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7" r:id="rId4"/>
    <p:sldId id="268" r:id="rId5"/>
    <p:sldId id="259" r:id="rId6"/>
    <p:sldId id="260" r:id="rId7"/>
    <p:sldId id="261" r:id="rId8"/>
    <p:sldId id="265" r:id="rId9"/>
    <p:sldId id="266" r:id="rId10"/>
    <p:sldId id="262" r:id="rId11"/>
    <p:sldId id="263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4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B3F4444-5B21-CE17-A56A-D4EF80E08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80201E5E-01B1-DC89-1A03-0C621CCE2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F957EA9F-6DA7-661C-E00B-69415CB9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550F46C-4317-EAE4-2107-F93C8B7ABA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46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CC0FD34-B767-6374-1695-C6C53916B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80A6954A-60FC-9D23-4B97-C0CBDF63E1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DBBF8E80-FB69-8F3C-0AF8-EB436CC09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87E231F-69B6-2760-5AF3-4FD5B243A2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80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4FF1A56-49E2-5A39-4285-7588240FF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4CABEE68-F153-B6DD-D2D7-2961F0CF5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C762AB6F-7D4D-22E4-A19E-8C2AC14AE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74C2C53-CA17-11DF-8F9D-E85987CBE8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81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DA522B8-2863-F3E8-D4C6-AD4DCF126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D9D1B0EC-45F7-F937-8D30-B888EF880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ADEEA3ED-A25E-9821-E526-BA57B2F9E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95EB4FC-9764-4A9A-D10F-848796661F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63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39826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Findings suggest that CHPs’ KAP and capacity are heavily influenced and limited by the content included in the official tools they use in their routine work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dirty="0"/>
              <a:t>CH</a:t>
            </a:r>
            <a:r>
              <a:rPr lang="en-US" dirty="0"/>
              <a:t>P</a:t>
            </a:r>
            <a:r>
              <a:rPr lang="aa-ET" dirty="0"/>
              <a:t>s are critical but under-supported</a:t>
            </a:r>
            <a:r>
              <a:rPr lang="en-US" dirty="0"/>
              <a:t> to create awareness and promote behavioral change on AMR and IPC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Need to integrate AMR for rational antibiotic use and expand IPC education in their curriculum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dirty="0"/>
              <a:t>Strengthen capacity through targeted training, resource provision</a:t>
            </a:r>
            <a:r>
              <a:rPr lang="en-US" dirty="0"/>
              <a:t> for </a:t>
            </a:r>
            <a:r>
              <a:rPr lang="aa-ET" dirty="0"/>
              <a:t>AM</a:t>
            </a:r>
            <a:r>
              <a:rPr lang="en-US" dirty="0"/>
              <a:t>S</a:t>
            </a:r>
            <a:r>
              <a:rPr lang="aa-ET" dirty="0"/>
              <a:t> and IPC 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Integrate their agenda into the national IPC and AMR strategies and policy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dirty="0"/>
              <a:t>Provide standardized </a:t>
            </a:r>
            <a:r>
              <a:rPr lang="aa-ET" b="1" dirty="0"/>
              <a:t>IEC</a:t>
            </a:r>
            <a:r>
              <a:rPr lang="aa-ET" dirty="0"/>
              <a:t> materials </a:t>
            </a:r>
            <a:r>
              <a:rPr lang="en-US" dirty="0"/>
              <a:t>on AMR and IPC</a:t>
            </a:r>
            <a:endParaRPr lang="aa-ET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dirty="0"/>
              <a:t>Enhance supervision and support systems</a:t>
            </a:r>
            <a:r>
              <a:rPr lang="en-US" dirty="0"/>
              <a:t> </a:t>
            </a:r>
            <a:r>
              <a:rPr lang="en-US" dirty="0" err="1"/>
              <a:t>e.g</a:t>
            </a:r>
            <a:r>
              <a:rPr lang="en-US" dirty="0"/>
              <a:t> an AMR/IPC indicator for reporting  in the routine monthly reports</a:t>
            </a:r>
            <a:endParaRPr lang="aa-ET" dirty="0"/>
          </a:p>
          <a:p>
            <a:endParaRPr lang="aa-E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ctr">
              <a:lnSpc>
                <a:spcPct val="100000"/>
              </a:lnSpc>
              <a:spcAft>
                <a:spcPts val="3000"/>
              </a:spcAft>
            </a:pPr>
            <a:r>
              <a:rPr lang="en-US" sz="2400" b="1" dirty="0">
                <a:solidFill>
                  <a:srgbClr val="00384A"/>
                </a:solidFill>
                <a:latin typeface="Aptos"/>
              </a:rPr>
              <a:t>ASSESSMENT OF KNOWLEDGE, ATTITUDES, PRACTICES, AND CAPACITY OF COMMUNITY HEALTH PROMOTERS ON AMR AND IPC IN MAKUENI COUNTY, KENYA</a:t>
            </a:r>
          </a:p>
          <a:p>
            <a:pPr algn="ctr">
              <a:lnSpc>
                <a:spcPct val="100000"/>
              </a:lnSpc>
              <a:spcAft>
                <a:spcPts val="2300"/>
              </a:spcAft>
            </a:pPr>
            <a:r>
              <a:rPr b="1" dirty="0">
                <a:solidFill>
                  <a:srgbClr val="007C89"/>
                </a:solidFill>
              </a:rPr>
              <a:t>PRESENTER :</a:t>
            </a:r>
            <a:r>
              <a:rPr b="0" dirty="0">
                <a:solidFill>
                  <a:srgbClr val="00384A"/>
                </a:solidFill>
              </a:rPr>
              <a:t>  </a:t>
            </a:r>
            <a:r>
              <a:rPr lang="en-US" b="0" dirty="0">
                <a:solidFill>
                  <a:srgbClr val="00384A"/>
                </a:solidFill>
              </a:rPr>
              <a:t>DOMINIC MUTETI MUASYA - </a:t>
            </a:r>
            <a:r>
              <a:rPr lang="en-US" dirty="0">
                <a:solidFill>
                  <a:srgbClr val="00384A"/>
                </a:solidFill>
              </a:rPr>
              <a:t>IPC CO-ORDINATOR </a:t>
            </a:r>
            <a:endParaRPr b="0" dirty="0">
              <a:solidFill>
                <a:srgbClr val="00384A"/>
              </a:solidFill>
            </a:endParaRPr>
          </a:p>
          <a:p>
            <a:pPr algn="ctr">
              <a:spcAft>
                <a:spcPts val="2300"/>
              </a:spcAft>
            </a:pPr>
            <a:r>
              <a:rPr lang="en-US" dirty="0">
                <a:solidFill>
                  <a:srgbClr val="00384A"/>
                </a:solidFill>
              </a:rPr>
              <a:t>DEPARTMENT OF HEALTH SERVICES </a:t>
            </a:r>
            <a:endParaRPr b="0" dirty="0">
              <a:solidFill>
                <a:srgbClr val="00384A"/>
              </a:solidFill>
            </a:endParaRPr>
          </a:p>
          <a:p>
            <a:pPr algn="ctr">
              <a:lnSpc>
                <a:spcPct val="100000"/>
              </a:lnSpc>
              <a:spcAft>
                <a:spcPts val="2300"/>
              </a:spcAft>
            </a:pPr>
            <a:r>
              <a:rPr lang="en-US" b="0" dirty="0">
                <a:solidFill>
                  <a:srgbClr val="00384A"/>
                </a:solidFill>
              </a:rPr>
              <a:t>MAKUENI</a:t>
            </a:r>
            <a:endParaRPr b="0" dirty="0">
              <a:solidFill>
                <a:srgbClr val="00384A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b="0" dirty="0">
                <a:solidFill>
                  <a:srgbClr val="00384A"/>
                </a:solidFill>
              </a:rPr>
              <a:t>KENYA</a:t>
            </a:r>
            <a:endParaRPr b="0" dirty="0">
              <a:solidFill>
                <a:srgbClr val="00384A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91E5102-18EF-C7A3-10F7-19543489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="" xmlns:a16="http://schemas.microsoft.com/office/drawing/2014/main" id="{76C9F8F1-AA22-40A3-CA61-32C0C532A3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="" xmlns:a16="http://schemas.microsoft.com/office/drawing/2014/main" id="{FDC0E3CA-4183-575A-10A2-A6EEF17FAB68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="" xmlns:a16="http://schemas.microsoft.com/office/drawing/2014/main" id="{89246225-D473-7467-1E72-26D6F232904C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="" xmlns:a16="http://schemas.microsoft.com/office/drawing/2014/main" id="{F3676EC3-31B6-EE57-CDB5-52145278BD3A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Introduction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="" xmlns:a16="http://schemas.microsoft.com/office/drawing/2014/main" id="{58F4D2EA-093E-9873-2A7B-538EAADCD24A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="" xmlns:a16="http://schemas.microsoft.com/office/drawing/2014/main" id="{FEF800C6-D0ED-7501-656D-F4C44F404BF2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="" xmlns:a16="http://schemas.microsoft.com/office/drawing/2014/main" id="{3FC77A16-1C02-F08B-0487-15C5D23CFC65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="" xmlns:a16="http://schemas.microsoft.com/office/drawing/2014/main" id="{D5F24515-32C0-C39D-71C1-D4732117D93A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="" xmlns:a16="http://schemas.microsoft.com/office/drawing/2014/main" id="{501D7024-C512-9892-4D08-FAC443B141FD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="" xmlns:a16="http://schemas.microsoft.com/office/drawing/2014/main" id="{85503B10-3D6C-26D6-1C8B-CB25C651D129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="" xmlns:a16="http://schemas.microsoft.com/office/drawing/2014/main" id="{83AA6A94-4506-991B-8C67-68444B1B2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="" xmlns:a16="http://schemas.microsoft.com/office/drawing/2014/main" id="{4202EBDC-5BD3-6B78-D9E9-80646EE02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="" xmlns:a16="http://schemas.microsoft.com/office/drawing/2014/main" id="{4837E6BC-94EC-4700-CD74-7EF8405C0626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="" xmlns:a16="http://schemas.microsoft.com/office/drawing/2014/main" id="{94CE5207-A5B6-12B0-3AF6-0E5B9131A1D0}"/>
              </a:ext>
            </a:extLst>
          </p:cNvPr>
          <p:cNvSpPr/>
          <p:nvPr/>
        </p:nvSpPr>
        <p:spPr>
          <a:xfrm>
            <a:off x="658368" y="1369771"/>
            <a:ext cx="10835640" cy="459120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Antimicrobial resistance (AMR) poses a global threat-Micro-organisms can no longer respond to antimicrobials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</a:t>
            </a:r>
            <a:r>
              <a:rPr lang="aa-ET" sz="2000" dirty="0"/>
              <a:t>mergence and spread of AMR </a:t>
            </a:r>
            <a:r>
              <a:rPr lang="en-US" sz="2000" dirty="0"/>
              <a:t>can occur at the community, household level driven by;</a:t>
            </a:r>
            <a:r>
              <a:rPr lang="aa-ET" sz="2000" dirty="0"/>
              <a:t> 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a-ET" sz="2000" dirty="0"/>
              <a:t>the inappropriate use of antibiotics</a:t>
            </a:r>
            <a:r>
              <a:rPr lang="en-US" sz="2000" dirty="0"/>
              <a:t> (M</a:t>
            </a:r>
            <a:r>
              <a:rPr lang="aa-ET" sz="2000" dirty="0" err="1"/>
              <a:t>isuse</a:t>
            </a:r>
            <a:r>
              <a:rPr lang="aa-ET" sz="2000" dirty="0"/>
              <a:t> and overuse</a:t>
            </a:r>
            <a:r>
              <a:rPr lang="en-US" sz="20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a-ET" sz="2000" dirty="0"/>
              <a:t>poor access to clean water, sanitation and hygiene (WASH)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a-ET" sz="2000" dirty="0"/>
              <a:t>inadequate </a:t>
            </a:r>
            <a:r>
              <a:rPr lang="aa-ET" sz="2000" b="1" dirty="0"/>
              <a:t>infection prevention and control</a:t>
            </a:r>
            <a:r>
              <a:rPr lang="aa-ET" sz="2000" dirty="0"/>
              <a:t> in households, health-care facilities and farms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a-ET" sz="2000" dirty="0"/>
              <a:t>limited access to vaccines, diagnostics and medicines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a-ET" sz="2000" dirty="0"/>
              <a:t>lack of awareness and enforcement of relevant legislation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</a:t>
            </a:r>
            <a:r>
              <a:rPr lang="aa-ET" sz="2000" dirty="0"/>
              <a:t>t the community level</a:t>
            </a:r>
            <a:r>
              <a:rPr lang="en-US" sz="2000" dirty="0"/>
              <a:t>- </a:t>
            </a:r>
            <a:r>
              <a:rPr lang="aa-ET" sz="2000" dirty="0"/>
              <a:t>CHPs</a:t>
            </a:r>
            <a:r>
              <a:rPr lang="en-US" sz="2000" dirty="0"/>
              <a:t> </a:t>
            </a:r>
            <a:r>
              <a:rPr lang="aa-ET" sz="2000" dirty="0"/>
              <a:t>strategically positioned to promote awareness and behaviour change </a:t>
            </a:r>
            <a:r>
              <a:rPr lang="en-US" sz="2000" dirty="0"/>
              <a:t>on AMR/IPC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Kenya has deployed over 100,000 </a:t>
            </a:r>
            <a:r>
              <a:rPr lang="aa-ET" sz="2000" dirty="0"/>
              <a:t>Community Health Promoters</a:t>
            </a:r>
            <a:r>
              <a:rPr lang="en-US" sz="2000" dirty="0"/>
              <a:t> (CHPs) across 47 counties to provide preventive and promotive healthcare at the community level </a:t>
            </a:r>
            <a:r>
              <a:rPr lang="en-US" sz="2000" b="1" dirty="0"/>
              <a:t>(</a:t>
            </a:r>
            <a:r>
              <a:rPr lang="en-US" sz="2000" b="1" dirty="0" err="1"/>
              <a:t>AfyaNyumbani</a:t>
            </a:r>
            <a:r>
              <a:rPr lang="en-US" sz="20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sz="2000" b="1" dirty="0"/>
          </a:p>
        </p:txBody>
      </p:sp>
    </p:spTree>
    <p:extLst>
      <p:ext uri="{BB962C8B-B14F-4D97-AF65-F5344CB8AC3E}">
        <p14:creationId xmlns:p14="http://schemas.microsoft.com/office/powerpoint/2010/main" val="3455188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2947392-AB31-1510-C081-2BCD36123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="" xmlns:a16="http://schemas.microsoft.com/office/drawing/2014/main" id="{2148FACE-EB65-30EC-5D48-5EEEBDEE78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64008" y="883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="" xmlns:a16="http://schemas.microsoft.com/office/drawing/2014/main" id="{96FA1722-957D-E562-6C5A-A62573D5C6D3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="" xmlns:a16="http://schemas.microsoft.com/office/drawing/2014/main" id="{2CF5BE90-7792-5588-F2DA-B2D957420423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="" xmlns:a16="http://schemas.microsoft.com/office/drawing/2014/main" id="{363D836E-E2EB-1ABE-CCB2-AD808207D574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Introduction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="" xmlns:a16="http://schemas.microsoft.com/office/drawing/2014/main" id="{B11EB949-2590-0382-9A14-CF765BAC523B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="" xmlns:a16="http://schemas.microsoft.com/office/drawing/2014/main" id="{803B82D9-6297-FC92-B00A-0217AFE0E3F0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="" xmlns:a16="http://schemas.microsoft.com/office/drawing/2014/main" id="{97A8A911-E607-FA96-C0DE-A4E52906F3B9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="" xmlns:a16="http://schemas.microsoft.com/office/drawing/2014/main" id="{0155B23B-2B78-3C5A-5764-9A53C9E4C5C8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="" xmlns:a16="http://schemas.microsoft.com/office/drawing/2014/main" id="{81DAAE88-60D3-82D0-9100-1E3F2D10962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="" xmlns:a16="http://schemas.microsoft.com/office/drawing/2014/main" id="{E012C080-9186-115C-93CB-D85AF70F5179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="" xmlns:a16="http://schemas.microsoft.com/office/drawing/2014/main" id="{D02B7084-DCAF-603C-A0B2-775DF2676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="" xmlns:a16="http://schemas.microsoft.com/office/drawing/2014/main" id="{49C1A829-C35A-5068-434B-79CEA3E3B5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="" xmlns:a16="http://schemas.microsoft.com/office/drawing/2014/main" id="{5B6E5502-1B61-5C83-134F-34A6F59616A8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="" xmlns:a16="http://schemas.microsoft.com/office/drawing/2014/main" id="{D8F792D1-71FE-5701-C856-96CB7A9CAFEB}"/>
              </a:ext>
            </a:extLst>
          </p:cNvPr>
          <p:cNvSpPr/>
          <p:nvPr/>
        </p:nvSpPr>
        <p:spPr>
          <a:xfrm>
            <a:off x="658368" y="1699869"/>
            <a:ext cx="10835640" cy="436626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dirty="0"/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E74C1A98-DB33-0CCD-957F-D73161309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077" y="1818555"/>
            <a:ext cx="3205900" cy="40336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C160BA3A-8FCE-A610-DD14-822B2BB735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430" y="1818555"/>
            <a:ext cx="3182807" cy="41536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B86D5697-F38F-1C33-F9ED-03266D0F19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327" y="1818554"/>
            <a:ext cx="4013103" cy="403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54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sz="2400" b="1" dirty="0"/>
              <a:t>Broad </a:t>
            </a:r>
            <a:r>
              <a:rPr lang="aa-ET" sz="2400" b="1" dirty="0"/>
              <a:t>Objective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sz="2400" dirty="0"/>
              <a:t>To assess the knowledge, attitudes, practices (KAP), and capacity of CHPs to promote AMR awareness and IPC practices.</a:t>
            </a:r>
            <a:r>
              <a:rPr lang="aa-ET" sz="2400" b="1" dirty="0"/>
              <a:t> </a:t>
            </a:r>
            <a:endParaRPr lang="en-US" sz="2400" b="1" dirty="0"/>
          </a:p>
          <a:p>
            <a:r>
              <a:rPr lang="aa-ET" sz="2400" b="1" dirty="0"/>
              <a:t>Specific Objectives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400" dirty="0"/>
              <a:t>Assess CH</a:t>
            </a:r>
            <a:r>
              <a:rPr lang="en-US" sz="2400" dirty="0"/>
              <a:t>P</a:t>
            </a:r>
            <a:r>
              <a:rPr lang="aa-ET" sz="2400" dirty="0"/>
              <a:t>s’ knowledge on AMR and IPC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aa-ET" sz="2400" dirty="0"/>
              <a:t>Evaluate attitudes towards AMR and IPC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aa-ET" sz="2400" dirty="0"/>
              <a:t>Determine practices in community education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aa-ET" sz="2400" dirty="0"/>
              <a:t>Assess capacity (training, materials, supervision)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aa-ET" sz="2400" dirty="0"/>
              <a:t>Identify barriers to effective</a:t>
            </a:r>
            <a:r>
              <a:rPr lang="en-US" sz="2400" dirty="0"/>
              <a:t> AMR/IPC</a:t>
            </a:r>
            <a:r>
              <a:rPr lang="aa-ET" sz="2400" dirty="0"/>
              <a:t> awareness delivery</a:t>
            </a:r>
          </a:p>
          <a:p>
            <a:endParaRPr lang="en-US" dirty="0"/>
          </a:p>
          <a:p>
            <a:endParaRPr lang="aa-E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403018" y="1435608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b="1" dirty="0"/>
              <a:t>Study Design</a:t>
            </a:r>
            <a:r>
              <a:rPr lang="en-US" b="1" dirty="0"/>
              <a:t> and Period</a:t>
            </a:r>
            <a:endParaRPr lang="aa-ET" b="1" dirty="0"/>
          </a:p>
          <a:p>
            <a:r>
              <a:rPr lang="en-US" dirty="0"/>
              <a:t>	</a:t>
            </a:r>
            <a:r>
              <a:rPr lang="aa-ET" dirty="0"/>
              <a:t>Cross-sectional survey</a:t>
            </a:r>
            <a:r>
              <a:rPr lang="en-US" dirty="0"/>
              <a:t> done from January to April 2026</a:t>
            </a:r>
            <a:endParaRPr lang="aa-E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b="1" dirty="0"/>
              <a:t>Study Population</a:t>
            </a:r>
          </a:p>
          <a:p>
            <a:r>
              <a:rPr lang="en-US" dirty="0"/>
              <a:t>	</a:t>
            </a:r>
            <a:r>
              <a:rPr lang="aa-ET" dirty="0"/>
              <a:t>Community Health </a:t>
            </a:r>
            <a:r>
              <a:rPr lang="en-US" dirty="0" err="1"/>
              <a:t>Promot</a:t>
            </a:r>
            <a:r>
              <a:rPr lang="aa-ET" dirty="0" err="1"/>
              <a:t>ers</a:t>
            </a:r>
            <a:r>
              <a:rPr lang="en-US" dirty="0"/>
              <a:t> in Makueni County</a:t>
            </a:r>
            <a:endParaRPr lang="aa-E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b="1" dirty="0"/>
              <a:t>Data Collection</a:t>
            </a:r>
          </a:p>
          <a:p>
            <a:r>
              <a:rPr lang="en-US" dirty="0"/>
              <a:t>	</a:t>
            </a:r>
            <a:r>
              <a:rPr lang="aa-ET" dirty="0"/>
              <a:t>Structured </a:t>
            </a:r>
            <a:r>
              <a:rPr lang="en-US" dirty="0"/>
              <a:t>self administered </a:t>
            </a:r>
            <a:r>
              <a:rPr lang="aa-ET" dirty="0"/>
              <a:t>KAP questionnaire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b="1" dirty="0"/>
              <a:t>Data Analysis</a:t>
            </a:r>
          </a:p>
          <a:p>
            <a:r>
              <a:rPr lang="en-US" dirty="0"/>
              <a:t>	</a:t>
            </a:r>
            <a:r>
              <a:rPr lang="aa-ET" dirty="0"/>
              <a:t>Data </a:t>
            </a:r>
            <a:r>
              <a:rPr lang="aa-ET" dirty="0" err="1"/>
              <a:t>analyzed</a:t>
            </a:r>
            <a:r>
              <a:rPr lang="aa-ET" dirty="0"/>
              <a:t> using SPSS: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aa-ET" dirty="0"/>
              <a:t>Descriptive statistics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Inferential statistics</a:t>
            </a:r>
            <a:endParaRPr lang="aa-E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b="1" dirty="0"/>
              <a:t>Ethical Considerations</a:t>
            </a:r>
          </a:p>
          <a:p>
            <a:pPr lvl="2"/>
            <a:r>
              <a:rPr lang="aa-ET" dirty="0"/>
              <a:t>Informed consent </a:t>
            </a:r>
          </a:p>
          <a:p>
            <a:pPr lvl="2"/>
            <a:r>
              <a:rPr lang="aa-ET" dirty="0"/>
              <a:t>Confidentiality maintained</a:t>
            </a:r>
            <a:endParaRPr lang="en-US" dirty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920" y="1483157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BFE0DEA-9A45-6A78-B371-B9D229B2DFF5}"/>
              </a:ext>
            </a:extLst>
          </p:cNvPr>
          <p:cNvSpPr txBox="1"/>
          <p:nvPr/>
        </p:nvSpPr>
        <p:spPr>
          <a:xfrm>
            <a:off x="853440" y="1792224"/>
            <a:ext cx="4968492" cy="379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96% demonstrated a positive attitude towards AMR and IPC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56% (n=103) were unfamiliar with AMR.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85.4% were unsure whether AMR is a serious public health issue (p &lt;0.001)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90 % felt inadequately trained and empowered to address AMR and IPC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Gaps were identified in knowledge and access to educational resources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3505DA0-0CB0-3129-2F93-CD321AB4C775}"/>
              </a:ext>
            </a:extLst>
          </p:cNvPr>
          <p:cNvSpPr txBox="1"/>
          <p:nvPr/>
        </p:nvSpPr>
        <p:spPr>
          <a:xfrm>
            <a:off x="6598920" y="2039815"/>
            <a:ext cx="3775068" cy="2369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a-ET" dirty="0"/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D2F74A40-CD96-F43D-4D73-61A0F3CD51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9" y="1706671"/>
            <a:ext cx="5054978" cy="38774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B157A4F-4D9B-9AED-9788-9742D634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="" xmlns:a16="http://schemas.microsoft.com/office/drawing/2014/main" id="{4E150DEE-0F0E-99F2-1C44-F3C937B710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13648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="" xmlns:a16="http://schemas.microsoft.com/office/drawing/2014/main" id="{275A0F34-1263-613B-087C-781752B0CEFC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="" xmlns:a16="http://schemas.microsoft.com/office/drawing/2014/main" id="{DC8DBA66-722C-D722-D6F2-B0D315801A78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="" xmlns:a16="http://schemas.microsoft.com/office/drawing/2014/main" id="{721EBB35-4E00-1A1D-6762-A17B6F1ED41B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Findings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="" xmlns:a16="http://schemas.microsoft.com/office/drawing/2014/main" id="{E06B004C-AC63-E9B2-8FE6-427DE1D59FBA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="" xmlns:a16="http://schemas.microsoft.com/office/drawing/2014/main" id="{9FFA7188-5410-B4E5-0EF9-AA820668AC19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="" xmlns:a16="http://schemas.microsoft.com/office/drawing/2014/main" id="{3A7D8F7F-5631-07BC-0474-3AE01732803F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="" xmlns:a16="http://schemas.microsoft.com/office/drawing/2014/main" id="{FD549ED6-9CF3-ADF7-7E05-76C811D3D4B0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="" xmlns:a16="http://schemas.microsoft.com/office/drawing/2014/main" id="{5FAC544F-4AC3-2CBB-5E7A-367E2AC47E9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="" xmlns:a16="http://schemas.microsoft.com/office/drawing/2014/main" id="{0B6C27A2-8E14-AD69-CA0F-516786B7606E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="" xmlns:a16="http://schemas.microsoft.com/office/drawing/2014/main" id="{DD9DB748-6127-CC18-5041-77A1D239A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="" xmlns:a16="http://schemas.microsoft.com/office/drawing/2014/main" id="{50E9F378-926D-723A-9D1D-D2A8108E2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="" xmlns:a16="http://schemas.microsoft.com/office/drawing/2014/main" id="{F5573EB6-F48A-A6C8-DE54-82A7E4760384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="" xmlns:a16="http://schemas.microsoft.com/office/drawing/2014/main" id="{243D1D60-C0A7-B6ED-71F0-F532D6115869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200" dirty="0"/>
              <a:t>CH</a:t>
            </a:r>
            <a:r>
              <a:rPr lang="en-US" sz="2200" dirty="0"/>
              <a:t>P</a:t>
            </a:r>
            <a:r>
              <a:rPr lang="aa-ET" sz="2200" dirty="0"/>
              <a:t>s routinely promote hand hygiene and WASH (89%)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200" dirty="0"/>
              <a:t>AMR-specific education and antimicrobial stewardship activities remain limited 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200" dirty="0"/>
              <a:t>Only 25% provide AMR education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200" dirty="0"/>
              <a:t>14% provide antibiotic-use advice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200" dirty="0"/>
              <a:t>10% actively discourage self-medication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a-ET" sz="2200" dirty="0"/>
              <a:t> </a:t>
            </a:r>
            <a:r>
              <a:rPr lang="en-US" sz="2200" dirty="0"/>
              <a:t>Results </a:t>
            </a:r>
            <a:r>
              <a:rPr lang="aa-ET" sz="2200" dirty="0"/>
              <a:t>demonstrate</a:t>
            </a:r>
            <a:r>
              <a:rPr lang="en-US" sz="2200" dirty="0"/>
              <a:t> and provide </a:t>
            </a:r>
            <a:r>
              <a:rPr lang="aa-ET" sz="2200" dirty="0"/>
              <a:t> an important opportunity to integrate AMR and antimicrobial stewardship messages into routine CH</a:t>
            </a:r>
            <a:r>
              <a:rPr lang="en-US" sz="2200" dirty="0"/>
              <a:t>P</a:t>
            </a:r>
            <a:r>
              <a:rPr lang="aa-ET" sz="2200" dirty="0"/>
              <a:t> home-visit tools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2396539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85F2642-73BB-D075-B5EF-54372514C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="" xmlns:a16="http://schemas.microsoft.com/office/drawing/2014/main" id="{EDA4E05F-36D1-E234-BAC3-004EC2AD80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="" xmlns:a16="http://schemas.microsoft.com/office/drawing/2014/main" id="{FBC70599-D592-164B-AA01-8E2F91903BA4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="" xmlns:a16="http://schemas.microsoft.com/office/drawing/2014/main" id="{6BB78A1A-9080-8FE2-EAB4-F7C04EFE39FA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="" xmlns:a16="http://schemas.microsoft.com/office/drawing/2014/main" id="{973FA604-7B62-748F-88A3-1567CBE2C1ED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ptos Display" pitchFamily="34" charset="-122"/>
                <a:cs typeface="Aptos Display" pitchFamily="34" charset="-120"/>
              </a:rPr>
              <a:t>Key Findings- </a:t>
            </a:r>
            <a:r>
              <a:rPr lang="aa-ET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Gaps in CH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P</a:t>
            </a:r>
            <a:r>
              <a:rPr lang="aa-ET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Delivery of AMR and IPC Education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ptos Display" pitchFamily="34" charset="-122"/>
                <a:cs typeface="Aptos Display" pitchFamily="34" charset="-120"/>
              </a:rPr>
              <a:t> </a:t>
            </a:r>
            <a:endParaRPr lang="en-US" sz="30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="" xmlns:a16="http://schemas.microsoft.com/office/drawing/2014/main" id="{58D716F0-0AE5-633F-E326-84E199A81D62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="" xmlns:a16="http://schemas.microsoft.com/office/drawing/2014/main" id="{4314726B-3CB2-9D6C-9294-7693F22F97FC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="" xmlns:a16="http://schemas.microsoft.com/office/drawing/2014/main" id="{7DDCB519-B915-FF93-71CB-36103D76FFE3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="" xmlns:a16="http://schemas.microsoft.com/office/drawing/2014/main" id="{71956DD7-1CD2-55A3-0DEC-AC640998414F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="" xmlns:a16="http://schemas.microsoft.com/office/drawing/2014/main" id="{79E450BA-8888-3064-5D84-726FCEA6E3E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="" xmlns:a16="http://schemas.microsoft.com/office/drawing/2014/main" id="{6486F3F7-6698-0B13-2A9F-497FAC50F64E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="" xmlns:a16="http://schemas.microsoft.com/office/drawing/2014/main" id="{0282F1F9-F0AE-9278-0435-6F4827D48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="" xmlns:a16="http://schemas.microsoft.com/office/drawing/2014/main" id="{FC47953A-4304-7E16-701A-E8217258E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="" xmlns:a16="http://schemas.microsoft.com/office/drawing/2014/main" id="{88E8B247-EF3A-073A-59D0-C15AB0F2377D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="" xmlns:a16="http://schemas.microsoft.com/office/drawing/2014/main" id="{F7DB25D7-4B78-F7F3-AD69-DF0CC934F6C6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0326BBDC-6A4A-690E-F6F0-AFC4D06330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992" y="1708099"/>
            <a:ext cx="10796016" cy="424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5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4948</TotalTime>
  <Words>724</Words>
  <Application>Microsoft Office PowerPoint</Application>
  <PresentationFormat>Widescreen</PresentationFormat>
  <Paragraphs>121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kelvin</cp:lastModifiedBy>
  <cp:revision>8</cp:revision>
  <dcterms:created xsi:type="dcterms:W3CDTF">2026-07-30T12:57:17Z</dcterms:created>
  <dcterms:modified xsi:type="dcterms:W3CDTF">2026-08-18T15:32:19Z</dcterms:modified>
</cp:coreProperties>
</file>