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1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70" r:id="rId11"/>
    <p:sldId id="271" r:id="rId12"/>
    <p:sldId id="272" r:id="rId13"/>
    <p:sldId id="273" r:id="rId14"/>
    <p:sldId id="267" r:id="rId15"/>
    <p:sldId id="274" r:id="rId16"/>
    <p:sldId id="269" r:id="rId17"/>
    <p:sldId id="275" r:id="rId18"/>
    <p:sldId id="263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4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1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66928" y="411480"/>
            <a:ext cx="1810512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072" y="449885"/>
            <a:ext cx="423838" cy="426110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473" y="469087"/>
            <a:ext cx="604099" cy="38770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58368" y="1591056"/>
            <a:ext cx="438912" cy="2286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1225296" y="14173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ANNUAL CONFERENCE</a:t>
            </a:r>
            <a:endParaRPr lang="en-US" sz="780" dirty="0"/>
          </a:p>
        </p:txBody>
      </p:sp>
      <p:sp>
        <p:nvSpPr>
          <p:cNvPr id="9" name="Text 4"/>
          <p:cNvSpPr/>
          <p:nvPr/>
        </p:nvSpPr>
        <p:spPr>
          <a:xfrm>
            <a:off x="658368" y="1773936"/>
            <a:ext cx="6492240" cy="9601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Infection Prevention</a:t>
            </a:r>
            <a:endParaRPr lang="en-US" sz="3300" dirty="0"/>
          </a:p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Network – Kenya</a:t>
            </a:r>
            <a:endParaRPr lang="en-US" sz="3300" dirty="0"/>
          </a:p>
        </p:txBody>
      </p:sp>
      <p:sp>
        <p:nvSpPr>
          <p:cNvPr id="10" name="Text 5"/>
          <p:cNvSpPr/>
          <p:nvPr/>
        </p:nvSpPr>
        <p:spPr>
          <a:xfrm>
            <a:off x="685800" y="2779776"/>
            <a:ext cx="6126480" cy="23774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Advancing Safe Care Through Infection Prevention &amp; Control</a:t>
            </a:r>
            <a:endParaRPr lang="en-US" sz="1250" dirty="0"/>
          </a:p>
        </p:txBody>
      </p:sp>
      <p:sp>
        <p:nvSpPr>
          <p:cNvPr id="11" name="Shape 6"/>
          <p:cNvSpPr/>
          <p:nvPr/>
        </p:nvSpPr>
        <p:spPr>
          <a:xfrm>
            <a:off x="658368" y="3383280"/>
            <a:ext cx="475488" cy="32004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658368" y="3529584"/>
            <a:ext cx="237744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CONFERENCE THEME</a:t>
            </a:r>
            <a:endParaRPr lang="en-US" sz="780" dirty="0"/>
          </a:p>
        </p:txBody>
      </p:sp>
      <p:sp>
        <p:nvSpPr>
          <p:cNvPr id="13" name="Text 8"/>
          <p:cNvSpPr/>
          <p:nvPr/>
        </p:nvSpPr>
        <p:spPr>
          <a:xfrm>
            <a:off x="658368" y="3822192"/>
            <a:ext cx="6675120" cy="6583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“Advancing IPC, AMR, and One Health:</a:t>
            </a:r>
            <a:endParaRPr lang="en-US" sz="1900" dirty="0"/>
          </a:p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Science, Policy, and Practice”</a:t>
            </a:r>
            <a:endParaRPr lang="en-US" sz="1900" dirty="0"/>
          </a:p>
        </p:txBody>
      </p:sp>
      <p:sp>
        <p:nvSpPr>
          <p:cNvPr id="14" name="Shape 9"/>
          <p:cNvSpPr/>
          <p:nvPr/>
        </p:nvSpPr>
        <p:spPr>
          <a:xfrm>
            <a:off x="658368" y="5102352"/>
            <a:ext cx="6629400" cy="420624"/>
          </a:xfrm>
          <a:prstGeom prst="roundRect">
            <a:avLst>
              <a:gd name="adj" fmla="val 13043"/>
            </a:avLst>
          </a:prstGeom>
          <a:solidFill>
            <a:srgbClr val="002F3E">
              <a:alpha val="93000"/>
            </a:srgbClr>
          </a:solidFill>
          <a:ln w="10160">
            <a:solidFill>
              <a:srgbClr val="25B7C8">
                <a:alpha val="55000"/>
              </a:srgbClr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850392" y="5257800"/>
            <a:ext cx="6236208" cy="12801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6" name="Text 11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1"/>
          <a:srcRect t="25" b="25"/>
          <a:stretch>
            <a:fillRect/>
          </a:stretch>
        </p:blipFill>
        <p:spPr>
          <a:xfrm>
            <a:off x="0" y="-12065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495" y="1363345"/>
            <a:ext cx="10835640" cy="4471670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>
              <a:lnSpc>
                <a:spcPct val="120000"/>
              </a:lnSpc>
            </a:pPr>
            <a:r>
              <a:rPr lang="en-US" altLang="en-US" sz="2600" b="1"/>
              <a:t>Month          % Positivity Rate    Isolated Microorganisms</a:t>
            </a:r>
            <a:endParaRPr lang="en-US" altLang="en-US" sz="2600" b="1"/>
          </a:p>
          <a:p>
            <a:pPr>
              <a:lnSpc>
                <a:spcPct val="120000"/>
              </a:lnSpc>
            </a:pPr>
            <a:r>
              <a:rPr lang="en-US" altLang="en-US" sz="2600"/>
              <a:t>September       7.7                      Staphylococcus aureus</a:t>
            </a:r>
            <a:endParaRPr lang="en-US" altLang="en-US" sz="2600"/>
          </a:p>
          <a:p>
            <a:pPr>
              <a:lnSpc>
                <a:spcPct val="120000"/>
              </a:lnSpc>
            </a:pPr>
            <a:r>
              <a:rPr lang="en-US" altLang="en-US" sz="2600"/>
              <a:t>October           0.0                       None Isolated</a:t>
            </a:r>
            <a:endParaRPr lang="en-US" altLang="en-US" sz="2600"/>
          </a:p>
          <a:p>
            <a:pPr>
              <a:lnSpc>
                <a:spcPct val="120000"/>
              </a:lnSpc>
            </a:pPr>
            <a:r>
              <a:rPr lang="en-US" altLang="en-US" sz="2600"/>
              <a:t>November       4.5                       Klebsiella species</a:t>
            </a:r>
            <a:endParaRPr lang="en-US" altLang="en-US" sz="2600"/>
          </a:p>
          <a:p>
            <a:pPr>
              <a:lnSpc>
                <a:spcPct val="120000"/>
              </a:lnSpc>
            </a:pPr>
            <a:r>
              <a:rPr lang="en-US" altLang="en-US" sz="2600"/>
              <a:t>December       22.2                     Other Gram-positives</a:t>
            </a:r>
            <a:endParaRPr lang="en-US" altLang="en-US" sz="2600"/>
          </a:p>
          <a:p>
            <a:pPr>
              <a:lnSpc>
                <a:spcPct val="120000"/>
              </a:lnSpc>
            </a:pPr>
            <a:r>
              <a:rPr lang="en-US" altLang="en-US" sz="2600"/>
              <a:t>January            5.0                       Other Gram-positives, Klebsiella</a:t>
            </a:r>
            <a:endParaRPr lang="en-US" altLang="en-US" sz="2600"/>
          </a:p>
          <a:p>
            <a:pPr>
              <a:lnSpc>
                <a:spcPct val="120000"/>
              </a:lnSpc>
            </a:pPr>
            <a:r>
              <a:rPr lang="en-US" altLang="en-US" sz="2600"/>
              <a:t>February          20.0                     Staph. aureus, Other Gram-positives</a:t>
            </a:r>
            <a:endParaRPr lang="en-US" altLang="en-US" sz="2600"/>
          </a:p>
          <a:p>
            <a:pPr>
              <a:lnSpc>
                <a:spcPct val="120000"/>
              </a:lnSpc>
            </a:pPr>
            <a:endParaRPr sz="2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1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05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  Conclusion 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495" y="1428750"/>
            <a:ext cx="10835640" cy="4704715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/>
              <a:t>High Treatment but Low Diagnostics: 85.9% of infants received immediate antibiotics, but only 23.0% had a blood culture done</a:t>
            </a:r>
            <a:endParaRPr lang="en-US" alt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/>
              <a:t>Good Stewardship: First-line "Access" drugs averaged 74.7% (exceeding WHO's 60% target),</a:t>
            </a:r>
            <a:endParaRPr lang="en-US" alt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>
                <a:sym typeface="+mn-ea"/>
              </a:rPr>
              <a:t>Data Gaps:</a:t>
            </a:r>
            <a:r>
              <a:rPr lang="en-US" altLang="en-US" sz="2400"/>
              <a:t> 17.8% of prescriptions remain unclassified "Unknowns".</a:t>
            </a:r>
            <a:endParaRPr lang="en-US" alt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/>
              <a:t>Culture positivity above 20% in December and February and  Staphylococcus aureus volumes suggest sample contamination.</a:t>
            </a:r>
            <a:endParaRPr lang="en-US" alt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/>
              <a:t>The NEST-IT dashboard serves as an effective platform for enhancing antimicrobial stewardship by providing visible data on antibiotic deployment and diagnostic gaps</a:t>
            </a:r>
            <a:endParaRPr lang="en-US" altLang="en-US" sz="2400"/>
          </a:p>
          <a:p>
            <a:endParaRPr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1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05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Recommendations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 lang="en-US" altLang="en-US" sz="2800" b="1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/>
              <a:t>Blood cultures to be drawn before the first antibiotic dose is released by pharmacy </a:t>
            </a:r>
            <a:endParaRPr lang="en-US" alt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/>
              <a:t>Re train staff</a:t>
            </a:r>
            <a:r>
              <a:rPr lang="en-US" altLang="en-US" sz="2800" b="1"/>
              <a:t> </a:t>
            </a:r>
            <a:r>
              <a:rPr lang="en-US" altLang="en-US" sz="2800"/>
              <a:t>on strict sterile techniques and skin preparation to fix the 20%+ positivity spikes.</a:t>
            </a:r>
            <a:endParaRPr lang="en-US" alt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/>
              <a:t> Include all the drugs according to AWaRe classsification on the Nest-IT dashboard to close the data gap</a:t>
            </a:r>
            <a:endParaRPr sz="28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1"/>
          <a:srcRect t="25" b="25"/>
          <a:stretch>
            <a:fillRect/>
          </a:stretch>
        </p:blipFill>
        <p:spPr>
          <a:xfrm>
            <a:off x="0" y="11430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05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3000" b="1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02920" y="534035"/>
            <a:ext cx="10835640" cy="777875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indent="0">
              <a:buNone/>
            </a:pPr>
            <a:r>
              <a:rPr lang="en-US" sz="3200" b="1" dirty="0">
                <a:sym typeface="+mn-ea"/>
              </a:rPr>
              <a:t>References</a:t>
            </a:r>
            <a:endParaRPr sz="3200"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70685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>
                <a:sym typeface="+mn-ea"/>
              </a:rPr>
              <a:t>World Health Organization. (2022). </a:t>
            </a:r>
            <a:r>
              <a:rPr lang="en-US" altLang="en-US" sz="2800" i="1">
                <a:sym typeface="+mn-ea"/>
              </a:rPr>
              <a:t>The WHO AWaRe (Access, Watch, Reserve) antibiotic book</a:t>
            </a:r>
            <a:endParaRPr lang="en-US" altLang="en-US" sz="2800" i="1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>
                <a:sym typeface="+mn-ea"/>
              </a:rPr>
              <a:t> American Academy of Pediatrics (AAP) Committee on Fetus and Newborn. (2012 / Reaffirmed). </a:t>
            </a:r>
            <a:r>
              <a:rPr lang="en-US" altLang="en-US" sz="2800" i="1">
                <a:sym typeface="+mn-ea"/>
              </a:rPr>
              <a:t>Management of Neonates With Suspected or Proven Early-Onset Sepsis</a:t>
            </a:r>
            <a:r>
              <a:rPr lang="en-US" altLang="en-US" sz="2800">
                <a:sym typeface="+mn-ea"/>
              </a:rPr>
              <a:t> </a:t>
            </a:r>
            <a:endParaRPr lang="en-US" alt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1"/>
          <a:srcRect t="25" b="25"/>
          <a:stretch>
            <a:fillRect/>
          </a:stretch>
        </p:blipFill>
        <p:spPr>
          <a:xfrm>
            <a:off x="0" y="11430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05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495" y="475615"/>
            <a:ext cx="8412480" cy="64325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/>
              <a:t>Acknowledgement</a:t>
            </a:r>
            <a:endParaRPr lang="en-US" sz="3000" b="1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502793" y="1491615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/>
              <a:t>Thika Level 5 Hospital administration</a:t>
            </a:r>
            <a:endParaRPr lang="en-US" sz="2400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/>
              <a:t>NBU CQI team</a:t>
            </a:r>
            <a:endParaRPr lang="en-US" sz="2400" b="1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6355" y="2023110"/>
            <a:ext cx="2132965" cy="1878330"/>
          </a:xfrm>
          <a:prstGeom prst="rect">
            <a:avLst/>
          </a:prstGeom>
        </p:spPr>
      </p:pic>
      <p:pic>
        <p:nvPicPr>
          <p:cNvPr id="17" name="Picture 16" descr="downloa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80" y="2023110"/>
            <a:ext cx="2521585" cy="177673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1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713232" y="566928"/>
            <a:ext cx="187452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401" y="605333"/>
            <a:ext cx="432933" cy="435254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4864" y="624535"/>
            <a:ext cx="618347" cy="39685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758952" y="2139696"/>
            <a:ext cx="621792" cy="36576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758952" y="2395728"/>
            <a:ext cx="4754880" cy="51206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lang="en-US" sz="3800" dirty="0"/>
          </a:p>
        </p:txBody>
      </p:sp>
      <p:sp>
        <p:nvSpPr>
          <p:cNvPr id="9" name="Text 4"/>
          <p:cNvSpPr/>
          <p:nvPr/>
        </p:nvSpPr>
        <p:spPr>
          <a:xfrm>
            <a:off x="786384" y="3063240"/>
            <a:ext cx="685800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IPNET-Kenya Conference  •  19–21 August 2026  •  Pride Inn Plaza, Nairobi</a:t>
            </a:r>
            <a:endParaRPr lang="en-US" sz="1020" dirty="0"/>
          </a:p>
        </p:txBody>
      </p:sp>
      <p:sp>
        <p:nvSpPr>
          <p:cNvPr id="10" name="Shape 5"/>
          <p:cNvSpPr/>
          <p:nvPr/>
        </p:nvSpPr>
        <p:spPr>
          <a:xfrm>
            <a:off x="758952" y="3703320"/>
            <a:ext cx="5440680" cy="676656"/>
          </a:xfrm>
          <a:prstGeom prst="roundRect">
            <a:avLst>
              <a:gd name="adj" fmla="val 10811"/>
            </a:avLst>
          </a:prstGeom>
          <a:solidFill>
            <a:srgbClr val="002F3E">
              <a:alpha val="92000"/>
            </a:srgbClr>
          </a:solidFill>
          <a:ln w="7620">
            <a:solidFill>
              <a:srgbClr val="25B7C8">
                <a:alpha val="45000"/>
              </a:srgbClr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1005840" y="3931920"/>
            <a:ext cx="493776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www.ipnetkenya.org   |   info@ipnetkenya.org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1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ABSTRACT INFORMATION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t>Abstract Details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588518" y="1699895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algn="l">
              <a:lnSpc>
                <a:spcPct val="100000"/>
              </a:lnSpc>
              <a:spcAft>
                <a:spcPts val="3000"/>
              </a:spcAft>
            </a:pPr>
            <a:r>
              <a:rPr sz="1650" b="0">
                <a:solidFill>
                  <a:srgbClr val="00384A"/>
                </a:solidFill>
                <a:latin typeface="Aptos"/>
              </a:rPr>
              <a:t> </a:t>
            </a:r>
            <a:r>
              <a:rPr lang="en-US" altLang="en-US" sz="1650" b="0">
                <a:solidFill>
                  <a:srgbClr val="00384A"/>
                </a:solidFill>
                <a:latin typeface="Aptos"/>
              </a:rPr>
              <a:t> </a:t>
            </a:r>
            <a:r>
              <a:rPr lang="en-US" altLang="en-US" sz="1650" b="1">
                <a:solidFill>
                  <a:srgbClr val="00384A"/>
                </a:solidFill>
                <a:latin typeface="Aptos"/>
              </a:rPr>
              <a:t>UTILIZATION OF THE NEST-IT DASHBOARD TO ENHANCE ANTIMICROBIAL STEWARDSHIP IN THE      NEWBORN UNIT AT THIKA LEVEL 5 HOSPITAL</a:t>
            </a:r>
            <a:r>
              <a:rPr sz="1650" b="1">
                <a:solidFill>
                  <a:srgbClr val="00384A"/>
                </a:solidFill>
                <a:latin typeface="Aptos"/>
              </a:rPr>
              <a:t> </a:t>
            </a:r>
            <a:endParaRPr sz="1650" b="1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2000" b="1">
                <a:solidFill>
                  <a:srgbClr val="007C89"/>
                </a:solidFill>
                <a:latin typeface="Aptos"/>
              </a:rPr>
              <a:t>PRESENTER NAME:</a:t>
            </a:r>
            <a:r>
              <a:rPr sz="2000" b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2000" b="1">
                <a:solidFill>
                  <a:srgbClr val="00384A"/>
                </a:solidFill>
                <a:latin typeface="Aptos"/>
              </a:rPr>
              <a:t>LUCY BEATRICE MWAI</a:t>
            </a:r>
            <a:endParaRPr sz="2000" b="1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2000" b="1">
                <a:solidFill>
                  <a:srgbClr val="007C89"/>
                </a:solidFill>
                <a:latin typeface="Aptos"/>
              </a:rPr>
              <a:t>INSTITUTION :</a:t>
            </a:r>
            <a:r>
              <a:rPr sz="2000" b="1">
                <a:solidFill>
                  <a:srgbClr val="00384A"/>
                </a:solidFill>
                <a:latin typeface="Aptos"/>
              </a:rPr>
              <a:t>  </a:t>
            </a:r>
            <a:r>
              <a:rPr lang="en-US" sz="2000" b="1">
                <a:solidFill>
                  <a:srgbClr val="00384A"/>
                </a:solidFill>
                <a:latin typeface="Aptos"/>
              </a:rPr>
              <a:t>THIKA LEVEL 5 HOSPITAL</a:t>
            </a:r>
            <a:endParaRPr sz="2000" b="1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2000" b="1">
                <a:solidFill>
                  <a:srgbClr val="007C89"/>
                </a:solidFill>
                <a:latin typeface="Aptos"/>
              </a:rPr>
              <a:t>COUNTY:</a:t>
            </a:r>
            <a:r>
              <a:rPr sz="2000" b="1">
                <a:solidFill>
                  <a:srgbClr val="00384A"/>
                </a:solidFill>
                <a:latin typeface="Aptos"/>
              </a:rPr>
              <a:t>  </a:t>
            </a:r>
            <a:r>
              <a:rPr lang="en-US" sz="2000" b="1">
                <a:solidFill>
                  <a:srgbClr val="00384A"/>
                </a:solidFill>
                <a:latin typeface="Aptos"/>
              </a:rPr>
              <a:t>KIAMBU</a:t>
            </a:r>
            <a:endParaRPr sz="2000" b="1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2000" b="1">
                <a:solidFill>
                  <a:srgbClr val="007C89"/>
                </a:solidFill>
                <a:latin typeface="Aptos"/>
              </a:rPr>
              <a:t>COUNTRY:</a:t>
            </a:r>
            <a:r>
              <a:rPr sz="2000" b="1">
                <a:solidFill>
                  <a:srgbClr val="00384A"/>
                </a:solidFill>
                <a:latin typeface="Aptos"/>
              </a:rPr>
              <a:t>  </a:t>
            </a:r>
            <a:r>
              <a:rPr lang="en-US" sz="2000" b="1">
                <a:solidFill>
                  <a:srgbClr val="00384A"/>
                </a:solidFill>
                <a:latin typeface="Aptos"/>
              </a:rPr>
              <a:t>KENYA</a:t>
            </a:r>
            <a:endParaRPr lang="en-US" sz="2000" b="1">
              <a:solidFill>
                <a:srgbClr val="00384A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1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01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Background / Introduction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712978" y="164592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/>
              <a:t>NEST-IT 360 dashboard is a data platform created by NEST360 to improve small and sick newborn care .  </a:t>
            </a:r>
            <a:endParaRPr lang="en-US" alt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/>
              <a:t>This helps teams to: </a:t>
            </a:r>
            <a:endParaRPr lang="en-US" altLang="en-US" sz="2800"/>
          </a:p>
          <a:p>
            <a:pPr marL="914400" lvl="1" indent="-457200" algn="l">
              <a:buFont typeface="Wingdings" panose="05000000000000000000" charset="0"/>
              <a:buChar char="ü"/>
            </a:pPr>
            <a:r>
              <a:rPr lang="en-US" altLang="en-US" sz="2800"/>
              <a:t>Track clinical outcomes by m</a:t>
            </a:r>
            <a:r>
              <a:rPr lang="en-US" altLang="en-US" sz="2800">
                <a:sym typeface="+mn-ea"/>
              </a:rPr>
              <a:t>onitoring clinical processes and outcomes</a:t>
            </a:r>
            <a:r>
              <a:rPr lang="en-US" altLang="en-US" sz="2800"/>
              <a:t>.</a:t>
            </a:r>
            <a:endParaRPr lang="en-US" altLang="en-US" sz="2800"/>
          </a:p>
          <a:p>
            <a:pPr marL="914400" lvl="1" indent="-457200" algn="l">
              <a:buFont typeface="Wingdings" panose="05000000000000000000" charset="0"/>
              <a:buChar char="ü"/>
            </a:pPr>
            <a:r>
              <a:rPr lang="en-US" altLang="en-US" sz="2800"/>
              <a:t>Manage equipment by checking medical device availability, performance, and maintenance.</a:t>
            </a:r>
            <a:endParaRPr lang="en-US" altLang="en-US" sz="2800"/>
          </a:p>
          <a:p>
            <a:pPr marL="914400" lvl="1" indent="-457200" algn="l">
              <a:buFont typeface="Wingdings" panose="05000000000000000000" charset="0"/>
              <a:buChar char="ü"/>
            </a:pPr>
            <a:r>
              <a:rPr lang="en-US" altLang="en-US" sz="2800"/>
              <a:t>Guide decisions by Providing real-time data.</a:t>
            </a:r>
            <a:endParaRPr lang="en-US" altLang="en-US" sz="2800"/>
          </a:p>
          <a:p>
            <a:pPr lvl="1" indent="0" algn="l">
              <a:buFont typeface="Wingdings" panose="05000000000000000000" charset="0"/>
              <a:buNone/>
            </a:pPr>
            <a:endParaRPr sz="2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1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02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 / Research Question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r>
              <a:rPr lang="en-US" altLang="en-US"/>
              <a:t> </a:t>
            </a:r>
            <a:endParaRPr lang="en-US" altLang="en-US"/>
          </a:p>
          <a:p>
            <a:r>
              <a:rPr lang="en-US" altLang="en-US" sz="2800"/>
              <a:t>To examine the role of the NEST-IT dashboard in promoting antimicrobial stewardship (AMS) among neonates at the Thika Level 5 Hospital NBU between September 2025 and February 2026.</a:t>
            </a:r>
            <a:endParaRPr sz="2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1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/>
              <a:t>This was a retrospective study </a:t>
            </a:r>
            <a:endParaRPr lang="en-US" alt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/>
              <a:t>Analysis of  monthly aggregated data extracted from the NEST-IT dashboard was done during monthly Continuous Quality Improvement (CQI) meetings </a:t>
            </a:r>
            <a:endParaRPr lang="en-US" alt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/>
              <a:t> Gaps in AMS were identified, </a:t>
            </a:r>
            <a:endParaRPr lang="en-US" altLang="en-US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/>
              <a:t>Implemented targeted staff sensitizations, and tracking of the performance of a newly introduced culture-tracking register.</a:t>
            </a:r>
            <a:endParaRPr sz="2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1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703705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/>
        </p:txBody>
      </p:sp>
      <p:pic>
        <p:nvPicPr>
          <p:cNvPr id="16" name="Picture 15" descr="graph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495" y="1688465"/>
            <a:ext cx="10823575" cy="427926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1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703705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/>
        </p:txBody>
      </p:sp>
      <p:pic>
        <p:nvPicPr>
          <p:cNvPr id="17" name="Picture 16" descr="graph (1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860" y="1698625"/>
            <a:ext cx="10817860" cy="428117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1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703705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/>
        </p:txBody>
      </p:sp>
      <p:pic>
        <p:nvPicPr>
          <p:cNvPr id="16" name="Picture 15" descr="graph (3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495" y="1701165"/>
            <a:ext cx="10836275" cy="42608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1"/>
          <a:srcRect t="25" b="25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/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703705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/>
        </p:txBody>
      </p:sp>
      <p:pic>
        <p:nvPicPr>
          <p:cNvPr id="16" name="Picture 15" descr="graph (4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765" y="1341755"/>
            <a:ext cx="10932160" cy="460819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4521</Words>
  <Application>WPS Presentation</Application>
  <PresentationFormat>Widescreen</PresentationFormat>
  <Paragraphs>213</Paragraphs>
  <Slides>15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31" baseType="lpstr">
      <vt:lpstr>Arial</vt:lpstr>
      <vt:lpstr>SimSun</vt:lpstr>
      <vt:lpstr>Wingdings</vt:lpstr>
      <vt:lpstr>Aptos</vt:lpstr>
      <vt:lpstr>Segoe UI</vt:lpstr>
      <vt:lpstr>Aptos</vt:lpstr>
      <vt:lpstr>Aptos</vt:lpstr>
      <vt:lpstr>Aptos Display</vt:lpstr>
      <vt:lpstr>Aptos Display</vt:lpstr>
      <vt:lpstr>Aptos Display</vt:lpstr>
      <vt:lpstr>Aptos</vt:lpstr>
      <vt:lpstr>Wingdings</vt:lpstr>
      <vt:lpstr>Microsoft YaHei</vt:lpstr>
      <vt:lpstr>Arial Unicode MS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Infection Prevention Network – Kenya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13th IPNET Kenya Conference Presentation Template</dc:title>
  <dc:creator>OpenAI</dc:creator>
  <dc:subject>Professional conference presentation template</dc:subject>
  <cp:lastModifiedBy>Lucy Beatrice Mwai</cp:lastModifiedBy>
  <cp:revision>10</cp:revision>
  <dcterms:created xsi:type="dcterms:W3CDTF">2026-07-30T12:57:00Z</dcterms:created>
  <dcterms:modified xsi:type="dcterms:W3CDTF">2026-08-18T09:27:45Z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4E126FB0649A4811AA4ACA674C89F5E5_13</vt:lpwstr>
  </property>
  <property fmtid="{D5CDD505-2E9C-101B-9397-08002B2CF9AE}" pid="3" name="KSOProductBuildVer">
    <vt:lpwstr>1033-12.2.0.23196</vt:lpwstr>
  </property>
</Properties>
</file>