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4" r:id="rId9"/>
    <p:sldId id="262" r:id="rId10"/>
    <p:sldId id="266" r:id="rId11"/>
    <p:sldId id="263" r:id="rId12"/>
  </p:sldIdLst>
  <p:sldSz cx="1219136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45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45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 descr="ipnet_bg_1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20" y="23495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5800" y="1897380"/>
            <a:ext cx="9740265" cy="1000760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sz="2500" b="1" i="0">
                <a:solidFill>
                  <a:srgbClr val="FFFFFF"/>
                </a:solidFill>
                <a:latin typeface="Aptos"/>
              </a:rPr>
              <a:t>
</a:t>
            </a:r>
            <a:endParaRPr sz="2500" b="1" i="0">
              <a:solidFill>
                <a:srgbClr val="FFFFFF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 descr="ipnet_bg_8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34640" y="1965960"/>
            <a:ext cx="6492240" cy="68580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/>
            <a:r>
              <a:rPr sz="3800" b="1" i="0">
                <a:solidFill>
                  <a:srgbClr val="033F50"/>
                </a:solidFill>
                <a:latin typeface="Aptos"/>
              </a:rPr>
              <a:t>Thank You</a:t>
            </a:r>
            <a:endParaRPr sz="3800" b="1" i="0">
              <a:solidFill>
                <a:srgbClr val="033F50"/>
              </a:solidFill>
              <a:latin typeface="Apto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0" y="2788920"/>
            <a:ext cx="7589520" cy="41148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/>
            <a:r>
              <a:rPr sz="1800" b="0" i="0">
                <a:solidFill>
                  <a:srgbClr val="0B2F3A"/>
                </a:solidFill>
                <a:latin typeface="Aptos"/>
              </a:rPr>
              <a:t>Improving Infection Prevention and Control Compliance</a:t>
            </a:r>
            <a:endParaRPr sz="1800" b="0" i="0">
              <a:solidFill>
                <a:srgbClr val="0B2F3A"/>
              </a:solidFill>
              <a:latin typeface="Apto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00400" y="3429000"/>
            <a:ext cx="5760720" cy="38404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/>
            <a:r>
              <a:rPr sz="2000" b="1" i="0">
                <a:solidFill>
                  <a:srgbClr val="00A8B5"/>
                </a:solidFill>
                <a:latin typeface="Aptos"/>
              </a:rPr>
              <a:t>Discussion &amp; Questions</a:t>
            </a:r>
            <a:endParaRPr sz="2000" b="1" i="0">
              <a:solidFill>
                <a:srgbClr val="00A8B5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 descr="ipnet_bg_2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635" y="0"/>
            <a:ext cx="12191999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46120" y="1856231"/>
            <a:ext cx="7315200" cy="47548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300" b="1" i="0">
                <a:solidFill>
                  <a:srgbClr val="0B2F3A"/>
                </a:solidFill>
                <a:latin typeface="Aptos"/>
              </a:rPr>
              <a:t>Improving Infection Prevention and Control Compliance Through Continuous Training and Supportive Supervision</a:t>
            </a:r>
            <a:endParaRPr sz="1300" b="1" i="0">
              <a:solidFill>
                <a:srgbClr val="0B2F3A"/>
              </a:solidFill>
              <a:latin typeface="Apto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46120" y="2468880"/>
            <a:ext cx="7315200" cy="250825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lang="en-US" sz="1400" b="0" i="0">
                <a:solidFill>
                  <a:srgbClr val="0B2F3A"/>
                </a:solidFill>
                <a:latin typeface="Aptos"/>
              </a:rPr>
              <a:t>Lucy Walegwa</a:t>
            </a:r>
            <a:endParaRPr lang="en-US" sz="1400" b="0" i="0">
              <a:solidFill>
                <a:srgbClr val="0B2F3A"/>
              </a:solidFill>
              <a:latin typeface="Apto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69848" y="3099816"/>
            <a:ext cx="2240280" cy="20447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100" b="1" i="0">
                <a:solidFill>
                  <a:srgbClr val="00A8B5"/>
                </a:solidFill>
                <a:latin typeface="Aptos"/>
              </a:rPr>
              <a:t>:</a:t>
            </a:r>
            <a:endParaRPr sz="1100" b="1" i="0">
              <a:solidFill>
                <a:srgbClr val="00A8B5"/>
              </a:solidFill>
              <a:latin typeface="Apto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1240" y="3097530"/>
            <a:ext cx="6990080" cy="4597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sz="1400" b="0" i="0">
                <a:solidFill>
                  <a:srgbClr val="0B2F3A"/>
                </a:solidFill>
                <a:latin typeface="Aptos"/>
              </a:rPr>
              <a:t>Renal Dialysis Unit • Level 6 Referral Hospital</a:t>
            </a:r>
            <a:endParaRPr sz="1400" b="0" i="0">
              <a:solidFill>
                <a:srgbClr val="0B2F3A"/>
              </a:solidFill>
              <a:latin typeface="Apto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69975" y="3452495"/>
            <a:ext cx="2240280" cy="732790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endParaRPr sz="1100" b="1" i="0">
              <a:solidFill>
                <a:srgbClr val="00A8B5"/>
              </a:solidFill>
              <a:latin typeface="Apto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22320" y="3694176"/>
            <a:ext cx="7315200" cy="250825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lang="en-US" sz="1400" b="0" i="0">
                <a:solidFill>
                  <a:srgbClr val="0B2F3A"/>
                </a:solidFill>
                <a:latin typeface="Aptos"/>
              </a:rPr>
              <a:t>Nairobi</a:t>
            </a:r>
            <a:endParaRPr lang="en-US" sz="1400" b="0" i="0">
              <a:solidFill>
                <a:srgbClr val="0B2F3A"/>
              </a:solidFill>
              <a:latin typeface="Apto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46120" y="4306824"/>
            <a:ext cx="7315200" cy="47548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400" b="0" i="0">
                <a:solidFill>
                  <a:srgbClr val="0B2F3A"/>
                </a:solidFill>
                <a:latin typeface="Aptos"/>
              </a:rPr>
              <a:t>Kenya</a:t>
            </a:r>
            <a:endParaRPr sz="1400" b="0" i="0">
              <a:solidFill>
                <a:srgbClr val="0B2F3A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 descr="ipnet_bg_3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68680" y="1847850"/>
            <a:ext cx="10241280" cy="3952875"/>
          </a:xfrm>
          <a:prstGeom prst="rect">
            <a:avLst/>
          </a:prstGeom>
          <a:noFill/>
        </p:spPr>
        <p:txBody>
          <a:bodyPr wrap="square" lIns="45720" tIns="18288" rIns="27432" bIns="18288">
            <a:noAutofit/>
          </a:bodyPr>
          <a:lstStyle/>
          <a:p>
            <a:pPr>
              <a:spcAft>
                <a:spcPts val="1200"/>
              </a:spcAft>
              <a:defRPr sz="1700">
                <a:solidFill>
                  <a:srgbClr val="0B2F3A"/>
                </a:solidFill>
                <a:latin typeface="Aptos"/>
              </a:defRPr>
            </a:pPr>
            <a:r>
              <a:t>• Dialysis care involves repeated exposure to blood, body fluids, invasive procedures, contaminated equipment and sharps.</a:t>
            </a:r>
          </a:p>
          <a:p>
            <a:pPr>
              <a:spcAft>
                <a:spcPts val="1200"/>
              </a:spcAft>
              <a:defRPr sz="1700">
                <a:solidFill>
                  <a:srgbClr val="0B2F3A"/>
                </a:solidFill>
                <a:latin typeface="Aptos"/>
              </a:defRPr>
            </a:pPr>
            <a:r>
              <a:t>• Variation in adherence to standard IPC precautions can increase healthcare-associated infection and occupational exposure risk.</a:t>
            </a:r>
          </a:p>
          <a:p>
            <a:pPr>
              <a:spcAft>
                <a:spcPts val="1200"/>
              </a:spcAft>
              <a:defRPr sz="1700">
                <a:solidFill>
                  <a:srgbClr val="0B2F3A"/>
                </a:solidFill>
                <a:latin typeface="Aptos"/>
              </a:defRPr>
            </a:pPr>
            <a:r>
              <a:t>• Routine observation, feedback, training and supportive supervision are needed to identify and address practice gaps.</a:t>
            </a:r>
          </a:p>
          <a:p>
            <a:pPr>
              <a:spcAft>
                <a:spcPts val="1200"/>
              </a:spcAft>
              <a:defRPr sz="1700">
                <a:solidFill>
                  <a:srgbClr val="0B2F3A"/>
                </a:solidFill>
                <a:latin typeface="Aptos"/>
              </a:defRPr>
            </a:pPr>
            <a:r>
              <a:t>• The audit used the WHO Five Moments framework for hand hygiene and facility IPC tools for PPE, sharps and waste management.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 descr="ipnet_bg_4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60120" y="1508760"/>
            <a:ext cx="1828800" cy="3200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900" b="1" i="0">
                <a:solidFill>
                  <a:srgbClr val="00A8B5"/>
                </a:solidFill>
                <a:latin typeface="Aptos"/>
              </a:rPr>
              <a:t>Audit focus</a:t>
            </a:r>
            <a:endParaRPr sz="1900" b="1" i="0">
              <a:solidFill>
                <a:srgbClr val="00A8B5"/>
              </a:solidFill>
              <a:latin typeface="Apto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0120" y="1901952"/>
            <a:ext cx="6126480" cy="2057400"/>
          </a:xfrm>
          <a:prstGeom prst="rect">
            <a:avLst/>
          </a:prstGeom>
          <a:noFill/>
        </p:spPr>
        <p:txBody>
          <a:bodyPr wrap="square" lIns="45720" tIns="18288" rIns="27432" bIns="18288">
            <a:spAutoFit/>
          </a:bodyPr>
          <a:lstStyle/>
          <a:p>
            <a:pPr>
              <a:spcAft>
                <a:spcPts val="1000"/>
              </a:spcAft>
              <a:defRPr sz="1600">
                <a:solidFill>
                  <a:srgbClr val="0B2F3A"/>
                </a:solidFill>
                <a:latin typeface="Aptos"/>
              </a:defRPr>
            </a:pPr>
            <a:r>
              <a:t>• Routine observation of IPC practices to identify compliance gaps.</a:t>
            </a:r>
          </a:p>
          <a:p>
            <a:pPr>
              <a:spcAft>
                <a:spcPts val="1000"/>
              </a:spcAft>
              <a:defRPr sz="1600">
                <a:solidFill>
                  <a:srgbClr val="0B2F3A"/>
                </a:solidFill>
                <a:latin typeface="Aptos"/>
              </a:defRPr>
            </a:pPr>
            <a:r>
              <a:t>• Focus on hand hygiene, PPE, sharps safety and waste management.</a:t>
            </a:r>
          </a:p>
          <a:p>
            <a:pPr>
              <a:spcAft>
                <a:spcPts val="1000"/>
              </a:spcAft>
              <a:defRPr sz="1600">
                <a:solidFill>
                  <a:srgbClr val="0B2F3A"/>
                </a:solidFill>
                <a:latin typeface="Aptos"/>
              </a:defRPr>
            </a:pPr>
            <a:r>
              <a:t>• Use findings to guide targeted training, feedback and supportive supervision.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452360" y="1508760"/>
            <a:ext cx="1691640" cy="1234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8E4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616952" y="1618488"/>
            <a:ext cx="1362456" cy="41148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2700" b="1" i="0">
                <a:solidFill>
                  <a:srgbClr val="00A8B5"/>
                </a:solidFill>
                <a:latin typeface="Aptos"/>
              </a:rPr>
              <a:t>50</a:t>
            </a:r>
            <a:endParaRPr sz="2700" b="1" i="0">
              <a:solidFill>
                <a:srgbClr val="00A8B5"/>
              </a:solidFill>
              <a:latin typeface="Apto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16952" y="2075688"/>
            <a:ext cx="1362456" cy="38404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150" b="1" i="0">
                <a:solidFill>
                  <a:srgbClr val="033F50"/>
                </a:solidFill>
                <a:latin typeface="Aptos"/>
              </a:rPr>
              <a:t>Unique healthcare workers</a:t>
            </a:r>
            <a:endParaRPr sz="1150" b="1" i="0">
              <a:solidFill>
                <a:srgbClr val="033F50"/>
              </a:solidFill>
              <a:latin typeface="Aptos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9281160" y="1508760"/>
            <a:ext cx="1691640" cy="1234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8E4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445752" y="1618488"/>
            <a:ext cx="1362456" cy="41148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2700" b="1" i="0">
                <a:solidFill>
                  <a:srgbClr val="00A8B5"/>
                </a:solidFill>
                <a:latin typeface="Aptos"/>
              </a:rPr>
              <a:t>371</a:t>
            </a:r>
            <a:endParaRPr sz="2700" b="1" i="0">
              <a:solidFill>
                <a:srgbClr val="00A8B5"/>
              </a:solidFill>
              <a:latin typeface="Apto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445752" y="2075688"/>
            <a:ext cx="1362456" cy="38404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150" b="1" i="0">
                <a:solidFill>
                  <a:srgbClr val="033F50"/>
                </a:solidFill>
                <a:latin typeface="Aptos"/>
              </a:rPr>
              <a:t>Hand-hygiene observations</a:t>
            </a:r>
            <a:endParaRPr sz="1150" b="1" i="0">
              <a:solidFill>
                <a:srgbClr val="033F50"/>
              </a:solidFill>
              <a:latin typeface="Aptos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7452360" y="2880360"/>
            <a:ext cx="1691640" cy="1234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8E4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616952" y="2990088"/>
            <a:ext cx="1362456" cy="41148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2700" b="1" i="0">
                <a:solidFill>
                  <a:srgbClr val="00A8B5"/>
                </a:solidFill>
                <a:latin typeface="Aptos"/>
              </a:rPr>
              <a:t>20</a:t>
            </a:r>
            <a:endParaRPr sz="2700" b="1" i="0">
              <a:solidFill>
                <a:srgbClr val="00A8B5"/>
              </a:solidFill>
              <a:latin typeface="Apto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616952" y="3447288"/>
            <a:ext cx="1362456" cy="38404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150" b="1" i="0">
                <a:solidFill>
                  <a:srgbClr val="033F50"/>
                </a:solidFill>
                <a:latin typeface="Aptos"/>
              </a:rPr>
              <a:t>PPE assessments</a:t>
            </a:r>
            <a:endParaRPr sz="1150" b="1" i="0">
              <a:solidFill>
                <a:srgbClr val="033F50"/>
              </a:solidFill>
              <a:latin typeface="Aptos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9281160" y="2880360"/>
            <a:ext cx="1691640" cy="1234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8E4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445752" y="2990088"/>
            <a:ext cx="1362456" cy="41148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2700" b="1" i="0">
                <a:solidFill>
                  <a:srgbClr val="00A8B5"/>
                </a:solidFill>
                <a:latin typeface="Aptos"/>
              </a:rPr>
              <a:t>17</a:t>
            </a:r>
            <a:endParaRPr sz="2700" b="1" i="0">
              <a:solidFill>
                <a:srgbClr val="00A8B5"/>
              </a:solidFill>
              <a:latin typeface="Apto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445752" y="3447288"/>
            <a:ext cx="1362456" cy="38404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150" b="1" i="0">
                <a:solidFill>
                  <a:srgbClr val="033F50"/>
                </a:solidFill>
                <a:latin typeface="Aptos"/>
              </a:rPr>
              <a:t>Sharps assessments</a:t>
            </a:r>
            <a:endParaRPr sz="1150" b="1" i="0">
              <a:solidFill>
                <a:srgbClr val="033F50"/>
              </a:solidFill>
              <a:latin typeface="Apto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60120" y="4370832"/>
            <a:ext cx="1143000" cy="3200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defRPr sz="1600"/>
            </a:pPr>
            <a:r>
              <a:rPr sz="1800" b="1" i="0">
                <a:solidFill>
                  <a:srgbClr val="00A8B5"/>
                </a:solidFill>
                <a:latin typeface="Aptos"/>
              </a:rPr>
              <a:t>Audit design</a:t>
            </a:r>
            <a:endParaRPr sz="1800" b="1" i="0">
              <a:solidFill>
                <a:srgbClr val="00A8B5"/>
              </a:solidFill>
              <a:latin typeface="Apto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148840" y="4352544"/>
            <a:ext cx="7955279" cy="59436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defRPr sz="1350"/>
            </a:pPr>
            <a:r>
              <a:rPr sz="1500" b="0" i="0">
                <a:solidFill>
                  <a:srgbClr val="0B2F3A"/>
                </a:solidFill>
                <a:latin typeface="Aptos"/>
              </a:rPr>
              <a:t>Descriptive observational quality improvement audit • Renal dialysis unit • January–December 2025</a:t>
            </a:r>
            <a:endParaRPr sz="1500" b="0" i="0">
              <a:solidFill>
                <a:srgbClr val="0B2F3A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 descr="ipnet_bg_5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4400" y="1444752"/>
            <a:ext cx="4114800" cy="3200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defRPr sz="1700"/>
            </a:pPr>
            <a:r>
              <a:rPr sz="1800" b="1" i="0">
                <a:solidFill>
                  <a:srgbClr val="00A8B5"/>
                </a:solidFill>
                <a:latin typeface="Aptos"/>
              </a:rPr>
              <a:t>Participants &amp; observations</a:t>
            </a:r>
            <a:endParaRPr sz="1800" b="1" i="0">
              <a:solidFill>
                <a:srgbClr val="00A8B5"/>
              </a:solidFill>
              <a:latin typeface="Apto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4400" y="1965960"/>
            <a:ext cx="4754880" cy="1953895"/>
          </a:xfrm>
          <a:prstGeom prst="rect">
            <a:avLst/>
          </a:prstGeom>
          <a:noFill/>
        </p:spPr>
        <p:txBody>
          <a:bodyPr wrap="square" lIns="45720" tIns="18288" rIns="27432" bIns="18288">
            <a:spAutoFit/>
          </a:bodyPr>
          <a:lstStyle/>
          <a:p>
            <a:pPr>
              <a:spcAft>
                <a:spcPts val="1000"/>
              </a:spcAft>
              <a:defRPr sz="1500">
                <a:solidFill>
                  <a:srgbClr val="0B2F3A"/>
                </a:solidFill>
                <a:latin typeface="Aptos"/>
              </a:defRPr>
            </a:pPr>
            <a:r>
              <a:rPr sz="1800"/>
              <a:t>• 11 medical doctors, 36 nurses and 3 housekeepers were among the 50 unique staff observed.</a:t>
            </a:r>
            <a:endParaRPr sz="1800"/>
          </a:p>
          <a:p>
            <a:pPr>
              <a:spcAft>
                <a:spcPts val="1000"/>
              </a:spcAft>
              <a:defRPr sz="1500">
                <a:solidFill>
                  <a:srgbClr val="0B2F3A"/>
                </a:solidFill>
                <a:latin typeface="Aptos"/>
              </a:defRPr>
            </a:pPr>
            <a:r>
              <a:rPr sz="1800"/>
              <a:t>• Hand hygiene was observed daily.</a:t>
            </a:r>
            <a:endParaRPr sz="1800"/>
          </a:p>
          <a:p>
            <a:pPr>
              <a:spcAft>
                <a:spcPts val="1000"/>
              </a:spcAft>
              <a:defRPr sz="1500">
                <a:solidFill>
                  <a:srgbClr val="0B2F3A"/>
                </a:solidFill>
                <a:latin typeface="Aptos"/>
              </a:defRPr>
            </a:pPr>
            <a:r>
              <a:rPr sz="1800"/>
              <a:t>• PPE, sharps and other focused IPC practices were observed weekly.</a:t>
            </a:r>
            <a:endParaRPr sz="1800"/>
          </a:p>
        </p:txBody>
      </p:sp>
      <p:sp>
        <p:nvSpPr>
          <p:cNvPr id="5" name="TextBox 4"/>
          <p:cNvSpPr txBox="1"/>
          <p:nvPr/>
        </p:nvSpPr>
        <p:spPr>
          <a:xfrm>
            <a:off x="6126480" y="1508760"/>
            <a:ext cx="2377440" cy="3200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800" b="1" i="0">
                <a:solidFill>
                  <a:srgbClr val="00A8B5"/>
                </a:solidFill>
                <a:latin typeface="Aptos"/>
              </a:rPr>
              <a:t>Quality assurance</a:t>
            </a:r>
            <a:endParaRPr sz="1800" b="1" i="0">
              <a:solidFill>
                <a:srgbClr val="00A8B5"/>
              </a:solidFill>
              <a:latin typeface="Apto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26480" y="1862454"/>
            <a:ext cx="4663440" cy="2230755"/>
          </a:xfrm>
          <a:prstGeom prst="rect">
            <a:avLst/>
          </a:prstGeom>
          <a:noFill/>
        </p:spPr>
        <p:txBody>
          <a:bodyPr wrap="square" lIns="45720" tIns="18288" rIns="27432" bIns="18288">
            <a:spAutoFit/>
          </a:bodyPr>
          <a:lstStyle/>
          <a:p>
            <a:pPr>
              <a:spcAft>
                <a:spcPts val="1000"/>
              </a:spcAft>
              <a:defRPr sz="1500">
                <a:solidFill>
                  <a:srgbClr val="0B2F3A"/>
                </a:solidFill>
                <a:latin typeface="Aptos"/>
              </a:defRPr>
            </a:pPr>
            <a:r>
              <a:rPr sz="1800"/>
              <a:t>• IPC champions received 30-minute on-site training on observation tools and standardized criteria.</a:t>
            </a:r>
            <a:endParaRPr sz="1800"/>
          </a:p>
          <a:p>
            <a:pPr>
              <a:spcAft>
                <a:spcPts val="1000"/>
              </a:spcAft>
              <a:defRPr sz="1500">
                <a:solidFill>
                  <a:srgbClr val="0B2F3A"/>
                </a:solidFill>
                <a:latin typeface="Aptos"/>
              </a:defRPr>
            </a:pPr>
            <a:r>
              <a:rPr sz="1800"/>
              <a:t>• Formal inter-observer reliability testing was not conducted.</a:t>
            </a:r>
            <a:endParaRPr sz="1800"/>
          </a:p>
          <a:p>
            <a:pPr>
              <a:spcAft>
                <a:spcPts val="1000"/>
              </a:spcAft>
              <a:defRPr sz="1500">
                <a:solidFill>
                  <a:srgbClr val="0B2F3A"/>
                </a:solidFill>
                <a:latin typeface="Aptos"/>
              </a:defRPr>
            </a:pPr>
            <a:r>
              <a:rPr sz="1800"/>
              <a:t>• Percentages were calculated as compliant ÷ assessed × 100.</a:t>
            </a:r>
            <a:endParaRPr sz="1800"/>
          </a:p>
        </p:txBody>
      </p:sp>
      <p:sp>
        <p:nvSpPr>
          <p:cNvPr id="7" name="Rounded Rectangle 6"/>
          <p:cNvSpPr/>
          <p:nvPr/>
        </p:nvSpPr>
        <p:spPr>
          <a:xfrm>
            <a:off x="914400" y="4343400"/>
            <a:ext cx="9875520" cy="822960"/>
          </a:xfrm>
          <a:prstGeom prst="roundRect">
            <a:avLst/>
          </a:prstGeom>
          <a:solidFill>
            <a:srgbClr val="F7FBFC"/>
          </a:solidFill>
          <a:ln>
            <a:solidFill>
              <a:srgbClr val="C8E4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143000" y="4526280"/>
            <a:ext cx="822960" cy="22860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100" b="1" i="0">
                <a:solidFill>
                  <a:srgbClr val="00A8B5"/>
                </a:solidFill>
                <a:latin typeface="Aptos"/>
              </a:rPr>
              <a:t>Period</a:t>
            </a:r>
            <a:endParaRPr sz="1100" b="1" i="0">
              <a:solidFill>
                <a:srgbClr val="00A8B5"/>
              </a:solidFill>
              <a:latin typeface="Apto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20240" y="4489704"/>
            <a:ext cx="1417320" cy="2743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300" b="1" i="0">
                <a:solidFill>
                  <a:srgbClr val="033F50"/>
                </a:solidFill>
                <a:latin typeface="Aptos"/>
              </a:rPr>
              <a:t>Jan–Dec 2025</a:t>
            </a:r>
            <a:endParaRPr sz="1300" b="1" i="0">
              <a:solidFill>
                <a:srgbClr val="033F50"/>
              </a:solidFill>
              <a:latin typeface="Apto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03320" y="4526280"/>
            <a:ext cx="822960" cy="22860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100" b="1" i="0">
                <a:solidFill>
                  <a:srgbClr val="00A8B5"/>
                </a:solidFill>
                <a:latin typeface="Aptos"/>
              </a:rPr>
              <a:t>Setting</a:t>
            </a:r>
            <a:endParaRPr sz="1100" b="1" i="0">
              <a:solidFill>
                <a:srgbClr val="00A8B5"/>
              </a:solidFill>
              <a:latin typeface="Apto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80559" y="4489704"/>
            <a:ext cx="1874519" cy="2743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300" b="1" i="0">
                <a:solidFill>
                  <a:srgbClr val="033F50"/>
                </a:solidFill>
                <a:latin typeface="Aptos"/>
              </a:rPr>
              <a:t>Renal dialysis unit</a:t>
            </a:r>
            <a:endParaRPr sz="1300" b="1" i="0">
              <a:solidFill>
                <a:srgbClr val="033F50"/>
              </a:solidFill>
              <a:latin typeface="Apto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92240" y="4526280"/>
            <a:ext cx="822960" cy="22860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100" b="1" i="0">
                <a:solidFill>
                  <a:srgbClr val="00A8B5"/>
                </a:solidFill>
                <a:latin typeface="Aptos"/>
              </a:rPr>
              <a:t>Framework</a:t>
            </a:r>
            <a:endParaRPr sz="1100" b="1" i="0">
              <a:solidFill>
                <a:srgbClr val="00A8B5"/>
              </a:solidFill>
              <a:latin typeface="Apto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269479" y="4489704"/>
            <a:ext cx="2971800" cy="2743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300" b="1" i="0">
                <a:solidFill>
                  <a:srgbClr val="033F50"/>
                </a:solidFill>
                <a:latin typeface="Aptos"/>
              </a:rPr>
              <a:t>WHO Five Moments + facility IPC tools</a:t>
            </a:r>
            <a:endParaRPr sz="1300" b="1" i="0">
              <a:solidFill>
                <a:srgbClr val="033F50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 descr="ipnet_bg_6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4400" y="1417320"/>
            <a:ext cx="2926080" cy="3200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800" b="1" i="0">
                <a:solidFill>
                  <a:srgbClr val="00A8B5"/>
                </a:solidFill>
                <a:latin typeface="Aptos"/>
              </a:rPr>
              <a:t>PPE donning compliance</a:t>
            </a:r>
            <a:endParaRPr sz="1800" b="1" i="0">
              <a:solidFill>
                <a:srgbClr val="00A8B5"/>
              </a:solidFill>
              <a:latin typeface="Apto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4400" y="1810512"/>
            <a:ext cx="1554480" cy="5029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2900" b="1" i="0">
                <a:solidFill>
                  <a:srgbClr val="033F50"/>
                </a:solidFill>
                <a:latin typeface="Aptos"/>
              </a:rPr>
              <a:t>75.0%</a:t>
            </a:r>
            <a:endParaRPr sz="2900" b="1" i="0">
              <a:solidFill>
                <a:srgbClr val="033F50"/>
              </a:solidFill>
              <a:latin typeface="Apto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40280" y="1874519"/>
            <a:ext cx="1737360" cy="29260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300" b="1" i="0">
                <a:solidFill>
                  <a:srgbClr val="0B2F3A"/>
                </a:solidFill>
                <a:latin typeface="Aptos"/>
              </a:rPr>
              <a:t>15/20 compliant</a:t>
            </a:r>
            <a:endParaRPr sz="1300" b="1" i="0">
              <a:solidFill>
                <a:srgbClr val="0B2F3A"/>
              </a:solidFill>
              <a:latin typeface="Apto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2331720"/>
            <a:ext cx="2743200" cy="292608"/>
          </a:xfrm>
          <a:prstGeom prst="rect">
            <a:avLst/>
          </a:prstGeom>
          <a:solidFill>
            <a:srgbClr val="00A8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3657600" y="2331720"/>
            <a:ext cx="914400" cy="292608"/>
          </a:xfrm>
          <a:prstGeom prst="rect">
            <a:avLst/>
          </a:prstGeom>
          <a:solidFill>
            <a:srgbClr val="D8E5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4400" y="2724912"/>
            <a:ext cx="3566160" cy="29260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200" b="0" i="0">
                <a:solidFill>
                  <a:srgbClr val="55666B"/>
                </a:solidFill>
                <a:latin typeface="Aptos"/>
              </a:rPr>
              <a:t>25.0% non-compliant (5/20)</a:t>
            </a:r>
            <a:endParaRPr sz="1200" b="0" i="0">
              <a:solidFill>
                <a:srgbClr val="55666B"/>
              </a:solidFill>
              <a:latin typeface="Apto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92040" y="1417320"/>
            <a:ext cx="5303520" cy="3200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800" b="1" i="0">
                <a:solidFill>
                  <a:srgbClr val="00A8B5"/>
                </a:solidFill>
                <a:latin typeface="Aptos"/>
              </a:rPr>
              <a:t>Sharps-safety compliance — 10 indicators</a:t>
            </a:r>
            <a:endParaRPr sz="1800" b="1" i="0">
              <a:solidFill>
                <a:srgbClr val="00A8B5"/>
              </a:solidFill>
              <a:latin typeface="Apto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92040" y="1828800"/>
            <a:ext cx="1874519" cy="20116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950" b="0" i="0">
                <a:solidFill>
                  <a:srgbClr val="0B2F3A"/>
                </a:solidFill>
                <a:latin typeface="Aptos"/>
              </a:rPr>
              <a:t>Q1 Closable</a:t>
            </a:r>
            <a:endParaRPr sz="950" b="0" i="0">
              <a:solidFill>
                <a:srgbClr val="0B2F3A"/>
              </a:solidFill>
              <a:latin typeface="Apto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812280" y="1860804"/>
            <a:ext cx="2834640" cy="146304"/>
          </a:xfrm>
          <a:prstGeom prst="rect">
            <a:avLst/>
          </a:prstGeom>
          <a:solidFill>
            <a:srgbClr val="E1EC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812280" y="1860804"/>
            <a:ext cx="2335743" cy="146304"/>
          </a:xfrm>
          <a:prstGeom prst="rect">
            <a:avLst/>
          </a:prstGeom>
          <a:solidFill>
            <a:srgbClr val="00A8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784080" y="1819656"/>
            <a:ext cx="640080" cy="20116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r"/>
            <a:r>
              <a:rPr sz="950" b="1" i="0">
                <a:solidFill>
                  <a:srgbClr val="033F50"/>
                </a:solidFill>
                <a:latin typeface="Aptos"/>
              </a:rPr>
              <a:t>82.4%</a:t>
            </a:r>
            <a:endParaRPr sz="950" b="1" i="0">
              <a:solidFill>
                <a:srgbClr val="033F50"/>
              </a:solidFill>
              <a:latin typeface="Apto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92040" y="2139696"/>
            <a:ext cx="1874519" cy="20116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950" b="0" i="0">
                <a:solidFill>
                  <a:srgbClr val="0B2F3A"/>
                </a:solidFill>
                <a:latin typeface="Aptos"/>
              </a:rPr>
              <a:t>Q2 Puncture resistant</a:t>
            </a:r>
            <a:endParaRPr sz="950" b="0" i="0">
              <a:solidFill>
                <a:srgbClr val="0B2F3A"/>
              </a:solidFill>
              <a:latin typeface="Apto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812280" y="2171700"/>
            <a:ext cx="2834640" cy="146304"/>
          </a:xfrm>
          <a:prstGeom prst="rect">
            <a:avLst/>
          </a:prstGeom>
          <a:solidFill>
            <a:srgbClr val="E1EC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812280" y="2171700"/>
            <a:ext cx="2168499" cy="146304"/>
          </a:xfrm>
          <a:prstGeom prst="rect">
            <a:avLst/>
          </a:prstGeom>
          <a:solidFill>
            <a:srgbClr val="00A8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784080" y="2130552"/>
            <a:ext cx="640080" cy="20116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r"/>
            <a:r>
              <a:rPr sz="950" b="1" i="0">
                <a:solidFill>
                  <a:srgbClr val="033F50"/>
                </a:solidFill>
                <a:latin typeface="Aptos"/>
              </a:rPr>
              <a:t>76.5%</a:t>
            </a:r>
            <a:endParaRPr sz="950" b="1" i="0">
              <a:solidFill>
                <a:srgbClr val="033F50"/>
              </a:solidFill>
              <a:latin typeface="Apto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892040" y="2450592"/>
            <a:ext cx="1874519" cy="20116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950" b="0" i="0">
                <a:solidFill>
                  <a:srgbClr val="0B2F3A"/>
                </a:solidFill>
                <a:latin typeface="Aptos"/>
              </a:rPr>
              <a:t>Q3 Leakproof</a:t>
            </a:r>
            <a:endParaRPr sz="950" b="0" i="0">
              <a:solidFill>
                <a:srgbClr val="0B2F3A"/>
              </a:solidFill>
              <a:latin typeface="Apto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812280" y="2482596"/>
            <a:ext cx="2834640" cy="146304"/>
          </a:xfrm>
          <a:prstGeom prst="rect">
            <a:avLst/>
          </a:prstGeom>
          <a:solidFill>
            <a:srgbClr val="E1EC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812280" y="2482596"/>
            <a:ext cx="2168499" cy="146304"/>
          </a:xfrm>
          <a:prstGeom prst="rect">
            <a:avLst/>
          </a:prstGeom>
          <a:solidFill>
            <a:srgbClr val="00A8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784080" y="2441448"/>
            <a:ext cx="640080" cy="20116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r"/>
            <a:r>
              <a:rPr sz="950" b="1" i="0">
                <a:solidFill>
                  <a:srgbClr val="033F50"/>
                </a:solidFill>
                <a:latin typeface="Aptos"/>
              </a:rPr>
              <a:t>76.5%</a:t>
            </a:r>
            <a:endParaRPr sz="950" b="1" i="0">
              <a:solidFill>
                <a:srgbClr val="033F50"/>
              </a:solidFill>
              <a:latin typeface="Apto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892040" y="2761488"/>
            <a:ext cx="1874519" cy="20116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950" b="0" i="0">
                <a:solidFill>
                  <a:srgbClr val="0B2F3A"/>
                </a:solidFill>
                <a:latin typeface="Aptos"/>
              </a:rPr>
              <a:t>Q4 Fill indicator</a:t>
            </a:r>
            <a:endParaRPr sz="950" b="0" i="0">
              <a:solidFill>
                <a:srgbClr val="0B2F3A"/>
              </a:solidFill>
              <a:latin typeface="Apto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812280" y="2793492"/>
            <a:ext cx="2834640" cy="146304"/>
          </a:xfrm>
          <a:prstGeom prst="rect">
            <a:avLst/>
          </a:prstGeom>
          <a:solidFill>
            <a:srgbClr val="E1EC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6812280" y="2793492"/>
            <a:ext cx="2168499" cy="146304"/>
          </a:xfrm>
          <a:prstGeom prst="rect">
            <a:avLst/>
          </a:prstGeom>
          <a:solidFill>
            <a:srgbClr val="00A8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784080" y="2752344"/>
            <a:ext cx="640080" cy="20116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r"/>
            <a:r>
              <a:rPr sz="950" b="1" i="0">
                <a:solidFill>
                  <a:srgbClr val="033F50"/>
                </a:solidFill>
                <a:latin typeface="Aptos"/>
              </a:rPr>
              <a:t>76.5%</a:t>
            </a:r>
            <a:endParaRPr sz="950" b="1" i="0">
              <a:solidFill>
                <a:srgbClr val="033F50"/>
              </a:solidFill>
              <a:latin typeface="Apto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892040" y="3072384"/>
            <a:ext cx="1874519" cy="20116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950" b="0" i="0">
                <a:solidFill>
                  <a:srgbClr val="0B2F3A"/>
                </a:solidFill>
                <a:latin typeface="Aptos"/>
              </a:rPr>
              <a:t>Q5 Accepts sharps</a:t>
            </a:r>
            <a:endParaRPr sz="950" b="0" i="0">
              <a:solidFill>
                <a:srgbClr val="0B2F3A"/>
              </a:solidFill>
              <a:latin typeface="Aptos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812280" y="3104388"/>
            <a:ext cx="2834640" cy="146304"/>
          </a:xfrm>
          <a:prstGeom prst="rect">
            <a:avLst/>
          </a:prstGeom>
          <a:solidFill>
            <a:srgbClr val="E1EC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6812280" y="3104388"/>
            <a:ext cx="2335743" cy="146304"/>
          </a:xfrm>
          <a:prstGeom prst="rect">
            <a:avLst/>
          </a:prstGeom>
          <a:solidFill>
            <a:srgbClr val="00A8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784080" y="3063240"/>
            <a:ext cx="640080" cy="20116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r"/>
            <a:r>
              <a:rPr sz="950" b="1" i="0">
                <a:solidFill>
                  <a:srgbClr val="033F50"/>
                </a:solidFill>
                <a:latin typeface="Aptos"/>
              </a:rPr>
              <a:t>82.4%</a:t>
            </a:r>
            <a:endParaRPr sz="950" b="1" i="0">
              <a:solidFill>
                <a:srgbClr val="033F50"/>
              </a:solidFill>
              <a:latin typeface="Aptos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892040" y="3383280"/>
            <a:ext cx="1874519" cy="20116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950" b="0" i="0">
                <a:solidFill>
                  <a:srgbClr val="0B2F3A"/>
                </a:solidFill>
                <a:latin typeface="Aptos"/>
              </a:rPr>
              <a:t>Q6 Safe transport/label</a:t>
            </a:r>
            <a:endParaRPr sz="950" b="0" i="0">
              <a:solidFill>
                <a:srgbClr val="0B2F3A"/>
              </a:solidFill>
              <a:latin typeface="Aptos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812280" y="3415284"/>
            <a:ext cx="2834640" cy="146304"/>
          </a:xfrm>
          <a:prstGeom prst="rect">
            <a:avLst/>
          </a:prstGeom>
          <a:solidFill>
            <a:srgbClr val="E1EC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6812280" y="3415284"/>
            <a:ext cx="2335743" cy="146304"/>
          </a:xfrm>
          <a:prstGeom prst="rect">
            <a:avLst/>
          </a:prstGeom>
          <a:solidFill>
            <a:srgbClr val="00A8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784080" y="3374136"/>
            <a:ext cx="640080" cy="20116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r"/>
            <a:r>
              <a:rPr sz="950" b="1" i="0">
                <a:solidFill>
                  <a:srgbClr val="033F50"/>
                </a:solidFill>
                <a:latin typeface="Aptos"/>
              </a:rPr>
              <a:t>82.4%</a:t>
            </a:r>
            <a:endParaRPr sz="950" b="1" i="0">
              <a:solidFill>
                <a:srgbClr val="033F50"/>
              </a:solidFill>
              <a:latin typeface="Aptos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892040" y="3694176"/>
            <a:ext cx="1874519" cy="20116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950" b="0" i="0">
                <a:solidFill>
                  <a:srgbClr val="0B2F3A"/>
                </a:solidFill>
                <a:latin typeface="Aptos"/>
              </a:rPr>
              <a:t>Q7 Secure assembly</a:t>
            </a:r>
            <a:endParaRPr sz="950" b="0" i="0">
              <a:solidFill>
                <a:srgbClr val="0B2F3A"/>
              </a:solidFill>
              <a:latin typeface="Aptos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812280" y="3726180"/>
            <a:ext cx="2834640" cy="146304"/>
          </a:xfrm>
          <a:prstGeom prst="rect">
            <a:avLst/>
          </a:prstGeom>
          <a:solidFill>
            <a:srgbClr val="E1EC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6812280" y="3726180"/>
            <a:ext cx="2335743" cy="146304"/>
          </a:xfrm>
          <a:prstGeom prst="rect">
            <a:avLst/>
          </a:prstGeom>
          <a:solidFill>
            <a:srgbClr val="00A8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9784080" y="3685032"/>
            <a:ext cx="640080" cy="20116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r"/>
            <a:r>
              <a:rPr sz="950" b="1" i="0">
                <a:solidFill>
                  <a:srgbClr val="033F50"/>
                </a:solidFill>
                <a:latin typeface="Aptos"/>
              </a:rPr>
              <a:t>82.4%</a:t>
            </a:r>
            <a:endParaRPr sz="950" b="1" i="0">
              <a:solidFill>
                <a:srgbClr val="033F50"/>
              </a:solidFill>
              <a:latin typeface="Apto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892040" y="4005072"/>
            <a:ext cx="1874519" cy="20116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950" b="0" i="0">
                <a:solidFill>
                  <a:srgbClr val="0B2F3A"/>
                </a:solidFill>
                <a:latin typeface="Aptos"/>
              </a:rPr>
              <a:t>Q8 Point-of-origin disposal</a:t>
            </a:r>
            <a:endParaRPr sz="950" b="0" i="0">
              <a:solidFill>
                <a:srgbClr val="0B2F3A"/>
              </a:solidFill>
              <a:latin typeface="Aptos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6812280" y="4037076"/>
            <a:ext cx="2834640" cy="146304"/>
          </a:xfrm>
          <a:prstGeom prst="rect">
            <a:avLst/>
          </a:prstGeom>
          <a:solidFill>
            <a:srgbClr val="E1EC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6812280" y="4037076"/>
            <a:ext cx="167243" cy="146304"/>
          </a:xfrm>
          <a:prstGeom prst="rect">
            <a:avLst/>
          </a:prstGeom>
          <a:solidFill>
            <a:srgbClr val="E08B6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9784080" y="3995928"/>
            <a:ext cx="640080" cy="20116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r"/>
            <a:r>
              <a:rPr sz="950" b="1" i="0">
                <a:solidFill>
                  <a:srgbClr val="033F50"/>
                </a:solidFill>
                <a:latin typeface="Aptos"/>
              </a:rPr>
              <a:t>5.9%</a:t>
            </a:r>
            <a:endParaRPr sz="950" b="1" i="0">
              <a:solidFill>
                <a:srgbClr val="033F50"/>
              </a:solidFill>
              <a:latin typeface="Aptos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892040" y="4315968"/>
            <a:ext cx="1874519" cy="20116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950" b="0" i="0">
                <a:solidFill>
                  <a:srgbClr val="0B2F3A"/>
                </a:solidFill>
                <a:latin typeface="Aptos"/>
              </a:rPr>
              <a:t>Q9 No resheathing</a:t>
            </a:r>
            <a:endParaRPr sz="950" b="0" i="0">
              <a:solidFill>
                <a:srgbClr val="0B2F3A"/>
              </a:solidFill>
              <a:latin typeface="Aptos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6812280" y="4347972"/>
            <a:ext cx="2834640" cy="146304"/>
          </a:xfrm>
          <a:prstGeom prst="rect">
            <a:avLst/>
          </a:prstGeom>
          <a:solidFill>
            <a:srgbClr val="E1EC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ectangle 43"/>
          <p:cNvSpPr/>
          <p:nvPr/>
        </p:nvSpPr>
        <p:spPr>
          <a:xfrm>
            <a:off x="6812280" y="4347972"/>
            <a:ext cx="2168499" cy="146304"/>
          </a:xfrm>
          <a:prstGeom prst="rect">
            <a:avLst/>
          </a:prstGeom>
          <a:solidFill>
            <a:srgbClr val="00A8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9784080" y="4306824"/>
            <a:ext cx="640080" cy="20116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r"/>
            <a:r>
              <a:rPr sz="950" b="1" i="0">
                <a:solidFill>
                  <a:srgbClr val="033F50"/>
                </a:solidFill>
                <a:latin typeface="Aptos"/>
              </a:rPr>
              <a:t>76.5%</a:t>
            </a:r>
            <a:endParaRPr sz="950" b="1" i="0">
              <a:solidFill>
                <a:srgbClr val="033F50"/>
              </a:solidFill>
              <a:latin typeface="Aptos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892040" y="4626864"/>
            <a:ext cx="1874519" cy="20116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950" b="0" i="0">
                <a:solidFill>
                  <a:srgbClr val="0B2F3A"/>
                </a:solidFill>
                <a:latin typeface="Aptos"/>
              </a:rPr>
              <a:t>Q10 Below fill level</a:t>
            </a:r>
            <a:endParaRPr sz="950" b="0" i="0">
              <a:solidFill>
                <a:srgbClr val="0B2F3A"/>
              </a:solidFill>
              <a:latin typeface="Aptos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6812280" y="4658868"/>
            <a:ext cx="2834640" cy="146304"/>
          </a:xfrm>
          <a:prstGeom prst="rect">
            <a:avLst/>
          </a:prstGeom>
          <a:solidFill>
            <a:srgbClr val="E1EC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Rectangle 47"/>
          <p:cNvSpPr/>
          <p:nvPr/>
        </p:nvSpPr>
        <p:spPr>
          <a:xfrm>
            <a:off x="6812280" y="4658868"/>
            <a:ext cx="1834012" cy="146304"/>
          </a:xfrm>
          <a:prstGeom prst="rect">
            <a:avLst/>
          </a:prstGeom>
          <a:solidFill>
            <a:srgbClr val="E08B6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9784080" y="4617720"/>
            <a:ext cx="640080" cy="20116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r"/>
            <a:r>
              <a:rPr sz="950" b="1" i="0">
                <a:solidFill>
                  <a:srgbClr val="033F50"/>
                </a:solidFill>
                <a:latin typeface="Aptos"/>
              </a:rPr>
              <a:t>64.7%</a:t>
            </a:r>
            <a:endParaRPr sz="950" b="1" i="0">
              <a:solidFill>
                <a:srgbClr val="033F50"/>
              </a:solidFill>
              <a:latin typeface="Aptos"/>
            </a:endParaRPr>
          </a:p>
        </p:txBody>
      </p:sp>
      <p:sp>
        <p:nvSpPr>
          <p:cNvPr id="51" name="TextBox 50"/>
          <p:cNvSpPr txBox="1"/>
          <p:nvPr/>
        </p:nvSpPr>
        <p:spPr>
          <a:xfrm flipV="1">
            <a:off x="1176655" y="5712460"/>
            <a:ext cx="9585960" cy="76200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/>
            <a:r>
              <a:rPr sz="1250" b="1" i="0">
                <a:solidFill>
                  <a:srgbClr val="033F50"/>
                </a:solidFill>
                <a:latin typeface="Aptos"/>
              </a:rPr>
              <a:t>)</a:t>
            </a:r>
            <a:endParaRPr sz="1250" b="1" i="0">
              <a:solidFill>
                <a:srgbClr val="033F50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28600"/>
            <a:ext cx="11155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F3755"/>
                </a:solidFill>
              </a:defRPr>
            </a:pPr>
            <a:r>
              <a:t>Results: Key IPC Gaps &amp; Safety Event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31520" y="1143000"/>
            <a:ext cx="3108960" cy="1371600"/>
          </a:xfrm>
          <a:prstGeom prst="roundRect">
            <a:avLst/>
          </a:prstGeom>
          <a:solidFill>
            <a:srgbClr val="F2F6F9"/>
          </a:solid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8" y="1280160"/>
            <a:ext cx="2889504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700" b="1">
                <a:solidFill>
                  <a:srgbClr val="C00000"/>
                </a:solidFill>
              </a:defRPr>
            </a:pPr>
            <a:r>
              <a:t>1/17 (5.9%)</a:t>
            </a:r>
          </a:p>
          <a:p>
            <a:pPr algn="ctr">
              <a:defRPr sz="1200">
                <a:solidFill>
                  <a:srgbClr val="2D2D2D"/>
                </a:solidFill>
              </a:defRPr>
            </a:pPr>
            <a:r>
              <a:t>point-of-origin sharps disposal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321040" y="1143000"/>
            <a:ext cx="3108960" cy="1371600"/>
          </a:xfrm>
          <a:prstGeom prst="roundRect">
            <a:avLst/>
          </a:prstGeom>
          <a:solidFill>
            <a:srgbClr val="F2F6F9"/>
          </a:solidFill>
          <a:ln>
            <a:solidFill>
              <a:srgbClr val="2F75B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430767" y="1280160"/>
            <a:ext cx="2889504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700" b="1">
                <a:solidFill>
                  <a:srgbClr val="2F75B5"/>
                </a:solidFill>
              </a:defRPr>
            </a:pPr>
            <a:r>
              <a:t>11/17 (64.7%)</a:t>
            </a:r>
          </a:p>
          <a:p>
            <a:pPr algn="ctr">
              <a:defRPr sz="1200">
                <a:solidFill>
                  <a:srgbClr val="2D2D2D"/>
                </a:solidFill>
              </a:defRPr>
            </a:pPr>
            <a:r>
              <a:t>containers below fill level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651760" y="3063240"/>
            <a:ext cx="3108960" cy="1371600"/>
          </a:xfrm>
          <a:prstGeom prst="roundRect">
            <a:avLst/>
          </a:prstGeom>
          <a:solidFill>
            <a:srgbClr val="F2F6F9"/>
          </a:solid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761488" y="3200400"/>
            <a:ext cx="2889504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700" b="1">
                <a:solidFill>
                  <a:srgbClr val="C00000"/>
                </a:solidFill>
              </a:defRPr>
            </a:pPr>
            <a:r>
              <a:t>1</a:t>
            </a:r>
          </a:p>
          <a:p>
            <a:pPr algn="ctr">
              <a:defRPr sz="1200">
                <a:solidFill>
                  <a:srgbClr val="2D2D2D"/>
                </a:solidFill>
              </a:defRPr>
            </a:pPr>
            <a:r>
              <a:t>reported prick/sharps incident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46520" y="3063240"/>
            <a:ext cx="3108960" cy="1371600"/>
          </a:xfrm>
          <a:prstGeom prst="roundRect">
            <a:avLst/>
          </a:prstGeom>
          <a:solidFill>
            <a:srgbClr val="F2F6F9"/>
          </a:solidFill>
          <a:ln>
            <a:solidFill>
              <a:srgbClr val="4682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56248" y="3200400"/>
            <a:ext cx="2889504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700" b="1">
                <a:solidFill>
                  <a:srgbClr val="46825A"/>
                </a:solidFill>
              </a:defRPr>
            </a:pPr>
            <a:r>
              <a:t>100%</a:t>
            </a:r>
          </a:p>
          <a:p>
            <a:pPr algn="ctr">
              <a:defRPr sz="1200">
                <a:solidFill>
                  <a:srgbClr val="2D2D2D"/>
                </a:solidFill>
              </a:defRPr>
            </a:pPr>
            <a:r>
              <a:t>routine waste collection &amp; segregation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02920" y="6565392"/>
            <a:ext cx="11155680" cy="18288"/>
          </a:xfrm>
          <a:prstGeom prst="rect">
            <a:avLst/>
          </a:prstGeom>
          <a:solidFill>
            <a:srgbClr val="D2D7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48640" y="660196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6E6E6E"/>
                </a:solidFill>
              </a:defRPr>
            </a:pPr>
            <a:r>
              <a:t>Renal Dialysis Unit | 2025 IPC Quality Improvement Audit | 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 descr="ipnet_bg_7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4400" y="1417320"/>
            <a:ext cx="2743200" cy="3200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800" b="1" i="0">
                <a:solidFill>
                  <a:srgbClr val="00A8B5"/>
                </a:solidFill>
                <a:latin typeface="Aptos"/>
              </a:rPr>
              <a:t>What the audit shows</a:t>
            </a:r>
            <a:endParaRPr sz="1800" b="1" i="0">
              <a:solidFill>
                <a:srgbClr val="00A8B5"/>
              </a:solidFill>
              <a:latin typeface="Apto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4400" y="1783080"/>
            <a:ext cx="5074920" cy="2520315"/>
          </a:xfrm>
          <a:prstGeom prst="rect">
            <a:avLst/>
          </a:prstGeom>
          <a:noFill/>
        </p:spPr>
        <p:txBody>
          <a:bodyPr wrap="square" lIns="45720" tIns="18288" rIns="27432" bIns="18288">
            <a:spAutoFit/>
          </a:bodyPr>
          <a:lstStyle/>
          <a:p>
            <a:pPr>
              <a:spcAft>
                <a:spcPts val="700"/>
              </a:spcAft>
              <a:defRPr sz="1350">
                <a:solidFill>
                  <a:srgbClr val="0B2F3A"/>
                </a:solidFill>
                <a:latin typeface="Aptos"/>
              </a:defRPr>
            </a:pPr>
            <a:r>
              <a:t>•</a:t>
            </a:r>
            <a:r>
              <a:rPr sz="1600"/>
              <a:t> IPC performance varied by practice rather than showing a uniform pattern across the unit.</a:t>
            </a:r>
            <a:endParaRPr sz="1600"/>
          </a:p>
          <a:p>
            <a:pPr>
              <a:spcAft>
                <a:spcPts val="700"/>
              </a:spcAft>
              <a:defRPr sz="1350">
                <a:solidFill>
                  <a:srgbClr val="0B2F3A"/>
                </a:solidFill>
                <a:latin typeface="Aptos"/>
              </a:defRPr>
            </a:pPr>
            <a:r>
              <a:rPr sz="1600"/>
              <a:t>• Hand-hygiene observation was sustained daily across doctors, nurses and housekeepers.</a:t>
            </a:r>
            <a:endParaRPr sz="1600"/>
          </a:p>
          <a:p>
            <a:pPr>
              <a:spcAft>
                <a:spcPts val="700"/>
              </a:spcAft>
              <a:defRPr sz="1350">
                <a:solidFill>
                  <a:srgbClr val="0B2F3A"/>
                </a:solidFill>
                <a:latin typeface="Aptos"/>
              </a:defRPr>
            </a:pPr>
            <a:r>
              <a:rPr sz="1600"/>
              <a:t>• PPE donning had a measurable compliance gap: 5/20 (25.0%) non-compliant.</a:t>
            </a:r>
            <a:endParaRPr sz="1600"/>
          </a:p>
          <a:p>
            <a:pPr>
              <a:spcAft>
                <a:spcPts val="700"/>
              </a:spcAft>
              <a:defRPr sz="1350">
                <a:solidFill>
                  <a:srgbClr val="0B2F3A"/>
                </a:solidFill>
                <a:latin typeface="Aptos"/>
              </a:defRPr>
            </a:pPr>
            <a:r>
              <a:rPr sz="1600"/>
              <a:t>• Sharps safety showed the most substantial gaps, especially point-of-origin disposal and needle resheathing.</a:t>
            </a:r>
            <a:endParaRPr sz="1600"/>
          </a:p>
        </p:txBody>
      </p:sp>
      <p:sp>
        <p:nvSpPr>
          <p:cNvPr id="5" name="TextBox 4"/>
          <p:cNvSpPr txBox="1"/>
          <p:nvPr/>
        </p:nvSpPr>
        <p:spPr>
          <a:xfrm>
            <a:off x="6217920" y="1417320"/>
            <a:ext cx="4572000" cy="347472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defRPr sz="1650"/>
            </a:pPr>
            <a:r>
              <a:rPr sz="1800" b="1" i="0">
                <a:solidFill>
                  <a:srgbClr val="00A8B5"/>
                </a:solidFill>
                <a:latin typeface="Aptos"/>
              </a:rPr>
              <a:t>Priority quality-improvement actions</a:t>
            </a:r>
            <a:endParaRPr sz="1800" b="1" i="0">
              <a:solidFill>
                <a:srgbClr val="00A8B5"/>
              </a:solidFill>
              <a:latin typeface="Aptos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914400" y="4617720"/>
            <a:ext cx="10058400" cy="841248"/>
          </a:xfrm>
          <a:prstGeom prst="roundRect">
            <a:avLst/>
          </a:prstGeom>
          <a:solidFill>
            <a:srgbClr val="033F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234440" y="4828032"/>
            <a:ext cx="9418320" cy="3200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Aptos"/>
              </a:rPr>
              <a:t>Take-home: Continuous observation + targeted training + feedback + supportive supervision</a:t>
            </a:r>
            <a:endParaRPr sz="1700" b="1" i="0">
              <a:solidFill>
                <a:srgbClr val="FFFFFF"/>
              </a:solidFill>
              <a:latin typeface="Aptos"/>
            </a:endParaRPr>
          </a:p>
        </p:txBody>
      </p:sp>
      <p:sp>
        <p:nvSpPr>
          <p:cNvPr id="9" name="TextBox 5"/>
          <p:cNvSpPr txBox="1"/>
          <p:nvPr/>
        </p:nvSpPr>
        <p:spPr>
          <a:xfrm>
            <a:off x="6217920" y="1847088"/>
            <a:ext cx="4754880" cy="2574290"/>
          </a:xfrm>
          <a:prstGeom prst="rect">
            <a:avLst/>
          </a:prstGeom>
          <a:noFill/>
        </p:spPr>
        <p:txBody>
          <a:bodyPr wrap="square" lIns="45720" tIns="18288" rIns="27432" bIns="18288">
            <a:spAutoFit/>
          </a:bodyPr>
          <a:lstStyle/>
          <a:p>
            <a:pPr>
              <a:spcAft>
                <a:spcPts val="500"/>
              </a:spcAft>
              <a:defRPr sz="1250">
                <a:solidFill>
                  <a:srgbClr val="0B2F3A"/>
                </a:solidFill>
                <a:latin typeface="Aptos"/>
              </a:defRPr>
            </a:pPr>
            <a:r>
              <a:rPr sz="1400"/>
              <a:t>• Strengthen point-of-origin sharps disposal.</a:t>
            </a:r>
            <a:endParaRPr sz="1400"/>
          </a:p>
          <a:p>
            <a:pPr>
              <a:spcAft>
                <a:spcPts val="500"/>
              </a:spcAft>
              <a:defRPr sz="1250">
                <a:solidFill>
                  <a:srgbClr val="0B2F3A"/>
                </a:solidFill>
                <a:latin typeface="Aptos"/>
              </a:defRPr>
            </a:pPr>
            <a:r>
              <a:rPr sz="1400"/>
              <a:t>• Reinforce no-resheathing practice.</a:t>
            </a:r>
            <a:endParaRPr sz="1400"/>
          </a:p>
          <a:p>
            <a:pPr>
              <a:spcAft>
                <a:spcPts val="500"/>
              </a:spcAft>
              <a:defRPr sz="1250">
                <a:solidFill>
                  <a:srgbClr val="0B2F3A"/>
                </a:solidFill>
                <a:latin typeface="Aptos"/>
              </a:defRPr>
            </a:pPr>
            <a:r>
              <a:rPr sz="1400"/>
              <a:t>• Provide PPE refresher training and return demonstration.</a:t>
            </a:r>
            <a:endParaRPr sz="1400"/>
          </a:p>
          <a:p>
            <a:pPr>
              <a:spcAft>
                <a:spcPts val="500"/>
              </a:spcAft>
              <a:defRPr sz="1250">
                <a:solidFill>
                  <a:srgbClr val="0B2F3A"/>
                </a:solidFill>
                <a:latin typeface="Aptos"/>
              </a:defRPr>
            </a:pPr>
            <a:r>
              <a:rPr sz="1400"/>
              <a:t>• Continue daily hand-hygiene observation and feedback.</a:t>
            </a:r>
            <a:endParaRPr sz="1400"/>
          </a:p>
          <a:p>
            <a:pPr>
              <a:spcAft>
                <a:spcPts val="500"/>
              </a:spcAft>
              <a:defRPr sz="1250">
                <a:solidFill>
                  <a:srgbClr val="0B2F3A"/>
                </a:solidFill>
                <a:latin typeface="Aptos"/>
              </a:defRPr>
            </a:pPr>
            <a:r>
              <a:rPr sz="1400"/>
              <a:t>• Continue weekly focused IPC observations using standardized tools.</a:t>
            </a:r>
            <a:endParaRPr sz="1400"/>
          </a:p>
          <a:p>
            <a:pPr>
              <a:spcAft>
                <a:spcPts val="500"/>
              </a:spcAft>
              <a:defRPr sz="1250">
                <a:solidFill>
                  <a:srgbClr val="0B2F3A"/>
                </a:solidFill>
                <a:latin typeface="Aptos"/>
              </a:defRPr>
            </a:pPr>
            <a:r>
              <a:rPr sz="1400"/>
              <a:t>• Review every reported prick/sharps incident through the established reporting process.</a:t>
            </a:r>
            <a:endParaRPr sz="1400"/>
          </a:p>
          <a:p>
            <a:pPr>
              <a:spcAft>
                <a:spcPts val="500"/>
              </a:spcAft>
              <a:defRPr sz="1250">
                <a:solidFill>
                  <a:srgbClr val="0B2F3A"/>
                </a:solidFill>
                <a:latin typeface="Aptos"/>
              </a:defRPr>
            </a:pPr>
            <a:r>
              <a:rPr sz="1400"/>
              <a:t>• Maintain routine waste collection and segregation at the point of collection.</a:t>
            </a:r>
            <a:endParaRPr sz="14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600710" y="107950"/>
            <a:ext cx="10567670" cy="658177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3255</Words>
  <Application>WPS Presentation</Application>
  <PresentationFormat>On-screen Show (4:3)</PresentationFormat>
  <Paragraphs>162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0" baseType="lpstr">
      <vt:lpstr>Arial</vt:lpstr>
      <vt:lpstr>SimSun</vt:lpstr>
      <vt:lpstr>Wingdings</vt:lpstr>
      <vt:lpstr>Arial</vt:lpstr>
      <vt:lpstr>Aptos</vt:lpstr>
      <vt:lpstr>Segoe UI</vt:lpstr>
      <vt:lpstr>Microsoft YaHei</vt:lpstr>
      <vt:lpstr>Arial Unicode MS</vt:lpstr>
      <vt:lpstr>Calibri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>generated using python-pptx</dc:description>
  <cp:lastModifiedBy>WPS_1720285660</cp:lastModifiedBy>
  <cp:revision>8</cp:revision>
  <dcterms:created xsi:type="dcterms:W3CDTF">2013-01-27T09:14:00Z</dcterms:created>
  <dcterms:modified xsi:type="dcterms:W3CDTF">2026-08-16T22:20:09Z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1033-12.1.0.28032</vt:lpwstr>
  </property>
  <property fmtid="{D5CDD505-2E9C-101B-9397-08002B2CF9AE}" pid="3" name="ICV">
    <vt:lpwstr>5397131936104F93B2E78301587E715B_13</vt:lpwstr>
  </property>
</Properties>
</file>