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rimson Pro SemiBold" panose="020B0604020202020204" charset="0"/>
      <p:regular r:id="rId20"/>
    </p:embeddedFont>
    <p:embeddedFont>
      <p:font typeface="Heebo" panose="020B0604020202020204" charset="-79"/>
      <p:regular r:id="rId21"/>
    </p:embeddedFont>
    <p:embeddedFont>
      <p:font typeface="Heebo Bold" panose="020B0604020202020204" charset="-79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3" d="100"/>
          <a:sy n="103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413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889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svg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3" Type="http://schemas.openxmlformats.org/officeDocument/2006/relationships/image" Target="../media/image34.jpeg"/><Relationship Id="rId7" Type="http://schemas.openxmlformats.org/officeDocument/2006/relationships/image" Target="../media/image38.svg"/><Relationship Id="rId12" Type="http://schemas.openxmlformats.org/officeDocument/2006/relationships/image" Target="../media/image4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svg"/><Relationship Id="rId10" Type="http://schemas.openxmlformats.org/officeDocument/2006/relationships/image" Target="../media/image41.sv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-34290"/>
            <a:ext cx="9143771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596127" y="75438"/>
            <a:ext cx="3526371" cy="5143500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25196" y="308610"/>
            <a:ext cx="1357884" cy="37719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54" y="337414"/>
            <a:ext cx="317879" cy="319583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105" y="351815"/>
            <a:ext cx="453074" cy="29078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93776" y="1193292"/>
            <a:ext cx="329184" cy="17145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918972" y="1062990"/>
            <a:ext cx="27432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85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585" dirty="0"/>
          </a:p>
        </p:txBody>
      </p:sp>
      <p:sp>
        <p:nvSpPr>
          <p:cNvPr id="9" name="Text 4"/>
          <p:cNvSpPr/>
          <p:nvPr/>
        </p:nvSpPr>
        <p:spPr>
          <a:xfrm>
            <a:off x="493776" y="1330452"/>
            <a:ext cx="486918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2475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2475" dirty="0"/>
          </a:p>
          <a:p>
            <a:r>
              <a:rPr lang="en-US" sz="2475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2475" dirty="0"/>
          </a:p>
        </p:txBody>
      </p:sp>
      <p:sp>
        <p:nvSpPr>
          <p:cNvPr id="10" name="Text 5"/>
          <p:cNvSpPr/>
          <p:nvPr/>
        </p:nvSpPr>
        <p:spPr>
          <a:xfrm>
            <a:off x="514350" y="2084832"/>
            <a:ext cx="4594860" cy="1783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38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938" dirty="0"/>
          </a:p>
        </p:txBody>
      </p:sp>
      <p:sp>
        <p:nvSpPr>
          <p:cNvPr id="11" name="Shape 6"/>
          <p:cNvSpPr/>
          <p:nvPr/>
        </p:nvSpPr>
        <p:spPr>
          <a:xfrm>
            <a:off x="493776" y="2537460"/>
            <a:ext cx="356616" cy="24003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493776" y="2647188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85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585" dirty="0"/>
          </a:p>
        </p:txBody>
      </p:sp>
      <p:sp>
        <p:nvSpPr>
          <p:cNvPr id="13" name="Text 8"/>
          <p:cNvSpPr/>
          <p:nvPr/>
        </p:nvSpPr>
        <p:spPr>
          <a:xfrm>
            <a:off x="493776" y="2866644"/>
            <a:ext cx="50063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425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425" dirty="0"/>
          </a:p>
          <a:p>
            <a:r>
              <a:rPr lang="en-US" sz="1425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425" dirty="0"/>
          </a:p>
        </p:txBody>
      </p:sp>
      <p:sp>
        <p:nvSpPr>
          <p:cNvPr id="14" name="Shape 9"/>
          <p:cNvSpPr/>
          <p:nvPr/>
        </p:nvSpPr>
        <p:spPr>
          <a:xfrm>
            <a:off x="493776" y="3826764"/>
            <a:ext cx="4972050" cy="315468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37794" y="3943350"/>
            <a:ext cx="4677156" cy="960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51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510" dirty="0"/>
          </a:p>
        </p:txBody>
      </p:sp>
      <p:sp>
        <p:nvSpPr>
          <p:cNvPr id="16" name="Text 11"/>
          <p:cNvSpPr/>
          <p:nvPr/>
        </p:nvSpPr>
        <p:spPr>
          <a:xfrm>
            <a:off x="8538210" y="4766310"/>
            <a:ext cx="27432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6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DED181-EBDF-46EE-85E0-BFA259BF5EDC}"/>
              </a:ext>
            </a:extLst>
          </p:cNvPr>
          <p:cNvSpPr/>
          <p:nvPr/>
        </p:nvSpPr>
        <p:spPr>
          <a:xfrm>
            <a:off x="5596126" y="351816"/>
            <a:ext cx="3526371" cy="3250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 Comparative Study on Umbilical Cord Care Practices and Outcomes Among Newborns Delivered in Selected Health Facilities in Nyandarua County, Kenya</a:t>
            </a:r>
          </a:p>
          <a:p>
            <a:pPr>
              <a:lnSpc>
                <a:spcPct val="104000"/>
              </a:lnSpc>
            </a:pPr>
            <a:endParaRPr lang="en-US" dirty="0">
              <a:solidFill>
                <a:srgbClr val="152D47"/>
              </a:solidFill>
              <a:latin typeface="Crimson Pro SemiBold" pitchFamily="34" charset="0"/>
            </a:endParaRPr>
          </a:p>
          <a:p>
            <a:pPr>
              <a:lnSpc>
                <a:spcPct val="104000"/>
              </a:lnSpc>
            </a:pPr>
            <a:endParaRPr lang="en-US" dirty="0">
              <a:solidFill>
                <a:srgbClr val="152D47"/>
              </a:solidFill>
              <a:latin typeface="Crimson Pro SemiBold" pitchFamily="34" charset="0"/>
            </a:endParaRPr>
          </a:p>
          <a:p>
            <a:pPr>
              <a:lnSpc>
                <a:spcPct val="104000"/>
              </a:lnSpc>
            </a:pPr>
            <a:endParaRPr lang="en-US" dirty="0">
              <a:solidFill>
                <a:srgbClr val="152D47"/>
              </a:solidFill>
              <a:latin typeface="Crimson Pro SemiBold" pitchFamily="34" charset="0"/>
            </a:endParaRPr>
          </a:p>
          <a:p>
            <a:pPr>
              <a:lnSpc>
                <a:spcPct val="104000"/>
              </a:lnSpc>
            </a:pPr>
            <a:r>
              <a:rPr lang="en-US" dirty="0">
                <a:solidFill>
                  <a:srgbClr val="152D47"/>
                </a:solidFill>
                <a:latin typeface="Crimson Pro SemiBold" pitchFamily="34" charset="0"/>
              </a:rPr>
              <a:t>Michael </a:t>
            </a:r>
            <a:r>
              <a:rPr lang="en-US" dirty="0" err="1">
                <a:solidFill>
                  <a:srgbClr val="152D47"/>
                </a:solidFill>
                <a:latin typeface="Crimson Pro SemiBold" pitchFamily="34" charset="0"/>
              </a:rPr>
              <a:t>Ruitururi</a:t>
            </a:r>
            <a:endParaRPr lang="en-US" dirty="0">
              <a:solidFill>
                <a:srgbClr val="152D47"/>
              </a:solidFill>
              <a:latin typeface="Crimson Pro SemiBold" pitchFamily="34" charset="0"/>
            </a:endParaRPr>
          </a:p>
          <a:p>
            <a:pPr>
              <a:lnSpc>
                <a:spcPct val="104000"/>
              </a:lnSpc>
            </a:pPr>
            <a:r>
              <a:rPr lang="en-US" dirty="0">
                <a:solidFill>
                  <a:srgbClr val="152D47"/>
                </a:solidFill>
                <a:latin typeface="Crimson Pro SemiBold" pitchFamily="34" charset="0"/>
              </a:rPr>
              <a:t>IPC Focal Person</a:t>
            </a:r>
          </a:p>
          <a:p>
            <a:pPr>
              <a:lnSpc>
                <a:spcPct val="104000"/>
              </a:lnSpc>
            </a:pPr>
            <a:r>
              <a:rPr lang="en-US" dirty="0">
                <a:solidFill>
                  <a:srgbClr val="152D47"/>
                </a:solidFill>
                <a:latin typeface="Crimson Pro SemiBold" pitchFamily="34" charset="0"/>
              </a:rPr>
              <a:t>Nyandarua county-Health Services</a:t>
            </a:r>
            <a:endParaRPr lang="en-US" dirty="0"/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6F2E1112-D12C-40CA-8371-244108A3B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9844" y="3540639"/>
            <a:ext cx="1680519" cy="1788027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05B06F33-69AE-41DA-89A8-06B658053615}"/>
              </a:ext>
            </a:extLst>
          </p:cNvPr>
          <p:cNvSpPr/>
          <p:nvPr/>
        </p:nvSpPr>
        <p:spPr>
          <a:xfrm>
            <a:off x="5614593" y="82761"/>
            <a:ext cx="3526369" cy="5211616"/>
          </a:xfrm>
          <a:prstGeom prst="rect">
            <a:avLst/>
          </a:prstGeom>
          <a:noFill/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072BFA6C-EF27-4F77-809F-8D9CE2B8D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0" y="3548779"/>
            <a:ext cx="1818417" cy="167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0720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Conclusion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708720" y="1993181"/>
            <a:ext cx="7939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Chlorhexidine cord care was associated with delayed cord separation but provided superior protection against cord infection — without compromising healing outcomes.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833711"/>
            <a:ext cx="19050" cy="772567"/>
          </a:xfrm>
          <a:prstGeom prst="roundRect">
            <a:avLst>
              <a:gd name="adj" fmla="val 50000"/>
            </a:avLst>
          </a:prstGeom>
          <a:solidFill>
            <a:srgbClr val="2150FE"/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765747"/>
            <a:ext cx="2622724" cy="1270471"/>
          </a:xfrm>
          <a:prstGeom prst="roundRect">
            <a:avLst>
              <a:gd name="adj" fmla="val 1674"/>
            </a:avLst>
          </a:prstGeom>
          <a:solidFill>
            <a:srgbClr val="F2EEEE"/>
          </a:solidFill>
          <a:ln/>
        </p:spPr>
      </p:sp>
      <p:sp>
        <p:nvSpPr>
          <p:cNvPr id="6" name="Text 4"/>
          <p:cNvSpPr/>
          <p:nvPr/>
        </p:nvSpPr>
        <p:spPr>
          <a:xfrm>
            <a:off x="637877" y="2907506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Separation Time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7877" y="3214018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8.2 vs. 5.8 days — 41% longer with chlorhexidine, but clinically manageable with proper counseling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60601" y="2765747"/>
            <a:ext cx="2622724" cy="1270471"/>
          </a:xfrm>
          <a:prstGeom prst="roundRect">
            <a:avLst>
              <a:gd name="adj" fmla="val 1674"/>
            </a:avLst>
          </a:prstGeom>
          <a:solidFill>
            <a:srgbClr val="F2EEEE"/>
          </a:solidFill>
          <a:ln/>
        </p:spPr>
      </p:sp>
      <p:sp>
        <p:nvSpPr>
          <p:cNvPr id="9" name="Text 7"/>
          <p:cNvSpPr/>
          <p:nvPr/>
        </p:nvSpPr>
        <p:spPr>
          <a:xfrm>
            <a:off x="3402360" y="2907506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Healing Outcomes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402360" y="3214018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7.5 vs. 7.2 days — virtually identical, confirming delayed separation ≠ delayed healing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025083" y="2765747"/>
            <a:ext cx="2622724" cy="1270471"/>
          </a:xfrm>
          <a:prstGeom prst="roundRect">
            <a:avLst>
              <a:gd name="adj" fmla="val 1674"/>
            </a:avLst>
          </a:prstGeom>
          <a:solidFill>
            <a:srgbClr val="F2EEEE"/>
          </a:solidFill>
          <a:ln/>
        </p:spPr>
      </p:sp>
      <p:sp>
        <p:nvSpPr>
          <p:cNvPr id="12" name="Text 10"/>
          <p:cNvSpPr/>
          <p:nvPr/>
        </p:nvSpPr>
        <p:spPr>
          <a:xfrm>
            <a:off x="6166842" y="2907506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Infection Protection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166842" y="3214018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0% vs. 3.8% — zero infections under chlorhexidine, validating evidence-based guidelines</a:t>
            </a:r>
            <a:endParaRPr lang="en-US" sz="1100" dirty="0"/>
          </a:p>
        </p:txBody>
      </p:sp>
      <p:pic>
        <p:nvPicPr>
          <p:cNvPr id="14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B6DAEFF3-DC06-42EE-97AD-B3816A30A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343400"/>
            <a:ext cx="1350097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22908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Implications for Practice &amp; Policy</a:t>
            </a:r>
            <a:endParaRPr lang="en-US" sz="2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1073200"/>
            <a:ext cx="310083" cy="31008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370859" y="1073200"/>
            <a:ext cx="427702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For Healthcare Workers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4370859" y="1332161"/>
            <a:ext cx="4277023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Continue promoting chlorhexidine 7.1% as first-line cord care. Counsel caregivers on expected delayed separation. Standardize IPC protocols to address facility-acquired infections.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107332"/>
            <a:ext cx="310083" cy="31008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370859" y="2107332"/>
            <a:ext cx="427702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For Policy Makers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4370859" y="2366293"/>
            <a:ext cx="4277023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Nyandarua County DoH and Kenya MoH can use these findings to inform contextual adaptation of national cord care guidelines for cold highland regions.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141464"/>
            <a:ext cx="310083" cy="3100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70859" y="3141464"/>
            <a:ext cx="427702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For Researchers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4370859" y="3400425"/>
            <a:ext cx="4277023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Larger, multi-county studies are needed to validate findings and strengthen the evidence base for neonatal infection prevention policy in similar settings.</a:t>
            </a:r>
            <a:endParaRPr lang="en-US" sz="9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5119" y="3989561"/>
            <a:ext cx="310083" cy="31008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370859" y="3989561"/>
            <a:ext cx="427702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For Program Managers</a:t>
            </a:r>
            <a:endParaRPr lang="en-US" sz="1200" dirty="0"/>
          </a:p>
        </p:txBody>
      </p:sp>
      <p:sp>
        <p:nvSpPr>
          <p:cNvPr id="15" name="Text 8"/>
          <p:cNvSpPr/>
          <p:nvPr/>
        </p:nvSpPr>
        <p:spPr>
          <a:xfrm>
            <a:off x="4370859" y="4248522"/>
            <a:ext cx="4277023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Integrate cord care education into antenatal and postnatal counseling. Monitor adherence and infection rates at facility level.</a:t>
            </a:r>
            <a:endParaRPr lang="en-US" sz="950" dirty="0"/>
          </a:p>
        </p:txBody>
      </p:sp>
      <p:pic>
        <p:nvPicPr>
          <p:cNvPr id="16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ADFE7DFC-5BEC-479F-8D77-DE2D7160C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00476"/>
            <a:ext cx="1350097" cy="74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  <a:miter/>
          </a:ln>
        </p:spPr>
      </p:pic>
      <p:sp>
        <p:nvSpPr>
          <p:cNvPr id="3" name="Text 0"/>
          <p:cNvSpPr/>
          <p:nvPr/>
        </p:nvSpPr>
        <p:spPr>
          <a:xfrm>
            <a:off x="496119" y="443954"/>
            <a:ext cx="4722763" cy="380702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  <a:miter/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Acknowledgements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496119" y="981670"/>
            <a:ext cx="4722763" cy="362396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  <a:miter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This research would not have been possible without the generous support of the following institutions and their dedicated staff.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1817" y="1422759"/>
            <a:ext cx="4722763" cy="730969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657" y="1735931"/>
            <a:ext cx="182687" cy="182687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102296" y="1597893"/>
            <a:ext cx="3980483" cy="190351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>
                <a:shade val="50000"/>
              </a:schemeClr>
            </a:solidFill>
            <a:prstDash val="solid"/>
            <a:miter/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Department of Health</a:t>
            </a:r>
            <a:endParaRPr lang="en-US" sz="1150" dirty="0"/>
          </a:p>
        </p:txBody>
      </p:sp>
      <p:sp>
        <p:nvSpPr>
          <p:cNvPr id="8" name="Text 3"/>
          <p:cNvSpPr/>
          <p:nvPr/>
        </p:nvSpPr>
        <p:spPr>
          <a:xfrm>
            <a:off x="1102296" y="1851050"/>
            <a:ext cx="39804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For their invaluable support and guidance throughout this research.</a:t>
            </a:r>
            <a:endParaRPr lang="en-US" sz="9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2297385"/>
            <a:ext cx="4722763" cy="730969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2657" y="2571527"/>
            <a:ext cx="182687" cy="182687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102296" y="2433489"/>
            <a:ext cx="398048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JM Hospital Maternity</a:t>
            </a:r>
            <a:endParaRPr lang="en-US" sz="1150" dirty="0"/>
          </a:p>
        </p:txBody>
      </p:sp>
      <p:sp>
        <p:nvSpPr>
          <p:cNvPr id="12" name="Text 5"/>
          <p:cNvSpPr/>
          <p:nvPr/>
        </p:nvSpPr>
        <p:spPr>
          <a:xfrm>
            <a:off x="1102296" y="2686645"/>
            <a:ext cx="39804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Nursing staff whose dedication made data collection possible.</a:t>
            </a:r>
            <a:endParaRPr lang="en-US" sz="95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132981"/>
            <a:ext cx="4722763" cy="730969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2657" y="3407122"/>
            <a:ext cx="182687" cy="182687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1102296" y="3269084"/>
            <a:ext cx="398048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Manunga Health Centre</a:t>
            </a:r>
            <a:endParaRPr lang="en-US" sz="1150" dirty="0"/>
          </a:p>
        </p:txBody>
      </p:sp>
      <p:sp>
        <p:nvSpPr>
          <p:cNvPr id="16" name="Text 7"/>
          <p:cNvSpPr/>
          <p:nvPr/>
        </p:nvSpPr>
        <p:spPr>
          <a:xfrm>
            <a:off x="1102296" y="3522241"/>
            <a:ext cx="39804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Nursing staff for their collaboration and invaluable assistance.</a:t>
            </a:r>
            <a:endParaRPr lang="en-US" sz="950" dirty="0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968576"/>
            <a:ext cx="4722763" cy="730969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2657" y="4242718"/>
            <a:ext cx="182687" cy="182687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1102296" y="4104680"/>
            <a:ext cx="398048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Engineer Hospital Maternity</a:t>
            </a:r>
            <a:endParaRPr lang="en-US" sz="1150" dirty="0"/>
          </a:p>
        </p:txBody>
      </p:sp>
      <p:sp>
        <p:nvSpPr>
          <p:cNvPr id="20" name="Text 9"/>
          <p:cNvSpPr/>
          <p:nvPr/>
        </p:nvSpPr>
        <p:spPr>
          <a:xfrm>
            <a:off x="1102296" y="4357836"/>
            <a:ext cx="39804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Nursing staff for their commitment and dedication to this research.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91952"/>
            <a:ext cx="4722763" cy="1810196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  <a:miter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55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Thank You </a:t>
            </a:r>
            <a:r>
              <a:rPr lang="en-US" sz="5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🙏</a:t>
            </a:r>
            <a:endParaRPr lang="en-US" sz="5550" dirty="0"/>
          </a:p>
        </p:txBody>
      </p:sp>
      <p:sp>
        <p:nvSpPr>
          <p:cNvPr id="4" name="Text 1"/>
          <p:cNvSpPr/>
          <p:nvPr/>
        </p:nvSpPr>
        <p:spPr>
          <a:xfrm>
            <a:off x="267519" y="3114749"/>
            <a:ext cx="5179963" cy="226814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  <a:miter/>
          </a:ln>
        </p:spPr>
        <p:txBody>
          <a:bodyPr wrap="square" lIns="0" tIns="0" rIns="0" bIns="0" rtlCol="0" anchor="t">
            <a:normAutofit fontScale="25000" lnSpcReduction="20000"/>
          </a:bodyPr>
          <a:lstStyle/>
          <a:p>
            <a:pPr algn="ctr">
              <a:lnSpc>
                <a:spcPct val="104000"/>
              </a:lnSpc>
            </a:pPr>
            <a:r>
              <a:rPr lang="en-US" sz="555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</a:rPr>
              <a:t>We appreciate your time and attention.</a:t>
            </a:r>
          </a:p>
        </p:txBody>
      </p:sp>
      <p:sp>
        <p:nvSpPr>
          <p:cNvPr id="5" name="Text 2"/>
          <p:cNvSpPr/>
          <p:nvPr/>
        </p:nvSpPr>
        <p:spPr>
          <a:xfrm>
            <a:off x="480120" y="3660502"/>
            <a:ext cx="4967362" cy="231577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  <a:miter/>
          </a:ln>
        </p:spPr>
        <p:txBody>
          <a:bodyPr wrap="square" lIns="0" tIns="0" rIns="0" bIns="0" rtlCol="0" anchor="t">
            <a:normAutofit fontScale="32500" lnSpcReduction="20000"/>
          </a:bodyPr>
          <a:lstStyle/>
          <a:p>
            <a:pPr algn="ctr">
              <a:lnSpc>
                <a:spcPct val="104000"/>
              </a:lnSpc>
            </a:pPr>
            <a:r>
              <a:rPr lang="en-US" sz="555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</a:rPr>
              <a:t>Questions? 💬</a:t>
            </a:r>
          </a:p>
        </p:txBody>
      </p:sp>
      <p:sp>
        <p:nvSpPr>
          <p:cNvPr id="6" name="Shape 3"/>
          <p:cNvSpPr/>
          <p:nvPr/>
        </p:nvSpPr>
        <p:spPr>
          <a:xfrm>
            <a:off x="496119" y="3501033"/>
            <a:ext cx="19050" cy="550515"/>
          </a:xfrm>
          <a:prstGeom prst="roundRect">
            <a:avLst>
              <a:gd name="adj" fmla="val 50000"/>
            </a:avLst>
          </a:prstGeom>
          <a:solidFill>
            <a:srgbClr val="E1E1D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6747"/>
            <a:ext cx="4722763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 Burden of Neonatal Sepsis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496119" y="898773"/>
            <a:ext cx="4722763" cy="3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7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2.3M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96119" y="1351657"/>
            <a:ext cx="472276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Neonatal Deaths Annually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96119" y="1560165"/>
            <a:ext cx="4722763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8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15–20% attributable to sepsis (WHO, 2020)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496119" y="1909465"/>
            <a:ext cx="4722763" cy="3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7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21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496119" y="2362349"/>
            <a:ext cx="472276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Deaths per 1,000 Live Births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96119" y="2570857"/>
            <a:ext cx="4722763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8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Kenya's neonatal mortality rate (MoH, 2022)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96119" y="2920157"/>
            <a:ext cx="4722763" cy="3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7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18%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496119" y="3373041"/>
            <a:ext cx="472276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Neonatal Deaths from Sepsis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96119" y="3581549"/>
            <a:ext cx="4722763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8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Cord infections: 8–12% of neonatal admissions in Kenya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96119" y="3930848"/>
            <a:ext cx="4722763" cy="3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7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40%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496119" y="4383732"/>
            <a:ext cx="472276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Global Neonatal Deaths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496119" y="4592241"/>
            <a:ext cx="4722763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8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 Sub-Saharan Africa, driven by gaps in infection prevention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Why Umbilical Cord Care Matters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6061"/>
            <a:ext cx="2628230" cy="262823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4988" y="1204913"/>
            <a:ext cx="1631305" cy="339052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11997" y="1365721"/>
            <a:ext cx="12334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 Cord as a Portal of Entry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3711997" y="1950393"/>
            <a:ext cx="1233488" cy="2268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umbilical stump is a direct pathway for pathogens. Inadequate cord care can rapidly progress from omphalitis to systemic sepsis and death.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8052" y="1204913"/>
            <a:ext cx="1631379" cy="339052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85061" y="1365721"/>
            <a:ext cx="123356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WHO &amp; Kenya MoH Recommendation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5485061" y="2393305"/>
            <a:ext cx="1233562" cy="2041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Chlorhexidine digluconate 7.1% is recommended for cord care in high-mortality settings — yet adherence remains inconsistent across Kenya.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1190" y="1204913"/>
            <a:ext cx="1631379" cy="33905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58199" y="1365721"/>
            <a:ext cx="12335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Local Context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7258199" y="1728936"/>
            <a:ext cx="123356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Nyandarua County's cold climate may affect cord drying and separation, but no local evidence exists to guide practice.</a:t>
            </a:r>
            <a:endParaRPr lang="en-US" sz="1100" dirty="0"/>
          </a:p>
        </p:txBody>
      </p:sp>
      <p:pic>
        <p:nvPicPr>
          <p:cNvPr id="13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C1E40726-9317-4CEE-A035-79D4CBC8B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112" y="4282969"/>
            <a:ext cx="1734888" cy="83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8974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Study Objectives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016249"/>
            <a:ext cx="2622724" cy="1837506"/>
          </a:xfrm>
          <a:prstGeom prst="roundRect">
            <a:avLst>
              <a:gd name="adj" fmla="val 1157"/>
            </a:avLst>
          </a:prstGeom>
          <a:solidFill>
            <a:srgbClr val="F2EEEE"/>
          </a:solidFill>
          <a:ln/>
        </p:spPr>
      </p:sp>
      <p:sp>
        <p:nvSpPr>
          <p:cNvPr id="4" name="Shape 2"/>
          <p:cNvSpPr/>
          <p:nvPr/>
        </p:nvSpPr>
        <p:spPr>
          <a:xfrm>
            <a:off x="637877" y="2158008"/>
            <a:ext cx="425276" cy="425276"/>
          </a:xfrm>
          <a:prstGeom prst="ellipse">
            <a:avLst/>
          </a:prstGeom>
          <a:solidFill>
            <a:srgbClr val="2150FE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856" y="2274912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7877" y="2725043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Compare Healing Time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7877" y="3031554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Time to complete umbilical cord healing: chlorhexidine vs. surgical spirit 70% v/v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60601" y="2016249"/>
            <a:ext cx="2622724" cy="1837506"/>
          </a:xfrm>
          <a:prstGeom prst="roundRect">
            <a:avLst>
              <a:gd name="adj" fmla="val 1157"/>
            </a:avLst>
          </a:prstGeom>
          <a:solidFill>
            <a:srgbClr val="F2EEEE"/>
          </a:solidFill>
          <a:ln/>
        </p:spPr>
      </p:sp>
      <p:sp>
        <p:nvSpPr>
          <p:cNvPr id="9" name="Shape 6"/>
          <p:cNvSpPr/>
          <p:nvPr/>
        </p:nvSpPr>
        <p:spPr>
          <a:xfrm>
            <a:off x="3402360" y="2158008"/>
            <a:ext cx="425276" cy="425276"/>
          </a:xfrm>
          <a:prstGeom prst="ellipse">
            <a:avLst/>
          </a:prstGeom>
          <a:solidFill>
            <a:srgbClr val="2150FE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19339" y="2274912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02360" y="2725043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Measure Infection Rates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402360" y="3031554"/>
            <a:ext cx="233920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Incidence of cord-related infections and omphalitis under each method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025083" y="2016249"/>
            <a:ext cx="2622724" cy="1837506"/>
          </a:xfrm>
          <a:prstGeom prst="roundRect">
            <a:avLst>
              <a:gd name="adj" fmla="val 1157"/>
            </a:avLst>
          </a:prstGeom>
          <a:solidFill>
            <a:srgbClr val="F2EEEE"/>
          </a:solidFill>
          <a:ln/>
        </p:spPr>
      </p:sp>
      <p:sp>
        <p:nvSpPr>
          <p:cNvPr id="14" name="Shape 10"/>
          <p:cNvSpPr/>
          <p:nvPr/>
        </p:nvSpPr>
        <p:spPr>
          <a:xfrm>
            <a:off x="6166842" y="2158008"/>
            <a:ext cx="425276" cy="425276"/>
          </a:xfrm>
          <a:prstGeom prst="ellipse">
            <a:avLst/>
          </a:prstGeom>
          <a:solidFill>
            <a:srgbClr val="2150FE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83821" y="2274912"/>
            <a:ext cx="191319" cy="19131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66842" y="2725043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Assess Maternal Compliance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166842" y="3031554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Adherence to cord care protocols and caregiver perceptions in both groups</a:t>
            </a:r>
            <a:endParaRPr lang="en-US" sz="1100" dirty="0"/>
          </a:p>
        </p:txBody>
      </p:sp>
      <p:pic>
        <p:nvPicPr>
          <p:cNvPr id="18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D8B09DC2-EB00-413C-9879-07CDB6556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520" y="4061834"/>
            <a:ext cx="1506480" cy="10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57126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Study Design &amp; Methodology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78285"/>
            <a:ext cx="5177582" cy="20425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01596" y="2585668"/>
            <a:ext cx="1029961" cy="140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Enrollment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1301596" y="2765658"/>
            <a:ext cx="1029961" cy="224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48 mother‑newborn pairs prospective cohort</a:t>
            </a:r>
            <a:endParaRPr lang="en-US" sz="700" dirty="0"/>
          </a:p>
        </p:txBody>
      </p:sp>
      <p:sp>
        <p:nvSpPr>
          <p:cNvPr id="6" name="Text 3"/>
          <p:cNvSpPr/>
          <p:nvPr/>
        </p:nvSpPr>
        <p:spPr>
          <a:xfrm>
            <a:off x="2582079" y="2696994"/>
            <a:ext cx="1029961" cy="140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Allocation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2582079" y="2876984"/>
            <a:ext cx="1029961" cy="336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Group A Chlorhexidine 7.1% n=22; Group B Surgical Spirit 70% n=26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3877509" y="2585668"/>
            <a:ext cx="1029961" cy="140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Analysis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3877509" y="2765658"/>
            <a:ext cx="1029961" cy="336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Descriptive stats, p&lt;0.05; 16 newborns complete data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6024339" y="1254472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Study Snapshot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024339" y="1617687"/>
            <a:ext cx="2628230" cy="30191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Design: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Prospective comparative cohort study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Setting: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Selected public health facilities, Nyandarua County, Kenya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Participants: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48 mother–newborn pairs consecutively allocated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Group A: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Chlorhexidine 7.1% (n=22)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Group B: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Surgical Spirit 70% (n=26)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Follow-up: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Until cord separation and complete healing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Outcome data: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Available for 16 newborns</a:t>
            </a:r>
            <a:endParaRPr lang="en-US" sz="1100" dirty="0"/>
          </a:p>
        </p:txBody>
      </p:sp>
      <p:pic>
        <p:nvPicPr>
          <p:cNvPr id="12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A2B2C760-05EC-4292-A65B-72FDA785F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227" y="4125859"/>
            <a:ext cx="1529270" cy="101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741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Key Results: Cord Separation Time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22474"/>
            <a:ext cx="3902943" cy="28093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49701" y="1204764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What the Data Shows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749701" y="1567979"/>
            <a:ext cx="3902943" cy="1034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003D7A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Chlorhexidine group: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8.2 days mean separation time (SD ±2.2)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66CC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Surgical Spirit group: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5.8 days mean separation time (SD ±1.3)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749701" y="2762250"/>
            <a:ext cx="3902943" cy="1006376"/>
          </a:xfrm>
          <a:prstGeom prst="roundRect">
            <a:avLst>
              <a:gd name="adj" fmla="val 2113"/>
            </a:avLst>
          </a:prstGeom>
          <a:solidFill>
            <a:srgbClr val="CCD7FF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460" y="2967782"/>
            <a:ext cx="177180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10398" y="2925217"/>
            <a:ext cx="330048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</a:t>
            </a:r>
            <a:r>
              <a:rPr lang="en-US" sz="1100" b="1" dirty="0">
                <a:solidFill>
                  <a:srgbClr val="000000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41% increase</a:t>
            </a: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in separation time was observed with chlorhexidine — well-documented in the literature and not inherently harmful.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4749701" y="3928095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Delayed cord separation requires caregiver education to manage expectations and reduce anxiety, but does not indicate adverse outcomes.</a:t>
            </a:r>
            <a:endParaRPr lang="en-US" sz="1100" dirty="0"/>
          </a:p>
        </p:txBody>
      </p:sp>
      <p:pic>
        <p:nvPicPr>
          <p:cNvPr id="10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E30CA0C2-01B9-460D-802D-F593AAD99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343400"/>
            <a:ext cx="1350097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Key Results: Healing &amp; Infection Outcomes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496119" y="682154"/>
            <a:ext cx="8151763" cy="571202"/>
          </a:xfrm>
          <a:prstGeom prst="roundRect">
            <a:avLst>
              <a:gd name="adj" fmla="val 1861"/>
            </a:avLst>
          </a:prstGeom>
          <a:solidFill>
            <a:srgbClr val="F2EEEE"/>
          </a:solidFill>
          <a:ln/>
        </p:spPr>
      </p:sp>
      <p:sp>
        <p:nvSpPr>
          <p:cNvPr id="4" name="Shape 2"/>
          <p:cNvSpPr/>
          <p:nvPr/>
        </p:nvSpPr>
        <p:spPr>
          <a:xfrm>
            <a:off x="496119" y="682154"/>
            <a:ext cx="4075881" cy="571202"/>
          </a:xfrm>
          <a:custGeom>
            <a:avLst/>
            <a:gdLst/>
            <a:ahLst/>
            <a:cxnLst/>
            <a:rect l="l" t="t" r="r" b="b"/>
            <a:pathLst>
              <a:path w="4075881" h="571202">
                <a:moveTo>
                  <a:pt x="8860" y="0"/>
                </a:moveTo>
                <a:lnTo>
                  <a:pt x="4075881" y="0"/>
                </a:lnTo>
                <a:lnTo>
                  <a:pt x="4075881" y="571202"/>
                </a:lnTo>
                <a:lnTo>
                  <a:pt x="8860" y="571202"/>
                </a:lnTo>
                <a:arcTo wR="8860" hR="8860" stAng="5400000" swAng="5400000"/>
                <a:lnTo>
                  <a:pt x="0" y="8860"/>
                </a:lnTo>
                <a:arcTo wR="8860" hR="8860" stAng="10800000" swAng="5400000"/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5" name="Text 3"/>
          <p:cNvSpPr/>
          <p:nvPr/>
        </p:nvSpPr>
        <p:spPr>
          <a:xfrm>
            <a:off x="566961" y="752996"/>
            <a:ext cx="393419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Healing Time: Comparable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566961" y="884932"/>
            <a:ext cx="3934197" cy="297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Complete healing was nearly identical between groups:</a:t>
            </a:r>
            <a:endParaRPr lang="en-US" sz="550" dirty="0"/>
          </a:p>
          <a:p>
            <a:pPr marL="0" indent="0" algn="l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55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7.5 days</a:t>
            </a: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(Chlorhexidine) vs. </a:t>
            </a:r>
            <a:r>
              <a:rPr lang="en-US" sz="55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7.2 days</a:t>
            </a: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(Surgical Spirit)</a:t>
            </a:r>
            <a:endParaRPr lang="en-US" sz="55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Delayed separation does </a:t>
            </a:r>
            <a:r>
              <a:rPr lang="en-US" sz="550" i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not</a:t>
            </a: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translate to delayed healing.</a:t>
            </a:r>
            <a:endParaRPr lang="en-US" sz="550" dirty="0"/>
          </a:p>
        </p:txBody>
      </p:sp>
      <p:sp>
        <p:nvSpPr>
          <p:cNvPr id="7" name="Shape 5"/>
          <p:cNvSpPr/>
          <p:nvPr/>
        </p:nvSpPr>
        <p:spPr>
          <a:xfrm>
            <a:off x="4572000" y="682154"/>
            <a:ext cx="4075881" cy="571202"/>
          </a:xfrm>
          <a:custGeom>
            <a:avLst/>
            <a:gdLst/>
            <a:ahLst/>
            <a:cxnLst/>
            <a:rect l="l" t="t" r="r" b="b"/>
            <a:pathLst>
              <a:path w="4075881" h="571202">
                <a:moveTo>
                  <a:pt x="0" y="0"/>
                </a:moveTo>
                <a:lnTo>
                  <a:pt x="4067021" y="0"/>
                </a:lnTo>
                <a:arcTo wR="8860" hR="8860" stAng="16200000" swAng="5400000"/>
                <a:lnTo>
                  <a:pt x="4075881" y="562342"/>
                </a:lnTo>
                <a:arcTo wR="8860" hR="8860" stAng="0" swAng="5400000"/>
                <a:lnTo>
                  <a:pt x="0" y="571202"/>
                </a:lnTo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682154"/>
            <a:ext cx="9525" cy="571202"/>
          </a:xfrm>
          <a:prstGeom prst="roundRect">
            <a:avLst>
              <a:gd name="adj" fmla="val 50000"/>
            </a:avLst>
          </a:prstGeom>
          <a:solidFill>
            <a:srgbClr val="D8D4D4"/>
          </a:solidFill>
          <a:ln/>
        </p:spPr>
      </p:sp>
      <p:sp>
        <p:nvSpPr>
          <p:cNvPr id="9" name="Text 7"/>
          <p:cNvSpPr/>
          <p:nvPr/>
        </p:nvSpPr>
        <p:spPr>
          <a:xfrm>
            <a:off x="4642842" y="752996"/>
            <a:ext cx="393419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Infection Rates: A Critical Difference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4642842" y="884932"/>
            <a:ext cx="3934197" cy="297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55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0%</a:t>
            </a: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cord infections in the chlorhexidine group</a:t>
            </a:r>
            <a:endParaRPr lang="en-US" sz="550" dirty="0"/>
          </a:p>
          <a:p>
            <a:pPr marL="0" indent="0" algn="l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55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3.8%</a:t>
            </a: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(1 case) in the surgical spirit group</a:t>
            </a:r>
            <a:endParaRPr lang="en-US" sz="55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 infections occurred under chlorhexidine care — a clinically significant finding even at small sample size.</a:t>
            </a:r>
            <a:endParaRPr lang="en-US" sz="55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19" y="1451290"/>
            <a:ext cx="6593314" cy="3692210"/>
          </a:xfrm>
          <a:prstGeom prst="rect">
            <a:avLst/>
          </a:prstGeom>
        </p:spPr>
      </p:pic>
      <p:pic>
        <p:nvPicPr>
          <p:cNvPr id="12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F9425BFB-A12D-451E-BD9B-C7DF44ECE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859" y="4343400"/>
            <a:ext cx="1195638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4719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What the Evidence Tells Us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956816" y="1451446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Superior Infection Protection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956816" y="1757958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Zero infections in the chlorhexidine group reinforce WHO and Kenya MoH recommendations for high-mortality settings.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56816" y="2543770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Manageable Trade-Off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956816" y="2850282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Delayed separation (8.2 vs. 5.8 days) is offset by comparable healing times and superior infection outcomes.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956816" y="3636094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Context Matters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956816" y="3942606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Nyandarua's cold highland climate may influence cord drying. Local evidence is essential to guide context-appropriate practice.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856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Ethical Considerations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245915"/>
            <a:ext cx="51775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Approvals &amp; Clearances</a:t>
            </a:r>
            <a:endParaRPr lang="en-US" sz="13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4988" y="1626840"/>
            <a:ext cx="1631305" cy="29085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84303" y="1725588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3635797" y="2212925"/>
            <a:ext cx="13096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Hospital Administration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635797" y="2797597"/>
            <a:ext cx="1309688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Permission sought through the Head of Research and Policies in Nyandarua County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8052" y="1626840"/>
            <a:ext cx="1631379" cy="29085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57441" y="1725588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6"/>
          <p:cNvSpPr/>
          <p:nvPr/>
        </p:nvSpPr>
        <p:spPr>
          <a:xfrm>
            <a:off x="5408861" y="2212925"/>
            <a:ext cx="130976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Murang'a University Ethics Review Committee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5408861" y="3240509"/>
            <a:ext cx="1309762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Formal ethical review approval granted prior to study commencement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1190" y="1626840"/>
            <a:ext cx="1631379" cy="29085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730579" y="1725588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7181999" y="2212925"/>
            <a:ext cx="13097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NACOSTI Clearance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7181999" y="2797597"/>
            <a:ext cx="1309762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National Commission for Science, Technology and Innovation clearance obtained</a:t>
            </a:r>
            <a:endParaRPr lang="en-US" sz="1100" dirty="0"/>
          </a:p>
        </p:txBody>
      </p:sp>
      <p:pic>
        <p:nvPicPr>
          <p:cNvPr id="17" name="Picture 2" descr="Nyandarua County Government (@nyandaruacountygovernment ...">
            <a:extLst>
              <a:ext uri="{FF2B5EF4-FFF2-40B4-BE49-F238E27FC236}">
                <a16:creationId xmlns:a16="http://schemas.microsoft.com/office/drawing/2014/main" id="{F6A00F4A-D4D8-4A36-B30D-79FA4048F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343400"/>
            <a:ext cx="1350097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14396</TotalTime>
  <Words>942</Words>
  <Application>Microsoft Office PowerPoint</Application>
  <PresentationFormat>On-screen Show (16:9)</PresentationFormat>
  <Paragraphs>134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Calibri</vt:lpstr>
      <vt:lpstr>Arial</vt:lpstr>
      <vt:lpstr>Aptos</vt:lpstr>
      <vt:lpstr>Tomorrow</vt:lpstr>
      <vt:lpstr>Heebo</vt:lpstr>
      <vt:lpstr>Aptos Display</vt:lpstr>
      <vt:lpstr>Tomorrow SemiBold</vt:lpstr>
      <vt:lpstr>Heebo Bold</vt:lpstr>
      <vt:lpstr>Crimson Pro SemiBold</vt:lpstr>
      <vt:lpstr>Twemoji Mozilla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User</cp:lastModifiedBy>
  <cp:revision>4</cp:revision>
  <dcterms:created xsi:type="dcterms:W3CDTF">2026-08-10T06:01:33Z</dcterms:created>
  <dcterms:modified xsi:type="dcterms:W3CDTF">2026-08-20T05:56:49Z</dcterms:modified>
</cp:coreProperties>
</file>