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5"/>
  </p:notesMasterIdLst>
  <p:sldIdLst>
    <p:sldId id="256" r:id="rId5"/>
    <p:sldId id="257" r:id="rId6"/>
    <p:sldId id="258" r:id="rId7"/>
    <p:sldId id="259" r:id="rId8"/>
    <p:sldId id="260" r:id="rId9"/>
    <p:sldId id="266" r:id="rId10"/>
    <p:sldId id="261" r:id="rId11"/>
    <p:sldId id="265" r:id="rId12"/>
    <p:sldId id="262" r:id="rId13"/>
    <p:sldId id="263" r:id="rId14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57F77E7-9F17-610A-4635-282599882613}" name="Wu, Karen (CDC/NCEZID/DHQP/IICB)" initials="KW" userId="S::vom5@cdc.gov::c8839521-6ec0-4c50-a0f1-926d952e8db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4584FEA-DE3A-44C5-972E-7DCBCBF774B7}" v="11" dt="2026-08-07T14:18:11.21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55" d="100"/>
          <a:sy n="55" d="100"/>
        </p:scale>
        <p:origin x="1072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eledgebreal, Selamawit Gebreegziabher (CDC/GHC/DGHP)" userId="1917977d-c87d-4d5b-b0a5-89240d2005a6" providerId="ADAL" clId="{C5A28F89-C72D-4F17-8C85-6CBE50589C2C}"/>
    <pc:docChg chg="undo redo custSel delSld modSld">
      <pc:chgData name="Weledgebreal, Selamawit Gebreegziabher (CDC/GHC/DGHP)" userId="1917977d-c87d-4d5b-b0a5-89240d2005a6" providerId="ADAL" clId="{C5A28F89-C72D-4F17-8C85-6CBE50589C2C}" dt="2026-08-07T14:30:58.853" v="336" actId="15"/>
      <pc:docMkLst>
        <pc:docMk/>
      </pc:docMkLst>
      <pc:sldChg chg="modSp mod">
        <pc:chgData name="Weledgebreal, Selamawit Gebreegziabher (CDC/GHC/DGHP)" userId="1917977d-c87d-4d5b-b0a5-89240d2005a6" providerId="ADAL" clId="{C5A28F89-C72D-4F17-8C85-6CBE50589C2C}" dt="2026-08-07T14:21:38.889" v="280" actId="14100"/>
        <pc:sldMkLst>
          <pc:docMk/>
          <pc:sldMk cId="0" sldId="257"/>
        </pc:sldMkLst>
        <pc:spChg chg="mod">
          <ac:chgData name="Weledgebreal, Selamawit Gebreegziabher (CDC/GHC/DGHP)" userId="1917977d-c87d-4d5b-b0a5-89240d2005a6" providerId="ADAL" clId="{C5A28F89-C72D-4F17-8C85-6CBE50589C2C}" dt="2026-08-07T14:21:38.889" v="280" actId="14100"/>
          <ac:spMkLst>
            <pc:docMk/>
            <pc:sldMk cId="0" sldId="257"/>
            <ac:spMk id="15" creationId="{00000000-0000-0000-0000-000000000000}"/>
          </ac:spMkLst>
        </pc:spChg>
      </pc:sldChg>
      <pc:sldChg chg="modSp mod">
        <pc:chgData name="Weledgebreal, Selamawit Gebreegziabher (CDC/GHC/DGHP)" userId="1917977d-c87d-4d5b-b0a5-89240d2005a6" providerId="ADAL" clId="{C5A28F89-C72D-4F17-8C85-6CBE50589C2C}" dt="2026-08-07T14:21:48.652" v="281" actId="14100"/>
        <pc:sldMkLst>
          <pc:docMk/>
          <pc:sldMk cId="0" sldId="258"/>
        </pc:sldMkLst>
        <pc:spChg chg="mod">
          <ac:chgData name="Weledgebreal, Selamawit Gebreegziabher (CDC/GHC/DGHP)" userId="1917977d-c87d-4d5b-b0a5-89240d2005a6" providerId="ADAL" clId="{C5A28F89-C72D-4F17-8C85-6CBE50589C2C}" dt="2026-08-07T14:21:48.652" v="281" actId="14100"/>
          <ac:spMkLst>
            <pc:docMk/>
            <pc:sldMk cId="0" sldId="258"/>
            <ac:spMk id="15" creationId="{00000000-0000-0000-0000-000000000000}"/>
          </ac:spMkLst>
        </pc:spChg>
      </pc:sldChg>
      <pc:sldChg chg="modSp mod">
        <pc:chgData name="Weledgebreal, Selamawit Gebreegziabher (CDC/GHC/DGHP)" userId="1917977d-c87d-4d5b-b0a5-89240d2005a6" providerId="ADAL" clId="{C5A28F89-C72D-4F17-8C85-6CBE50589C2C}" dt="2026-08-07T14:30:58.853" v="336" actId="15"/>
        <pc:sldMkLst>
          <pc:docMk/>
          <pc:sldMk cId="0" sldId="259"/>
        </pc:sldMkLst>
        <pc:spChg chg="mod">
          <ac:chgData name="Weledgebreal, Selamawit Gebreegziabher (CDC/GHC/DGHP)" userId="1917977d-c87d-4d5b-b0a5-89240d2005a6" providerId="ADAL" clId="{C5A28F89-C72D-4F17-8C85-6CBE50589C2C}" dt="2026-08-07T14:30:58.853" v="336" actId="15"/>
          <ac:spMkLst>
            <pc:docMk/>
            <pc:sldMk cId="0" sldId="259"/>
            <ac:spMk id="15" creationId="{00000000-0000-0000-0000-000000000000}"/>
          </ac:spMkLst>
        </pc:spChg>
      </pc:sldChg>
      <pc:sldChg chg="modSp mod">
        <pc:chgData name="Weledgebreal, Selamawit Gebreegziabher (CDC/GHC/DGHP)" userId="1917977d-c87d-4d5b-b0a5-89240d2005a6" providerId="ADAL" clId="{C5A28F89-C72D-4F17-8C85-6CBE50589C2C}" dt="2026-08-07T14:19:43.453" v="268" actId="313"/>
        <pc:sldMkLst>
          <pc:docMk/>
          <pc:sldMk cId="0" sldId="260"/>
        </pc:sldMkLst>
        <pc:spChg chg="mod">
          <ac:chgData name="Weledgebreal, Selamawit Gebreegziabher (CDC/GHC/DGHP)" userId="1917977d-c87d-4d5b-b0a5-89240d2005a6" providerId="ADAL" clId="{C5A28F89-C72D-4F17-8C85-6CBE50589C2C}" dt="2026-08-07T14:19:43.453" v="268" actId="313"/>
          <ac:spMkLst>
            <pc:docMk/>
            <pc:sldMk cId="0" sldId="260"/>
            <ac:spMk id="15" creationId="{00000000-0000-0000-0000-000000000000}"/>
          </ac:spMkLst>
        </pc:spChg>
      </pc:sldChg>
      <pc:sldChg chg="modSp mod">
        <pc:chgData name="Weledgebreal, Selamawit Gebreegziabher (CDC/GHC/DGHP)" userId="1917977d-c87d-4d5b-b0a5-89240d2005a6" providerId="ADAL" clId="{C5A28F89-C72D-4F17-8C85-6CBE50589C2C}" dt="2026-08-07T14:25:16.054" v="333" actId="20577"/>
        <pc:sldMkLst>
          <pc:docMk/>
          <pc:sldMk cId="0" sldId="261"/>
        </pc:sldMkLst>
        <pc:spChg chg="mod">
          <ac:chgData name="Weledgebreal, Selamawit Gebreegziabher (CDC/GHC/DGHP)" userId="1917977d-c87d-4d5b-b0a5-89240d2005a6" providerId="ADAL" clId="{C5A28F89-C72D-4F17-8C85-6CBE50589C2C}" dt="2026-08-07T14:25:16.054" v="333" actId="20577"/>
          <ac:spMkLst>
            <pc:docMk/>
            <pc:sldMk cId="0" sldId="261"/>
            <ac:spMk id="15" creationId="{00000000-0000-0000-0000-000000000000}"/>
          </ac:spMkLst>
        </pc:spChg>
      </pc:sldChg>
      <pc:sldChg chg="del">
        <pc:chgData name="Weledgebreal, Selamawit Gebreegziabher (CDC/GHC/DGHP)" userId="1917977d-c87d-4d5b-b0a5-89240d2005a6" providerId="ADAL" clId="{C5A28F89-C72D-4F17-8C85-6CBE50589C2C}" dt="2026-08-07T14:06:16.101" v="156" actId="2696"/>
        <pc:sldMkLst>
          <pc:docMk/>
          <pc:sldMk cId="677365058" sldId="264"/>
        </pc:sldMkLst>
      </pc:sldChg>
      <pc:sldChg chg="addSp delSp modSp mod">
        <pc:chgData name="Weledgebreal, Selamawit Gebreegziabher (CDC/GHC/DGHP)" userId="1917977d-c87d-4d5b-b0a5-89240d2005a6" providerId="ADAL" clId="{C5A28F89-C72D-4F17-8C85-6CBE50589C2C}" dt="2026-08-07T14:27:10.603" v="334" actId="313"/>
        <pc:sldMkLst>
          <pc:docMk/>
          <pc:sldMk cId="805836918" sldId="266"/>
        </pc:sldMkLst>
        <pc:spChg chg="mod">
          <ac:chgData name="Weledgebreal, Selamawit Gebreegziabher (CDC/GHC/DGHP)" userId="1917977d-c87d-4d5b-b0a5-89240d2005a6" providerId="ADAL" clId="{C5A28F89-C72D-4F17-8C85-6CBE50589C2C}" dt="2026-08-07T14:23:31.795" v="296" actId="14100"/>
          <ac:spMkLst>
            <pc:docMk/>
            <pc:sldMk cId="805836918" sldId="266"/>
            <ac:spMk id="17" creationId="{F38B7D6F-A6E8-395B-3F1B-F57CD3248536}"/>
          </ac:spMkLst>
        </pc:spChg>
        <pc:spChg chg="mod">
          <ac:chgData name="Weledgebreal, Selamawit Gebreegziabher (CDC/GHC/DGHP)" userId="1917977d-c87d-4d5b-b0a5-89240d2005a6" providerId="ADAL" clId="{C5A28F89-C72D-4F17-8C85-6CBE50589C2C}" dt="2026-08-07T14:27:10.603" v="334" actId="313"/>
          <ac:spMkLst>
            <pc:docMk/>
            <pc:sldMk cId="805836918" sldId="266"/>
            <ac:spMk id="18" creationId="{53F3008E-3922-C178-B4E6-6FFA64677C2C}"/>
          </ac:spMkLst>
        </pc:spChg>
        <pc:spChg chg="mod">
          <ac:chgData name="Weledgebreal, Selamawit Gebreegziabher (CDC/GHC/DGHP)" userId="1917977d-c87d-4d5b-b0a5-89240d2005a6" providerId="ADAL" clId="{C5A28F89-C72D-4F17-8C85-6CBE50589C2C}" dt="2026-08-07T14:16:30.036" v="192" actId="14100"/>
          <ac:spMkLst>
            <pc:docMk/>
            <pc:sldMk cId="805836918" sldId="266"/>
            <ac:spMk id="20" creationId="{A5A96A92-8518-942E-7070-AB3254537BB0}"/>
          </ac:spMkLst>
        </pc:spChg>
        <pc:spChg chg="add">
          <ac:chgData name="Weledgebreal, Selamawit Gebreegziabher (CDC/GHC/DGHP)" userId="1917977d-c87d-4d5b-b0a5-89240d2005a6" providerId="ADAL" clId="{C5A28F89-C72D-4F17-8C85-6CBE50589C2C}" dt="2026-08-07T12:51:00.261" v="20" actId="22"/>
          <ac:spMkLst>
            <pc:docMk/>
            <pc:sldMk cId="805836918" sldId="266"/>
            <ac:spMk id="21" creationId="{C9CFBEF4-1226-596E-67D4-C89F9B6D0C27}"/>
          </ac:spMkLst>
        </pc:spChg>
        <pc:spChg chg="add mod">
          <ac:chgData name="Weledgebreal, Selamawit Gebreegziabher (CDC/GHC/DGHP)" userId="1917977d-c87d-4d5b-b0a5-89240d2005a6" providerId="ADAL" clId="{C5A28F89-C72D-4F17-8C85-6CBE50589C2C}" dt="2026-08-07T14:16:19.770" v="190" actId="14100"/>
          <ac:spMkLst>
            <pc:docMk/>
            <pc:sldMk cId="805836918" sldId="266"/>
            <ac:spMk id="23" creationId="{3DFFD494-001D-A776-2720-E72DC69862B9}"/>
          </ac:spMkLst>
        </pc:spChg>
        <pc:spChg chg="add del mod">
          <ac:chgData name="Weledgebreal, Selamawit Gebreegziabher (CDC/GHC/DGHP)" userId="1917977d-c87d-4d5b-b0a5-89240d2005a6" providerId="ADAL" clId="{C5A28F89-C72D-4F17-8C85-6CBE50589C2C}" dt="2026-08-07T14:05:02.861" v="146" actId="21"/>
          <ac:spMkLst>
            <pc:docMk/>
            <pc:sldMk cId="805836918" sldId="266"/>
            <ac:spMk id="26" creationId="{49411C70-1622-F03E-84FC-B271917EDAEF}"/>
          </ac:spMkLst>
        </pc:spChg>
        <pc:spChg chg="add del mod">
          <ac:chgData name="Weledgebreal, Selamawit Gebreegziabher (CDC/GHC/DGHP)" userId="1917977d-c87d-4d5b-b0a5-89240d2005a6" providerId="ADAL" clId="{C5A28F89-C72D-4F17-8C85-6CBE50589C2C}" dt="2026-08-07T14:02:14.714" v="118" actId="478"/>
          <ac:spMkLst>
            <pc:docMk/>
            <pc:sldMk cId="805836918" sldId="266"/>
            <ac:spMk id="28" creationId="{20FD9A2C-42C3-18BA-2737-94E658976605}"/>
          </ac:spMkLst>
        </pc:spChg>
        <pc:graphicFrameChg chg="mod">
          <ac:chgData name="Weledgebreal, Selamawit Gebreegziabher (CDC/GHC/DGHP)" userId="1917977d-c87d-4d5b-b0a5-89240d2005a6" providerId="ADAL" clId="{C5A28F89-C72D-4F17-8C85-6CBE50589C2C}" dt="2026-08-07T13:53:54.936" v="82" actId="14100"/>
          <ac:graphicFrameMkLst>
            <pc:docMk/>
            <pc:sldMk cId="805836918" sldId="266"/>
            <ac:graphicFrameMk id="16" creationId="{E38EC82B-0313-9FC1-0104-748F0002F6FA}"/>
          </ac:graphicFrameMkLst>
        </pc:graphicFrameChg>
        <pc:graphicFrameChg chg="add del">
          <ac:chgData name="Weledgebreal, Selamawit Gebreegziabher (CDC/GHC/DGHP)" userId="1917977d-c87d-4d5b-b0a5-89240d2005a6" providerId="ADAL" clId="{C5A28F89-C72D-4F17-8C85-6CBE50589C2C}" dt="2026-08-07T13:49:55.173" v="73" actId="478"/>
          <ac:graphicFrameMkLst>
            <pc:docMk/>
            <pc:sldMk cId="805836918" sldId="266"/>
            <ac:graphicFrameMk id="27" creationId="{6B0E899A-0DBE-FD4E-C7CC-CA5EDFFB1A04}"/>
          </ac:graphicFrameMkLst>
        </pc:graphicFrameChg>
        <pc:graphicFrameChg chg="add mod modGraphic">
          <ac:chgData name="Weledgebreal, Selamawit Gebreegziabher (CDC/GHC/DGHP)" userId="1917977d-c87d-4d5b-b0a5-89240d2005a6" providerId="ADAL" clId="{C5A28F89-C72D-4F17-8C85-6CBE50589C2C}" dt="2026-08-07T14:04:37.490" v="143"/>
          <ac:graphicFrameMkLst>
            <pc:docMk/>
            <pc:sldMk cId="805836918" sldId="266"/>
            <ac:graphicFrameMk id="29" creationId="{574B059E-B4D2-DD04-FF19-6CCE2BAEE2DF}"/>
          </ac:graphicFrameMkLst>
        </pc:graphicFrameChg>
        <pc:picChg chg="mod">
          <ac:chgData name="Weledgebreal, Selamawit Gebreegziabher (CDC/GHC/DGHP)" userId="1917977d-c87d-4d5b-b0a5-89240d2005a6" providerId="ADAL" clId="{C5A28F89-C72D-4F17-8C85-6CBE50589C2C}" dt="2026-08-07T14:00:15.124" v="108" actId="1035"/>
          <ac:picMkLst>
            <pc:docMk/>
            <pc:sldMk cId="805836918" sldId="266"/>
            <ac:picMk id="2" creationId="{B910246D-C656-F6BB-72B6-ED993A42DCD9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508C5B-87F2-410A-903D-D2B81F0D4C05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B7461CE-1D6A-471C-A12F-07755940238C}">
      <dgm:prSet phldrT="[Text]" phldr="0"/>
      <dgm:spPr>
        <a:xfrm>
          <a:off x="5262" y="1305401"/>
          <a:ext cx="2531343" cy="1740535"/>
        </a:xfrm>
        <a:prstGeom prst="roundRect">
          <a:avLst/>
        </a:prstGeom>
        <a:solidFill>
          <a:srgbClr val="156082"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dirty="0">
              <a:solidFill>
                <a:sysClr val="window" lastClr="FFFFFF"/>
              </a:solidFill>
              <a:latin typeface="Aptos" panose="02110004020202020204"/>
              <a:ea typeface="+mn-ea"/>
              <a:cs typeface="+mn-cs"/>
            </a:rPr>
            <a:t>Preparation Phase</a:t>
          </a:r>
        </a:p>
      </dgm:t>
    </dgm:pt>
    <dgm:pt modelId="{A82147C9-3BDE-49EA-9287-772A774F951C}" type="parTrans" cxnId="{2DC7C4EB-1E9B-4E9E-8C03-C86C503CA00F}">
      <dgm:prSet/>
      <dgm:spPr/>
      <dgm:t>
        <a:bodyPr/>
        <a:lstStyle/>
        <a:p>
          <a:endParaRPr lang="en-US"/>
        </a:p>
      </dgm:t>
    </dgm:pt>
    <dgm:pt modelId="{1C89CF3D-BDB6-4240-BC05-08F6C9980032}" type="sibTrans" cxnId="{2DC7C4EB-1E9B-4E9E-8C03-C86C503CA00F}">
      <dgm:prSet/>
      <dgm:spPr/>
      <dgm:t>
        <a:bodyPr/>
        <a:lstStyle/>
        <a:p>
          <a:endParaRPr lang="en-US"/>
        </a:p>
      </dgm:t>
    </dgm:pt>
    <dgm:pt modelId="{95ADBA7E-0DDF-4C9D-82E9-B66839EE1AEB}">
      <dgm:prSet phldrT="[Text]" phldr="0"/>
      <dgm:spPr>
        <a:xfrm>
          <a:off x="2663173" y="1305401"/>
          <a:ext cx="2531343" cy="1740535"/>
        </a:xfrm>
        <a:prstGeom prst="roundRect">
          <a:avLst/>
        </a:prstGeom>
        <a:solidFill>
          <a:srgbClr val="156082"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dirty="0">
              <a:solidFill>
                <a:sysClr val="window" lastClr="FFFFFF"/>
              </a:solidFill>
              <a:latin typeface="Aptos" panose="02110004020202020204"/>
              <a:ea typeface="+mn-ea"/>
              <a:cs typeface="+mn-cs"/>
            </a:rPr>
            <a:t>Decontamination Phase</a:t>
          </a:r>
        </a:p>
      </dgm:t>
    </dgm:pt>
    <dgm:pt modelId="{665DAEF0-9214-4AFE-9717-C52D9624CF7D}" type="parTrans" cxnId="{0CF47AC3-D84A-4C6D-A47A-131923E3A8D1}">
      <dgm:prSet/>
      <dgm:spPr/>
      <dgm:t>
        <a:bodyPr/>
        <a:lstStyle/>
        <a:p>
          <a:endParaRPr lang="en-US"/>
        </a:p>
      </dgm:t>
    </dgm:pt>
    <dgm:pt modelId="{0725804D-6161-4583-9649-6748CA345E13}" type="sibTrans" cxnId="{0CF47AC3-D84A-4C6D-A47A-131923E3A8D1}">
      <dgm:prSet/>
      <dgm:spPr/>
      <dgm:t>
        <a:bodyPr/>
        <a:lstStyle/>
        <a:p>
          <a:endParaRPr lang="en-US"/>
        </a:p>
      </dgm:t>
    </dgm:pt>
    <dgm:pt modelId="{EABDE756-8346-484C-B8A5-667875D8720F}">
      <dgm:prSet phldrT="[Text]" phldr="0"/>
      <dgm:spPr>
        <a:xfrm>
          <a:off x="5321083" y="1305401"/>
          <a:ext cx="2531343" cy="1740535"/>
        </a:xfrm>
        <a:prstGeom prst="roundRect">
          <a:avLst/>
        </a:prstGeom>
        <a:solidFill>
          <a:srgbClr val="156082"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dirty="0">
              <a:solidFill>
                <a:sysClr val="window" lastClr="FFFFFF"/>
              </a:solidFill>
              <a:latin typeface="Aptos" panose="02110004020202020204"/>
              <a:ea typeface="+mn-ea"/>
              <a:cs typeface="+mn-cs"/>
            </a:rPr>
            <a:t>Dismantling and Repurposing Phase</a:t>
          </a:r>
        </a:p>
      </dgm:t>
    </dgm:pt>
    <dgm:pt modelId="{01B774C8-57A5-47F5-B6B2-CEFF48A97855}" type="parTrans" cxnId="{5359F23E-8B4E-43DD-8D22-8949D265C368}">
      <dgm:prSet/>
      <dgm:spPr/>
      <dgm:t>
        <a:bodyPr/>
        <a:lstStyle/>
        <a:p>
          <a:endParaRPr lang="en-US"/>
        </a:p>
      </dgm:t>
    </dgm:pt>
    <dgm:pt modelId="{F79EFBF2-E015-4C91-97E3-58A0B37050E2}" type="sibTrans" cxnId="{5359F23E-8B4E-43DD-8D22-8949D265C368}">
      <dgm:prSet/>
      <dgm:spPr/>
      <dgm:t>
        <a:bodyPr/>
        <a:lstStyle/>
        <a:p>
          <a:endParaRPr lang="en-US"/>
        </a:p>
      </dgm:t>
    </dgm:pt>
    <dgm:pt modelId="{88112D97-0C04-4BC0-841C-6C562649E658}">
      <dgm:prSet phldrT="[Text]" phldr="0"/>
      <dgm:spPr>
        <a:xfrm>
          <a:off x="7978993" y="1305401"/>
          <a:ext cx="2531343" cy="1740535"/>
        </a:xfrm>
        <a:prstGeom prst="roundRect">
          <a:avLst/>
        </a:prstGeom>
        <a:solidFill>
          <a:srgbClr val="156082"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dirty="0">
              <a:solidFill>
                <a:sysClr val="window" lastClr="FFFFFF"/>
              </a:solidFill>
              <a:latin typeface="Aptos" panose="02110004020202020204"/>
              <a:ea typeface="+mn-ea"/>
              <a:cs typeface="+mn-cs"/>
            </a:rPr>
            <a:t>Documentation and Final Approval Phase</a:t>
          </a:r>
        </a:p>
      </dgm:t>
    </dgm:pt>
    <dgm:pt modelId="{4F3E66C0-1B9F-42E5-A869-0B0BFF6B05D6}" type="parTrans" cxnId="{A7EF2B13-98CE-4825-9B65-CE245F1BD98F}">
      <dgm:prSet/>
      <dgm:spPr/>
      <dgm:t>
        <a:bodyPr/>
        <a:lstStyle/>
        <a:p>
          <a:endParaRPr lang="en-US"/>
        </a:p>
      </dgm:t>
    </dgm:pt>
    <dgm:pt modelId="{577C5E83-4946-43D4-89B8-3DC8580CEE7F}" type="sibTrans" cxnId="{A7EF2B13-98CE-4825-9B65-CE245F1BD98F}">
      <dgm:prSet/>
      <dgm:spPr/>
      <dgm:t>
        <a:bodyPr/>
        <a:lstStyle/>
        <a:p>
          <a:endParaRPr lang="en-US"/>
        </a:p>
      </dgm:t>
    </dgm:pt>
    <dgm:pt modelId="{F4C7E4C4-A313-4C39-BDA3-B0EC3019CAAC}" type="pres">
      <dgm:prSet presAssocID="{40508C5B-87F2-410A-903D-D2B81F0D4C05}" presName="CompostProcess" presStyleCnt="0">
        <dgm:presLayoutVars>
          <dgm:dir/>
          <dgm:resizeHandles val="exact"/>
        </dgm:presLayoutVars>
      </dgm:prSet>
      <dgm:spPr/>
    </dgm:pt>
    <dgm:pt modelId="{E4BC2E7C-A764-4856-8337-8C167F0CFC63}" type="pres">
      <dgm:prSet presAssocID="{40508C5B-87F2-410A-903D-D2B81F0D4C05}" presName="arrow" presStyleLbl="bgShp" presStyleIdx="0" presStyleCnt="1" custScaleX="116541" custLinFactNeighborX="-416" custLinFactNeighborY="-219"/>
      <dgm:spPr>
        <a:xfrm>
          <a:off x="788669" y="0"/>
          <a:ext cx="8938260" cy="4351338"/>
        </a:xfrm>
        <a:prstGeom prst="rightArrow">
          <a:avLst/>
        </a:prstGeom>
        <a:solidFill>
          <a:srgbClr val="156082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</dgm:pt>
    <dgm:pt modelId="{126988D6-8C94-412E-849E-078C70E71499}" type="pres">
      <dgm:prSet presAssocID="{40508C5B-87F2-410A-903D-D2B81F0D4C05}" presName="linearProcess" presStyleCnt="0"/>
      <dgm:spPr/>
    </dgm:pt>
    <dgm:pt modelId="{3849A359-9D0E-4269-9687-222060A2D63B}" type="pres">
      <dgm:prSet presAssocID="{FB7461CE-1D6A-471C-A12F-07755940238C}" presName="textNode" presStyleLbl="node1" presStyleIdx="0" presStyleCnt="4" custLinFactNeighborX="-4158" custLinFactNeighborY="664">
        <dgm:presLayoutVars>
          <dgm:bulletEnabled val="1"/>
        </dgm:presLayoutVars>
      </dgm:prSet>
      <dgm:spPr/>
    </dgm:pt>
    <dgm:pt modelId="{2DCF98AE-44CC-477C-B9F4-D9FFBD7086E9}" type="pres">
      <dgm:prSet presAssocID="{1C89CF3D-BDB6-4240-BC05-08F6C9980032}" presName="sibTrans" presStyleCnt="0"/>
      <dgm:spPr/>
    </dgm:pt>
    <dgm:pt modelId="{28B6D849-ECE6-4EEA-ABAC-4EA659E13AF4}" type="pres">
      <dgm:prSet presAssocID="{95ADBA7E-0DDF-4C9D-82E9-B66839EE1AEB}" presName="textNode" presStyleLbl="node1" presStyleIdx="1" presStyleCnt="4">
        <dgm:presLayoutVars>
          <dgm:bulletEnabled val="1"/>
        </dgm:presLayoutVars>
      </dgm:prSet>
      <dgm:spPr/>
    </dgm:pt>
    <dgm:pt modelId="{1EF7AB2A-BDE5-49FD-971C-27E47D3C41BF}" type="pres">
      <dgm:prSet presAssocID="{0725804D-6161-4583-9649-6748CA345E13}" presName="sibTrans" presStyleCnt="0"/>
      <dgm:spPr/>
    </dgm:pt>
    <dgm:pt modelId="{C329B565-EE78-4F10-9638-618E668201C0}" type="pres">
      <dgm:prSet presAssocID="{EABDE756-8346-484C-B8A5-667875D8720F}" presName="textNode" presStyleLbl="node1" presStyleIdx="2" presStyleCnt="4">
        <dgm:presLayoutVars>
          <dgm:bulletEnabled val="1"/>
        </dgm:presLayoutVars>
      </dgm:prSet>
      <dgm:spPr/>
    </dgm:pt>
    <dgm:pt modelId="{1E91627F-B284-4E8E-87CD-CF7710EBAB9A}" type="pres">
      <dgm:prSet presAssocID="{F79EFBF2-E015-4C91-97E3-58A0B37050E2}" presName="sibTrans" presStyleCnt="0"/>
      <dgm:spPr/>
    </dgm:pt>
    <dgm:pt modelId="{196C782C-1B2C-4405-B160-728E48F0A1A9}" type="pres">
      <dgm:prSet presAssocID="{88112D97-0C04-4BC0-841C-6C562649E658}" presName="textNode" presStyleLbl="node1" presStyleIdx="3" presStyleCnt="4">
        <dgm:presLayoutVars>
          <dgm:bulletEnabled val="1"/>
        </dgm:presLayoutVars>
      </dgm:prSet>
      <dgm:spPr/>
    </dgm:pt>
  </dgm:ptLst>
  <dgm:cxnLst>
    <dgm:cxn modelId="{0CC93008-5446-4CDD-BD2D-CBCE5309278B}" type="presOf" srcId="{88112D97-0C04-4BC0-841C-6C562649E658}" destId="{196C782C-1B2C-4405-B160-728E48F0A1A9}" srcOrd="0" destOrd="0" presId="urn:microsoft.com/office/officeart/2005/8/layout/hProcess9"/>
    <dgm:cxn modelId="{A7EF2B13-98CE-4825-9B65-CE245F1BD98F}" srcId="{40508C5B-87F2-410A-903D-D2B81F0D4C05}" destId="{88112D97-0C04-4BC0-841C-6C562649E658}" srcOrd="3" destOrd="0" parTransId="{4F3E66C0-1B9F-42E5-A869-0B0BFF6B05D6}" sibTransId="{577C5E83-4946-43D4-89B8-3DC8580CEE7F}"/>
    <dgm:cxn modelId="{64A10B1B-006F-4924-AAE5-0E6D50FA07A5}" type="presOf" srcId="{40508C5B-87F2-410A-903D-D2B81F0D4C05}" destId="{F4C7E4C4-A313-4C39-BDA3-B0EC3019CAAC}" srcOrd="0" destOrd="0" presId="urn:microsoft.com/office/officeart/2005/8/layout/hProcess9"/>
    <dgm:cxn modelId="{5359F23E-8B4E-43DD-8D22-8949D265C368}" srcId="{40508C5B-87F2-410A-903D-D2B81F0D4C05}" destId="{EABDE756-8346-484C-B8A5-667875D8720F}" srcOrd="2" destOrd="0" parTransId="{01B774C8-57A5-47F5-B6B2-CEFF48A97855}" sibTransId="{F79EFBF2-E015-4C91-97E3-58A0B37050E2}"/>
    <dgm:cxn modelId="{8FD7B94C-E816-4ADA-A1B7-3CB618420AB1}" type="presOf" srcId="{EABDE756-8346-484C-B8A5-667875D8720F}" destId="{C329B565-EE78-4F10-9638-618E668201C0}" srcOrd="0" destOrd="0" presId="urn:microsoft.com/office/officeart/2005/8/layout/hProcess9"/>
    <dgm:cxn modelId="{4F1F9D89-ECD9-4A14-B328-48AE6AA86A9E}" type="presOf" srcId="{95ADBA7E-0DDF-4C9D-82E9-B66839EE1AEB}" destId="{28B6D849-ECE6-4EEA-ABAC-4EA659E13AF4}" srcOrd="0" destOrd="0" presId="urn:microsoft.com/office/officeart/2005/8/layout/hProcess9"/>
    <dgm:cxn modelId="{0CF47AC3-D84A-4C6D-A47A-131923E3A8D1}" srcId="{40508C5B-87F2-410A-903D-D2B81F0D4C05}" destId="{95ADBA7E-0DDF-4C9D-82E9-B66839EE1AEB}" srcOrd="1" destOrd="0" parTransId="{665DAEF0-9214-4AFE-9717-C52D9624CF7D}" sibTransId="{0725804D-6161-4583-9649-6748CA345E13}"/>
    <dgm:cxn modelId="{2DC7C4EB-1E9B-4E9E-8C03-C86C503CA00F}" srcId="{40508C5B-87F2-410A-903D-D2B81F0D4C05}" destId="{FB7461CE-1D6A-471C-A12F-07755940238C}" srcOrd="0" destOrd="0" parTransId="{A82147C9-3BDE-49EA-9287-772A774F951C}" sibTransId="{1C89CF3D-BDB6-4240-BC05-08F6C9980032}"/>
    <dgm:cxn modelId="{4D4293F2-AE94-4DB6-BCEF-46288375767B}" type="presOf" srcId="{FB7461CE-1D6A-471C-A12F-07755940238C}" destId="{3849A359-9D0E-4269-9687-222060A2D63B}" srcOrd="0" destOrd="0" presId="urn:microsoft.com/office/officeart/2005/8/layout/hProcess9"/>
    <dgm:cxn modelId="{BA4F8302-C9C5-4969-88B3-9BCC6D802D89}" type="presParOf" srcId="{F4C7E4C4-A313-4C39-BDA3-B0EC3019CAAC}" destId="{E4BC2E7C-A764-4856-8337-8C167F0CFC63}" srcOrd="0" destOrd="0" presId="urn:microsoft.com/office/officeart/2005/8/layout/hProcess9"/>
    <dgm:cxn modelId="{03CF323D-A63C-4CAB-8D88-E2378F490355}" type="presParOf" srcId="{F4C7E4C4-A313-4C39-BDA3-B0EC3019CAAC}" destId="{126988D6-8C94-412E-849E-078C70E71499}" srcOrd="1" destOrd="0" presId="urn:microsoft.com/office/officeart/2005/8/layout/hProcess9"/>
    <dgm:cxn modelId="{0F96EC67-524A-43B8-880A-74DD8B6FD380}" type="presParOf" srcId="{126988D6-8C94-412E-849E-078C70E71499}" destId="{3849A359-9D0E-4269-9687-222060A2D63B}" srcOrd="0" destOrd="0" presId="urn:microsoft.com/office/officeart/2005/8/layout/hProcess9"/>
    <dgm:cxn modelId="{C55E00DB-DE0F-4FFC-B8B5-408AB8E5B86D}" type="presParOf" srcId="{126988D6-8C94-412E-849E-078C70E71499}" destId="{2DCF98AE-44CC-477C-B9F4-D9FFBD7086E9}" srcOrd="1" destOrd="0" presId="urn:microsoft.com/office/officeart/2005/8/layout/hProcess9"/>
    <dgm:cxn modelId="{A8CDB039-461D-4333-B215-5F58F19F1157}" type="presParOf" srcId="{126988D6-8C94-412E-849E-078C70E71499}" destId="{28B6D849-ECE6-4EEA-ABAC-4EA659E13AF4}" srcOrd="2" destOrd="0" presId="urn:microsoft.com/office/officeart/2005/8/layout/hProcess9"/>
    <dgm:cxn modelId="{76897E35-B4B2-4007-A68D-399CF4F8538A}" type="presParOf" srcId="{126988D6-8C94-412E-849E-078C70E71499}" destId="{1EF7AB2A-BDE5-49FD-971C-27E47D3C41BF}" srcOrd="3" destOrd="0" presId="urn:microsoft.com/office/officeart/2005/8/layout/hProcess9"/>
    <dgm:cxn modelId="{74E08368-F8A5-4682-A898-24DD79FA62AE}" type="presParOf" srcId="{126988D6-8C94-412E-849E-078C70E71499}" destId="{C329B565-EE78-4F10-9638-618E668201C0}" srcOrd="4" destOrd="0" presId="urn:microsoft.com/office/officeart/2005/8/layout/hProcess9"/>
    <dgm:cxn modelId="{0DF8441F-FF09-479F-8094-445CE26823FD}" type="presParOf" srcId="{126988D6-8C94-412E-849E-078C70E71499}" destId="{1E91627F-B284-4E8E-87CD-CF7710EBAB9A}" srcOrd="5" destOrd="0" presId="urn:microsoft.com/office/officeart/2005/8/layout/hProcess9"/>
    <dgm:cxn modelId="{9BA7A080-4C3B-4A16-B9B3-A630C4A8EB8B}" type="presParOf" srcId="{126988D6-8C94-412E-849E-078C70E71499}" destId="{196C782C-1B2C-4405-B160-728E48F0A1A9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BC2E7C-A764-4856-8337-8C167F0CFC63}">
      <dsp:nvSpPr>
        <dsp:cNvPr id="0" name=""/>
        <dsp:cNvSpPr/>
      </dsp:nvSpPr>
      <dsp:spPr>
        <a:xfrm>
          <a:off x="12118" y="0"/>
          <a:ext cx="10306856" cy="2104778"/>
        </a:xfrm>
        <a:prstGeom prst="rightArrow">
          <a:avLst/>
        </a:prstGeom>
        <a:solidFill>
          <a:srgbClr val="156082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49A359-9D0E-4269-9687-222060A2D63B}">
      <dsp:nvSpPr>
        <dsp:cNvPr id="0" name=""/>
        <dsp:cNvSpPr/>
      </dsp:nvSpPr>
      <dsp:spPr>
        <a:xfrm>
          <a:off x="0" y="637023"/>
          <a:ext cx="2483121" cy="841911"/>
        </a:xfrm>
        <a:prstGeom prst="roundRect">
          <a:avLst/>
        </a:prstGeom>
        <a:solidFill>
          <a:srgbClr val="156082"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solidFill>
                <a:sysClr val="window" lastClr="FFFFFF"/>
              </a:solidFill>
              <a:latin typeface="Aptos" panose="02110004020202020204"/>
              <a:ea typeface="+mn-ea"/>
              <a:cs typeface="+mn-cs"/>
            </a:rPr>
            <a:t>Preparation Phase</a:t>
          </a:r>
        </a:p>
      </dsp:txBody>
      <dsp:txXfrm>
        <a:off x="41099" y="678122"/>
        <a:ext cx="2400923" cy="759713"/>
      </dsp:txXfrm>
    </dsp:sp>
    <dsp:sp modelId="{28B6D849-ECE6-4EEA-ABAC-4EA659E13AF4}">
      <dsp:nvSpPr>
        <dsp:cNvPr id="0" name=""/>
        <dsp:cNvSpPr/>
      </dsp:nvSpPr>
      <dsp:spPr>
        <a:xfrm>
          <a:off x="2641232" y="631433"/>
          <a:ext cx="2483121" cy="841911"/>
        </a:xfrm>
        <a:prstGeom prst="roundRect">
          <a:avLst/>
        </a:prstGeom>
        <a:solidFill>
          <a:srgbClr val="156082"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solidFill>
                <a:sysClr val="window" lastClr="FFFFFF"/>
              </a:solidFill>
              <a:latin typeface="Aptos" panose="02110004020202020204"/>
              <a:ea typeface="+mn-ea"/>
              <a:cs typeface="+mn-cs"/>
            </a:rPr>
            <a:t>Decontamination Phase</a:t>
          </a:r>
        </a:p>
      </dsp:txBody>
      <dsp:txXfrm>
        <a:off x="2682331" y="672532"/>
        <a:ext cx="2400923" cy="759713"/>
      </dsp:txXfrm>
    </dsp:sp>
    <dsp:sp modelId="{C329B565-EE78-4F10-9638-618E668201C0}">
      <dsp:nvSpPr>
        <dsp:cNvPr id="0" name=""/>
        <dsp:cNvSpPr/>
      </dsp:nvSpPr>
      <dsp:spPr>
        <a:xfrm>
          <a:off x="5280322" y="631433"/>
          <a:ext cx="2483121" cy="841911"/>
        </a:xfrm>
        <a:prstGeom prst="roundRect">
          <a:avLst/>
        </a:prstGeom>
        <a:solidFill>
          <a:srgbClr val="156082"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solidFill>
                <a:sysClr val="window" lastClr="FFFFFF"/>
              </a:solidFill>
              <a:latin typeface="Aptos" panose="02110004020202020204"/>
              <a:ea typeface="+mn-ea"/>
              <a:cs typeface="+mn-cs"/>
            </a:rPr>
            <a:t>Dismantling and Repurposing Phase</a:t>
          </a:r>
        </a:p>
      </dsp:txBody>
      <dsp:txXfrm>
        <a:off x="5321421" y="672532"/>
        <a:ext cx="2400923" cy="759713"/>
      </dsp:txXfrm>
    </dsp:sp>
    <dsp:sp modelId="{196C782C-1B2C-4405-B160-728E48F0A1A9}">
      <dsp:nvSpPr>
        <dsp:cNvPr id="0" name=""/>
        <dsp:cNvSpPr/>
      </dsp:nvSpPr>
      <dsp:spPr>
        <a:xfrm>
          <a:off x="7919411" y="631433"/>
          <a:ext cx="2483121" cy="841911"/>
        </a:xfrm>
        <a:prstGeom prst="roundRect">
          <a:avLst/>
        </a:prstGeom>
        <a:solidFill>
          <a:srgbClr val="156082"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solidFill>
                <a:sysClr val="window" lastClr="FFFFFF"/>
              </a:solidFill>
              <a:latin typeface="Aptos" panose="02110004020202020204"/>
              <a:ea typeface="+mn-ea"/>
              <a:cs typeface="+mn-cs"/>
            </a:rPr>
            <a:t>Documentation and Final Approval Phase</a:t>
          </a:r>
        </a:p>
      </dsp:txBody>
      <dsp:txXfrm>
        <a:off x="7960510" y="672532"/>
        <a:ext cx="2400923" cy="7597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90038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07198A-C42C-8F38-0C45-F9C2DD39A5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D4BE6B-2FC6-0EFD-48E4-6F914F70E9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272A28C-6D67-5F14-5473-3A88EB6B3B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AEBEDE-CD80-C4AB-3558-F9C8427D3E4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19361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9786D6-3387-8C06-9013-C2C27F4033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CE97CA9-1F5E-ECC3-04A3-3EB738C10A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5CA2898-848D-39C9-A4DA-6F4CC7521B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63A397-0D52-52AE-37A1-77117B3EDEC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31994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4.png"/><Relationship Id="rId7" Type="http://schemas.openxmlformats.org/officeDocument/2006/relationships/diagramLayout" Target="../diagrams/layou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.xml"/><Relationship Id="rId5" Type="http://schemas.openxmlformats.org/officeDocument/2006/relationships/image" Target="../media/image3.png"/><Relationship Id="rId10" Type="http://schemas.microsoft.com/office/2007/relationships/diagramDrawing" Target="../diagrams/drawing1.xml"/><Relationship Id="rId4" Type="http://schemas.openxmlformats.org/officeDocument/2006/relationships/image" Target="../media/image2.png"/><Relationship Id="rId9" Type="http://schemas.openxmlformats.org/officeDocument/2006/relationships/diagramColors" Target="../diagrams/colors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biomedical_technology_bac_batch_3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7726680" cy="6858000"/>
          </a:xfrm>
          <a:prstGeom prst="rect">
            <a:avLst/>
          </a:prstGeom>
          <a:solidFill>
            <a:srgbClr val="001F2C">
              <a:alpha val="76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1"/>
          <p:cNvSpPr/>
          <p:nvPr/>
        </p:nvSpPr>
        <p:spPr>
          <a:xfrm>
            <a:off x="566928" y="411480"/>
            <a:ext cx="1810512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5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072" y="449885"/>
            <a:ext cx="423838" cy="426110"/>
          </a:xfrm>
          <a:prstGeom prst="rect">
            <a:avLst/>
          </a:prstGeom>
        </p:spPr>
      </p:pic>
      <p:pic>
        <p:nvPicPr>
          <p:cNvPr id="6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69473" y="469087"/>
            <a:ext cx="604099" cy="387706"/>
          </a:xfrm>
          <a:prstGeom prst="rect">
            <a:avLst/>
          </a:prstGeom>
        </p:spPr>
      </p:pic>
      <p:sp>
        <p:nvSpPr>
          <p:cNvPr id="7" name="Shape 2"/>
          <p:cNvSpPr/>
          <p:nvPr/>
        </p:nvSpPr>
        <p:spPr>
          <a:xfrm>
            <a:off x="658368" y="1591056"/>
            <a:ext cx="438912" cy="22860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3"/>
          <p:cNvSpPr/>
          <p:nvPr/>
        </p:nvSpPr>
        <p:spPr>
          <a:xfrm>
            <a:off x="1225296" y="14173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25B7C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ANNUAL CONFERENCE</a:t>
            </a:r>
            <a:endParaRPr lang="en-US" sz="780" dirty="0"/>
          </a:p>
        </p:txBody>
      </p:sp>
      <p:sp>
        <p:nvSpPr>
          <p:cNvPr id="9" name="Text 4"/>
          <p:cNvSpPr/>
          <p:nvPr/>
        </p:nvSpPr>
        <p:spPr>
          <a:xfrm>
            <a:off x="658368" y="1773936"/>
            <a:ext cx="64922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3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Infection Prevention</a:t>
            </a:r>
            <a:endParaRPr lang="en-US" sz="3300" dirty="0"/>
          </a:p>
          <a:p>
            <a:pPr marL="0" indent="0">
              <a:buNone/>
            </a:pPr>
            <a:r>
              <a:rPr lang="en-US" sz="3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Network – Kenya</a:t>
            </a:r>
            <a:endParaRPr lang="en-US" sz="3300" dirty="0"/>
          </a:p>
        </p:txBody>
      </p:sp>
      <p:sp>
        <p:nvSpPr>
          <p:cNvPr id="10" name="Text 5"/>
          <p:cNvSpPr/>
          <p:nvPr/>
        </p:nvSpPr>
        <p:spPr>
          <a:xfrm>
            <a:off x="685800" y="2779776"/>
            <a:ext cx="6126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i="1" dirty="0">
                <a:solidFill>
                  <a:srgbClr val="D9F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Advancing Safe Care Through Infection Prevention &amp; Control</a:t>
            </a:r>
            <a:endParaRPr lang="en-US" sz="1250" dirty="0"/>
          </a:p>
        </p:txBody>
      </p:sp>
      <p:sp>
        <p:nvSpPr>
          <p:cNvPr id="11" name="Shape 6"/>
          <p:cNvSpPr/>
          <p:nvPr/>
        </p:nvSpPr>
        <p:spPr>
          <a:xfrm>
            <a:off x="658368" y="3383280"/>
            <a:ext cx="475488" cy="32004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7"/>
          <p:cNvSpPr/>
          <p:nvPr/>
        </p:nvSpPr>
        <p:spPr>
          <a:xfrm>
            <a:off x="658368" y="3529584"/>
            <a:ext cx="2377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25B7C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CONFERENCE THEME</a:t>
            </a:r>
            <a:endParaRPr lang="en-US" sz="780" dirty="0"/>
          </a:p>
        </p:txBody>
      </p:sp>
      <p:sp>
        <p:nvSpPr>
          <p:cNvPr id="13" name="Text 8"/>
          <p:cNvSpPr/>
          <p:nvPr/>
        </p:nvSpPr>
        <p:spPr>
          <a:xfrm>
            <a:off x="658368" y="3822192"/>
            <a:ext cx="66751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00" b="1" i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“Advancing IPC, AMR, and One Health:</a:t>
            </a:r>
            <a:endParaRPr lang="en-US" sz="1900" dirty="0"/>
          </a:p>
          <a:p>
            <a:pPr marL="0" indent="0">
              <a:buNone/>
            </a:pPr>
            <a:r>
              <a:rPr lang="en-US" sz="1900" b="1" i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Science, Policy, and Practice”</a:t>
            </a:r>
            <a:endParaRPr lang="en-US" sz="1900" dirty="0"/>
          </a:p>
        </p:txBody>
      </p:sp>
      <p:sp>
        <p:nvSpPr>
          <p:cNvPr id="14" name="Shape 9"/>
          <p:cNvSpPr/>
          <p:nvPr/>
        </p:nvSpPr>
        <p:spPr>
          <a:xfrm>
            <a:off x="658368" y="5102352"/>
            <a:ext cx="6629400" cy="420624"/>
          </a:xfrm>
          <a:prstGeom prst="roundRect">
            <a:avLst>
              <a:gd name="adj" fmla="val 13043"/>
            </a:avLst>
          </a:prstGeom>
          <a:solidFill>
            <a:srgbClr val="002F3E">
              <a:alpha val="93000"/>
            </a:srgbClr>
          </a:solidFill>
          <a:ln w="10160">
            <a:solidFill>
              <a:srgbClr val="25B7C8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0"/>
          <p:cNvSpPr/>
          <p:nvPr/>
        </p:nvSpPr>
        <p:spPr>
          <a:xfrm>
            <a:off x="850392" y="5257800"/>
            <a:ext cx="62362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6" name="Text 11"/>
          <p:cNvSpPr/>
          <p:nvPr/>
        </p:nvSpPr>
        <p:spPr>
          <a:xfrm>
            <a:off x="11384280" y="6355080"/>
            <a:ext cx="365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BFEFF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biomedical_technology_bac_batch_3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7726680" cy="6858000"/>
          </a:xfrm>
          <a:prstGeom prst="rect">
            <a:avLst/>
          </a:prstGeom>
          <a:solidFill>
            <a:srgbClr val="001F2C">
              <a:alpha val="76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1"/>
          <p:cNvSpPr/>
          <p:nvPr/>
        </p:nvSpPr>
        <p:spPr>
          <a:xfrm>
            <a:off x="713232" y="566928"/>
            <a:ext cx="1874520" cy="512064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5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8401" y="605333"/>
            <a:ext cx="432933" cy="435254"/>
          </a:xfrm>
          <a:prstGeom prst="rect">
            <a:avLst/>
          </a:prstGeom>
        </p:spPr>
      </p:pic>
      <p:pic>
        <p:nvPicPr>
          <p:cNvPr id="6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4864" y="624535"/>
            <a:ext cx="618347" cy="396850"/>
          </a:xfrm>
          <a:prstGeom prst="rect">
            <a:avLst/>
          </a:prstGeom>
        </p:spPr>
      </p:pic>
      <p:sp>
        <p:nvSpPr>
          <p:cNvPr id="7" name="Shape 2"/>
          <p:cNvSpPr/>
          <p:nvPr/>
        </p:nvSpPr>
        <p:spPr>
          <a:xfrm>
            <a:off x="758952" y="2139696"/>
            <a:ext cx="621792" cy="36576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3"/>
          <p:cNvSpPr/>
          <p:nvPr/>
        </p:nvSpPr>
        <p:spPr>
          <a:xfrm>
            <a:off x="758952" y="2395728"/>
            <a:ext cx="475488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38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THANK YOU</a:t>
            </a:r>
            <a:endParaRPr lang="en-US" sz="3800" dirty="0"/>
          </a:p>
        </p:txBody>
      </p:sp>
      <p:sp>
        <p:nvSpPr>
          <p:cNvPr id="9" name="Text 4"/>
          <p:cNvSpPr/>
          <p:nvPr/>
        </p:nvSpPr>
        <p:spPr>
          <a:xfrm>
            <a:off x="786384" y="3063240"/>
            <a:ext cx="6858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20" dirty="0">
                <a:solidFill>
                  <a:srgbClr val="D9F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IPNET-Kenya Conference  •  19–21 August 2026  •  Pride Inn Plaza, Nairobi</a:t>
            </a:r>
            <a:endParaRPr lang="en-US" sz="1020" dirty="0"/>
          </a:p>
        </p:txBody>
      </p:sp>
      <p:sp>
        <p:nvSpPr>
          <p:cNvPr id="10" name="Shape 5"/>
          <p:cNvSpPr/>
          <p:nvPr/>
        </p:nvSpPr>
        <p:spPr>
          <a:xfrm>
            <a:off x="758952" y="3703320"/>
            <a:ext cx="5440680" cy="676656"/>
          </a:xfrm>
          <a:prstGeom prst="roundRect">
            <a:avLst>
              <a:gd name="adj" fmla="val 10811"/>
            </a:avLst>
          </a:prstGeom>
          <a:solidFill>
            <a:srgbClr val="002F3E">
              <a:alpha val="92000"/>
            </a:srgbClr>
          </a:solidFill>
          <a:ln w="7620">
            <a:solidFill>
              <a:srgbClr val="25B7C8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6"/>
          <p:cNvSpPr/>
          <p:nvPr/>
        </p:nvSpPr>
        <p:spPr>
          <a:xfrm>
            <a:off x="1005840" y="3931920"/>
            <a:ext cx="4937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www.ipnetkenya.org   |   info@ipnetkenya.org</a:t>
            </a:r>
            <a:endParaRPr lang="en-US" sz="1150" dirty="0"/>
          </a:p>
        </p:txBody>
      </p:sp>
      <p:sp>
        <p:nvSpPr>
          <p:cNvPr id="12" name="Text 7"/>
          <p:cNvSpPr/>
          <p:nvPr/>
        </p:nvSpPr>
        <p:spPr>
          <a:xfrm>
            <a:off x="11384280" y="6355080"/>
            <a:ext cx="365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BFEFF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08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1"/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ABSTRACT INFORMATION</a:t>
            </a:r>
            <a:endParaRPr lang="en-US" sz="780" dirty="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sz="3000" b="1" dirty="0"/>
              <a:t>Abstract Details</a:t>
            </a:r>
            <a:endParaRPr lang="en-US" sz="3000" b="1" dirty="0"/>
          </a:p>
        </p:txBody>
      </p:sp>
      <p:sp>
        <p:nvSpPr>
          <p:cNvPr id="6" name="Text 3"/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02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6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2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760" dirty="0"/>
          </a:p>
        </p:txBody>
      </p:sp>
      <p:sp>
        <p:nvSpPr>
          <p:cNvPr id="15" name="Full Content Area"/>
          <p:cNvSpPr/>
          <p:nvPr/>
        </p:nvSpPr>
        <p:spPr>
          <a:xfrm>
            <a:off x="775504" y="1499616"/>
            <a:ext cx="10835641" cy="4491534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sz="2400" b="1" dirty="0">
                <a:solidFill>
                  <a:srgbClr val="007C89"/>
                </a:solidFill>
                <a:latin typeface="Aptos"/>
              </a:rPr>
              <a:t>TITLE OF ABSTRACT</a:t>
            </a:r>
            <a:r>
              <a:rPr sz="2400" dirty="0">
                <a:solidFill>
                  <a:srgbClr val="007C89"/>
                </a:solidFill>
                <a:latin typeface="Aptos"/>
              </a:rPr>
              <a:t>:</a:t>
            </a:r>
            <a:r>
              <a:rPr sz="2400" dirty="0">
                <a:solidFill>
                  <a:srgbClr val="00384A"/>
                </a:solidFill>
                <a:latin typeface="Aptos"/>
              </a:rPr>
              <a:t>  </a:t>
            </a:r>
            <a:r>
              <a:rPr lang="en-US" sz="24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Decommissioning a Marburg Virus Disease Care Facility in Jinka, South Ethiopia, 2026.</a:t>
            </a:r>
            <a:endParaRPr lang="en-US" sz="2400" dirty="0">
              <a:solidFill>
                <a:srgbClr val="00384A"/>
              </a:solidFill>
              <a:latin typeface="Aptos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sz="2400" b="1" dirty="0">
                <a:solidFill>
                  <a:srgbClr val="007C89"/>
                </a:solidFill>
                <a:latin typeface="Aptos"/>
              </a:rPr>
              <a:t>PRESENTER NAME:</a:t>
            </a:r>
            <a:r>
              <a:rPr sz="2400" b="0" dirty="0">
                <a:solidFill>
                  <a:srgbClr val="00384A"/>
                </a:solidFill>
                <a:latin typeface="Aptos"/>
              </a:rPr>
              <a:t>  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/>
                <a:ea typeface="MS Gothic" panose="020B0609070205080204" pitchFamily="49" charset="-128"/>
                <a:cs typeface="+mn-cs"/>
              </a:rPr>
              <a:t>Selamawit Gebreegziabher, MPH, MSc</a:t>
            </a:r>
            <a:endParaRPr lang="en-US" sz="2400" dirty="0">
              <a:solidFill>
                <a:srgbClr val="00384A"/>
              </a:solidFill>
              <a:latin typeface="Aptos"/>
              <a:ea typeface="MS Gothic" panose="020B0609070205080204" pitchFamily="49" charset="-128"/>
            </a:endParaRPr>
          </a:p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sz="2400" b="1" dirty="0">
                <a:solidFill>
                  <a:srgbClr val="007C89"/>
                </a:solidFill>
                <a:latin typeface="Aptos"/>
              </a:rPr>
              <a:t>INSTITUTION / AFFILIATION:</a:t>
            </a:r>
            <a:r>
              <a:rPr sz="2400" b="0" dirty="0">
                <a:solidFill>
                  <a:srgbClr val="00384A"/>
                </a:solidFill>
                <a:latin typeface="Aptos"/>
              </a:rPr>
              <a:t> 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/>
                <a:ea typeface="MS Gothic" panose="020B0609070205080204" pitchFamily="49" charset="-128"/>
                <a:cs typeface="+mn-cs"/>
              </a:rPr>
              <a:t>U.S. Centers for Disease Control and Prevention</a:t>
            </a:r>
            <a:endParaRPr lang="en-US" sz="2400" dirty="0">
              <a:solidFill>
                <a:prstClr val="black"/>
              </a:solidFill>
              <a:latin typeface="Aptos"/>
              <a:ea typeface="MS Gothic" panose="020B0609070205080204" pitchFamily="49" charset="-128"/>
            </a:endParaRPr>
          </a:p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C89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ON BEHALF OF: 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/>
                <a:ea typeface="MS Gothic" panose="020B0609070205080204" pitchFamily="49" charset="-128"/>
                <a:cs typeface="+mn-cs"/>
              </a:rPr>
              <a:t>Nahom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/>
                <a:ea typeface="MS Gothic" panose="020B0609070205080204" pitchFamily="49" charset="-128"/>
                <a:cs typeface="+mn-cs"/>
              </a:rPr>
              <a:t>Tadelle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/>
                <a:ea typeface="MS Gothic" panose="020B0609070205080204" pitchFamily="49" charset="-128"/>
                <a:cs typeface="+mn-cs"/>
              </a:rPr>
              <a:t>, MD, MPH (Ethiopia Public Health Institute)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sz="2400" b="1" dirty="0">
                <a:solidFill>
                  <a:srgbClr val="007C89"/>
                </a:solidFill>
                <a:latin typeface="Aptos"/>
              </a:rPr>
              <a:t>COUNTRY:</a:t>
            </a:r>
            <a:r>
              <a:rPr sz="2400" b="0" dirty="0">
                <a:solidFill>
                  <a:srgbClr val="00384A"/>
                </a:solidFill>
                <a:latin typeface="Aptos"/>
              </a:rPr>
              <a:t> 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Ethiopia  </a:t>
            </a:r>
            <a:endParaRPr sz="2400" dirty="0">
              <a:solidFill>
                <a:srgbClr val="00384A"/>
              </a:solidFill>
              <a:latin typeface="Apto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/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01</a:t>
            </a:r>
            <a:endParaRPr lang="en-US" sz="780" dirty="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Background / Introduction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03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/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760" dirty="0"/>
          </a:p>
        </p:txBody>
      </p:sp>
      <p:sp>
        <p:nvSpPr>
          <p:cNvPr id="15" name="Full Content Area"/>
          <p:cNvSpPr/>
          <p:nvPr/>
        </p:nvSpPr>
        <p:spPr>
          <a:xfrm>
            <a:off x="658368" y="1691640"/>
            <a:ext cx="10835640" cy="4080053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pPr marL="742950" marR="0" lvl="1" indent="-28575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ct val="100000"/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</a:t>
            </a:r>
            <a:r>
              <a:rPr lang="en-US" sz="24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arburg Virus Disease</a:t>
            </a:r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(MVD) outbreak announced 14 Nov 2025; declared over 26 Jan 2026</a:t>
            </a:r>
          </a:p>
          <a:p>
            <a:pPr marL="742950" marR="0" lvl="1" indent="-28575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ct val="100000"/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Total reported cases: 19 (14 laboratory-confirmed and 5 probable) cases </a:t>
            </a:r>
          </a:p>
          <a:p>
            <a:pPr marL="742950" marR="0" lvl="1" indent="-28575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ct val="100000"/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Decommissioning of care facilities is essential but often under-addressed in outbreak recovery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/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02</a:t>
            </a:r>
            <a:endParaRPr lang="en-US" sz="780" dirty="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Objectives / Research Question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04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/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760" dirty="0"/>
          </a:p>
        </p:txBody>
      </p:sp>
      <p:sp>
        <p:nvSpPr>
          <p:cNvPr id="15" name="Full Content Area"/>
          <p:cNvSpPr/>
          <p:nvPr/>
        </p:nvSpPr>
        <p:spPr>
          <a:xfrm>
            <a:off x="502920" y="1261872"/>
            <a:ext cx="10991088" cy="4690872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pPr marL="0" marR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  <a:tabLst>
                <a:tab pos="768350" algn="l"/>
              </a:tabLst>
            </a:pPr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General objective </a:t>
            </a:r>
          </a:p>
          <a:p>
            <a:pPr marL="800100" lvl="1" indent="-34290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>
                <a:tab pos="457200" algn="l"/>
                <a:tab pos="768350" algn="l"/>
              </a:tabLst>
            </a:pPr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describe development and implementation of a rapid, structured decommissioning process for the Jinka MVD facility</a:t>
            </a:r>
          </a:p>
          <a:p>
            <a:pPr marL="0" marR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  <a:tabLst>
                <a:tab pos="768350" algn="l"/>
              </a:tabLst>
            </a:pPr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Specific objectives </a:t>
            </a:r>
          </a:p>
          <a:p>
            <a:pPr marL="800100" lvl="1" indent="-34290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>
                <a:tab pos="457200" algn="l"/>
                <a:tab pos="768350" algn="l"/>
              </a:tabLst>
            </a:pPr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Develop a standard decommissioning approach for MVD care facilities</a:t>
            </a:r>
          </a:p>
          <a:p>
            <a:pPr marL="800100" lvl="1" indent="-34290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>
                <a:tab pos="457200" algn="l"/>
                <a:tab pos="768350" algn="l"/>
              </a:tabLst>
            </a:pPr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Implement safe decontamination, dismantling, and repurposing of structures and equipment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/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03</a:t>
            </a:r>
            <a:endParaRPr lang="en-US" sz="780" dirty="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Methodology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05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/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760" dirty="0"/>
          </a:p>
        </p:txBody>
      </p:sp>
      <p:sp>
        <p:nvSpPr>
          <p:cNvPr id="15" name="Full Content Area"/>
          <p:cNvSpPr/>
          <p:nvPr/>
        </p:nvSpPr>
        <p:spPr>
          <a:xfrm>
            <a:off x="502920" y="1298449"/>
            <a:ext cx="10991088" cy="4654296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pPr marL="742950" marR="0" lvl="1" indent="-28575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Decommissioning period: January–February 2026 </a:t>
            </a:r>
          </a:p>
          <a:p>
            <a:pPr marL="742950" marR="0" lvl="1" indent="-28575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Site: Jinka MVD care facility </a:t>
            </a:r>
          </a:p>
          <a:p>
            <a:pPr marL="742950" lvl="1" indent="-28575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US" sz="24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Developed SOP and tools on MVD care facility </a:t>
            </a:r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decommissioning </a:t>
            </a:r>
          </a:p>
          <a:p>
            <a:pPr marL="1200150" lvl="2" indent="-28575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Inspection and inventory checklist </a:t>
            </a:r>
          </a:p>
          <a:p>
            <a:pPr marL="1200150" lvl="2" indent="-28575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Terminal cleaning and decontamination checklist</a:t>
            </a:r>
            <a:endParaRPr lang="en-US" sz="24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200150" lvl="2" indent="-28575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Training materials</a:t>
            </a:r>
          </a:p>
          <a:p>
            <a:pPr marL="742950" marR="0" lvl="1" indent="-28575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US" sz="24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Multidisciplinary team composition: 11 technical experts, 8 cleaners, 11 laborers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767269-2ABD-F659-2F2F-DBDB983221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>
            <a:extLst>
              <a:ext uri="{FF2B5EF4-FFF2-40B4-BE49-F238E27FC236}">
                <a16:creationId xmlns:a16="http://schemas.microsoft.com/office/drawing/2014/main" id="{B910246D-C656-F6BB-72B6-ED993A42DCD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-23150"/>
            <a:ext cx="12191695" cy="6858000"/>
          </a:xfrm>
          <a:prstGeom prst="rect">
            <a:avLst/>
          </a:prstGeom>
        </p:spPr>
      </p:pic>
      <p:sp>
        <p:nvSpPr>
          <p:cNvPr id="3" name="Shape 0">
            <a:extLst>
              <a:ext uri="{FF2B5EF4-FFF2-40B4-BE49-F238E27FC236}">
                <a16:creationId xmlns:a16="http://schemas.microsoft.com/office/drawing/2014/main" id="{860B668F-78CC-A6DC-FF90-DD745A689795}"/>
              </a:ext>
            </a:extLst>
          </p:cNvPr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E5D6CCFB-F262-2704-F96B-13CC47D3FCC6}"/>
              </a:ext>
            </a:extLst>
          </p:cNvPr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80" b="1" i="0" u="none" strike="noStrike" kern="1200" cap="none" spc="0" normalizeH="0" baseline="0" noProof="0" dirty="0">
                <a:ln>
                  <a:noFill/>
                </a:ln>
                <a:solidFill>
                  <a:srgbClr val="007C89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SECTION 03</a:t>
            </a:r>
            <a:endParaRPr kumimoji="0" lang="en-US" sz="78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7C4A60C9-4541-8463-F7C9-97AE87706604}"/>
              </a:ext>
            </a:extLst>
          </p:cNvPr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384A"/>
                </a:solidFill>
                <a:effectLst/>
                <a:uLnTx/>
                <a:uFillTx/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Methodology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0764426B-5E3A-F99F-0CE5-2DBC0A62D34C}"/>
              </a:ext>
            </a:extLst>
          </p:cNvPr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25B7C8"/>
                </a:solidFill>
                <a:effectLst/>
                <a:uLnTx/>
                <a:uFillTx/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05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7" name="Shape 4">
            <a:extLst>
              <a:ext uri="{FF2B5EF4-FFF2-40B4-BE49-F238E27FC236}">
                <a16:creationId xmlns:a16="http://schemas.microsoft.com/office/drawing/2014/main" id="{2DAD4388-43FD-FDF3-54ED-70846D9CF58C}"/>
              </a:ext>
            </a:extLst>
          </p:cNvPr>
          <p:cNvSpPr/>
          <p:nvPr/>
        </p:nvSpPr>
        <p:spPr>
          <a:xfrm>
            <a:off x="658368" y="1332705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8" name="Shape 5">
            <a:extLst>
              <a:ext uri="{FF2B5EF4-FFF2-40B4-BE49-F238E27FC236}">
                <a16:creationId xmlns:a16="http://schemas.microsoft.com/office/drawing/2014/main" id="{2987D311-5A30-31BF-4CD5-1D0655328B7C}"/>
              </a:ext>
            </a:extLst>
          </p:cNvPr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9" name="Shape 6">
            <a:extLst>
              <a:ext uri="{FF2B5EF4-FFF2-40B4-BE49-F238E27FC236}">
                <a16:creationId xmlns:a16="http://schemas.microsoft.com/office/drawing/2014/main" id="{E7F47273-1EED-A3A2-DE7C-0192CDEE202D}"/>
              </a:ext>
            </a:extLst>
          </p:cNvPr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455B53FF-272F-0B47-1EF7-BF7689FDE8B6}"/>
              </a:ext>
            </a:extLst>
          </p:cNvPr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8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kumimoji="0" lang="en-US" sz="68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1" name="Shape 8">
            <a:extLst>
              <a:ext uri="{FF2B5EF4-FFF2-40B4-BE49-F238E27FC236}">
                <a16:creationId xmlns:a16="http://schemas.microsoft.com/office/drawing/2014/main" id="{03F78E74-8333-A87A-9416-B1680EED44E7}"/>
              </a:ext>
            </a:extLst>
          </p:cNvPr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pic>
        <p:nvPicPr>
          <p:cNvPr id="12" name="Image 1" descr="/mnt/data/pptx_extract/ppt/media/image1.png">
            <a:extLst>
              <a:ext uri="{FF2B5EF4-FFF2-40B4-BE49-F238E27FC236}">
                <a16:creationId xmlns:a16="http://schemas.microsoft.com/office/drawing/2014/main" id="{8D001AC0-47DB-117B-EADB-C863836B76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>
            <a:extLst>
              <a:ext uri="{FF2B5EF4-FFF2-40B4-BE49-F238E27FC236}">
                <a16:creationId xmlns:a16="http://schemas.microsoft.com/office/drawing/2014/main" id="{B6247B2B-EA1A-2831-FAE9-8E77CB3855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>
            <a:extLst>
              <a:ext uri="{FF2B5EF4-FFF2-40B4-BE49-F238E27FC236}">
                <a16:creationId xmlns:a16="http://schemas.microsoft.com/office/drawing/2014/main" id="{89192A6C-9928-7BF6-CF26-4E8B1694C8F0}"/>
              </a:ext>
            </a:extLst>
          </p:cNvPr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6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kumimoji="0" lang="en-US" sz="76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5" name="Full Content Area">
            <a:extLst>
              <a:ext uri="{FF2B5EF4-FFF2-40B4-BE49-F238E27FC236}">
                <a16:creationId xmlns:a16="http://schemas.microsoft.com/office/drawing/2014/main" id="{A8BCF1C2-202D-C765-7A63-4318FB7C0DEC}"/>
              </a:ext>
            </a:extLst>
          </p:cNvPr>
          <p:cNvSpPr/>
          <p:nvPr/>
        </p:nvSpPr>
        <p:spPr>
          <a:xfrm>
            <a:off x="502920" y="1376172"/>
            <a:ext cx="10991088" cy="4576572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graphicFrame>
        <p:nvGraphicFramePr>
          <p:cNvPr id="16" name="Content Placeholder 3">
            <a:extLst>
              <a:ext uri="{FF2B5EF4-FFF2-40B4-BE49-F238E27FC236}">
                <a16:creationId xmlns:a16="http://schemas.microsoft.com/office/drawing/2014/main" id="{E38EC82B-0313-9FC1-0104-748F0002F6F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14214493"/>
              </p:ext>
            </p:extLst>
          </p:nvPr>
        </p:nvGraphicFramePr>
        <p:xfrm>
          <a:off x="949124" y="1497298"/>
          <a:ext cx="10404676" cy="21047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7" name="Title 1">
            <a:extLst>
              <a:ext uri="{FF2B5EF4-FFF2-40B4-BE49-F238E27FC236}">
                <a16:creationId xmlns:a16="http://schemas.microsoft.com/office/drawing/2014/main" id="{F38B7D6F-A6E8-395B-3F1B-F57CD3248536}"/>
              </a:ext>
            </a:extLst>
          </p:cNvPr>
          <p:cNvSpPr txBox="1">
            <a:spLocks/>
          </p:cNvSpPr>
          <p:nvPr/>
        </p:nvSpPr>
        <p:spPr>
          <a:xfrm>
            <a:off x="3194613" y="1376172"/>
            <a:ext cx="6690167" cy="64964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/>
              <a:t>Decommissioning process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3F3008E-3922-C178-B4E6-6FFA64677C2C}"/>
              </a:ext>
            </a:extLst>
          </p:cNvPr>
          <p:cNvSpPr txBox="1"/>
          <p:nvPr/>
        </p:nvSpPr>
        <p:spPr>
          <a:xfrm>
            <a:off x="697992" y="3429000"/>
            <a:ext cx="290848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Planning and coordination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Availed supplies and infrastructure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Orientation and role assignment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Inspection and inventory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Prepared temporary storage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5A96A92-8518-942E-7070-AB3254537BB0}"/>
              </a:ext>
            </a:extLst>
          </p:cNvPr>
          <p:cNvSpPr txBox="1"/>
          <p:nvPr/>
        </p:nvSpPr>
        <p:spPr>
          <a:xfrm>
            <a:off x="3606478" y="3557708"/>
            <a:ext cx="2670433" cy="1987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Demarcated clean vs contaminated </a:t>
            </a:r>
          </a:p>
          <a:p>
            <a:pPr marL="342900" marR="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Prepared disinfectant solutions </a:t>
            </a: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Decontaminated equipment/surface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F6FE091-23DA-181B-9CD9-6A5AFF855E00}"/>
              </a:ext>
            </a:extLst>
          </p:cNvPr>
          <p:cNvSpPr txBox="1"/>
          <p:nvPr/>
        </p:nvSpPr>
        <p:spPr>
          <a:xfrm>
            <a:off x="6204219" y="3940404"/>
            <a:ext cx="22435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9CFBEF4-1226-596E-67D4-C89F9B6D0C27}"/>
              </a:ext>
            </a:extLst>
          </p:cNvPr>
          <p:cNvSpPr txBox="1"/>
          <p:nvPr/>
        </p:nvSpPr>
        <p:spPr>
          <a:xfrm>
            <a:off x="6356619" y="4092804"/>
            <a:ext cx="22435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DFFD494-001D-A776-2720-E72DC69862B9}"/>
              </a:ext>
            </a:extLst>
          </p:cNvPr>
          <p:cNvSpPr txBox="1"/>
          <p:nvPr/>
        </p:nvSpPr>
        <p:spPr>
          <a:xfrm>
            <a:off x="6607750" y="3557708"/>
            <a:ext cx="2243580" cy="1987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Prepared disposal areas</a:t>
            </a: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Dismantle temporary structures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and demarcated </a:t>
            </a:r>
          </a:p>
        </p:txBody>
      </p:sp>
      <p:graphicFrame>
        <p:nvGraphicFramePr>
          <p:cNvPr id="29" name="Table 28">
            <a:extLst>
              <a:ext uri="{FF2B5EF4-FFF2-40B4-BE49-F238E27FC236}">
                <a16:creationId xmlns:a16="http://schemas.microsoft.com/office/drawing/2014/main" id="{574B059E-B4D2-DD04-FF19-6CCE2BAEE2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2509629"/>
              </p:ext>
            </p:extLst>
          </p:nvPr>
        </p:nvGraphicFramePr>
        <p:xfrm>
          <a:off x="8931038" y="3812389"/>
          <a:ext cx="2388050" cy="18592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88050">
                  <a:extLst>
                    <a:ext uri="{9D8B030D-6E8A-4147-A177-3AD203B41FA5}">
                      <a16:colId xmlns:a16="http://schemas.microsoft.com/office/drawing/2014/main" val="156452926"/>
                    </a:ext>
                  </a:extLst>
                </a:gridCol>
              </a:tblGrid>
              <a:tr h="1859206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kumimoji="0" lang="en-US" sz="18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Obtained approval for repurpose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kumimoji="0" lang="en-US" sz="18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Documented lessons learned </a:t>
                      </a:r>
                    </a:p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90967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58369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/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04</a:t>
            </a:r>
            <a:endParaRPr lang="en-US" sz="780" dirty="0"/>
          </a:p>
        </p:txBody>
      </p:sp>
      <p:sp>
        <p:nvSpPr>
          <p:cNvPr id="5" name="Text 2"/>
          <p:cNvSpPr/>
          <p:nvPr/>
        </p:nvSpPr>
        <p:spPr>
          <a:xfrm>
            <a:off x="658367" y="699516"/>
            <a:ext cx="10492610" cy="5623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Results / Key Findings: Operational Safety &amp; Timeline 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06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/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760" dirty="0"/>
          </a:p>
        </p:txBody>
      </p:sp>
      <p:sp>
        <p:nvSpPr>
          <p:cNvPr id="15" name="Full Content Area"/>
          <p:cNvSpPr/>
          <p:nvPr/>
        </p:nvSpPr>
        <p:spPr>
          <a:xfrm>
            <a:off x="658368" y="1691640"/>
            <a:ext cx="10835640" cy="4261104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pPr marL="342900" marR="0" lvl="0" indent="-342900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Decommissioning completed between 26 Jan and 5 Feb 2026 </a:t>
            </a:r>
          </a:p>
          <a:p>
            <a:pPr marL="342900" marR="0" lvl="0" indent="-342900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Daily checks ensured PPE availability and correct use by all teams</a:t>
            </a:r>
          </a:p>
          <a:p>
            <a:pPr marL="342900" marR="0" lvl="0" indent="-342900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Identified items for reuse vs disposal based on standard tool </a:t>
            </a:r>
          </a:p>
          <a:p>
            <a:pPr marL="342900" marR="0" lvl="0" indent="-342900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Temporary structures were safely dismantled with IPC measures in place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52355B-FEFB-1B22-FD07-BF6534F1C3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>
            <a:extLst>
              <a:ext uri="{FF2B5EF4-FFF2-40B4-BE49-F238E27FC236}">
                <a16:creationId xmlns:a16="http://schemas.microsoft.com/office/drawing/2014/main" id="{359DF372-6EAC-58ED-C66A-DFBE84907C5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>
            <a:extLst>
              <a:ext uri="{FF2B5EF4-FFF2-40B4-BE49-F238E27FC236}">
                <a16:creationId xmlns:a16="http://schemas.microsoft.com/office/drawing/2014/main" id="{EE4883B4-2A47-9C9F-447B-99F10B544077}"/>
              </a:ext>
            </a:extLst>
          </p:cNvPr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34B498DB-3404-C843-1F1B-F14E1FBF24CC}"/>
              </a:ext>
            </a:extLst>
          </p:cNvPr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80" b="1" i="0" u="none" strike="noStrike" kern="1200" cap="none" spc="0" normalizeH="0" baseline="0" noProof="0" dirty="0">
                <a:ln>
                  <a:noFill/>
                </a:ln>
                <a:solidFill>
                  <a:srgbClr val="007C89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SECTION 04</a:t>
            </a:r>
            <a:endParaRPr kumimoji="0" lang="en-US" sz="78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CAAF5EBE-39AD-21AA-67BF-E2DB49F5E649}"/>
              </a:ext>
            </a:extLst>
          </p:cNvPr>
          <p:cNvSpPr/>
          <p:nvPr/>
        </p:nvSpPr>
        <p:spPr>
          <a:xfrm>
            <a:off x="502920" y="699516"/>
            <a:ext cx="11219688" cy="8001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marR="0" algn="just">
              <a:lnSpc>
                <a:spcPct val="115000"/>
              </a:lnSpc>
              <a:spcAft>
                <a:spcPts val="800"/>
              </a:spcAft>
              <a:buNone/>
            </a:pP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384A"/>
              </a:solidFill>
              <a:effectLst/>
              <a:uLnTx/>
              <a:uFillTx/>
              <a:latin typeface="Aptos Display" pitchFamily="34" charset="0"/>
              <a:ea typeface="Aptos Display" pitchFamily="34" charset="-122"/>
              <a:cs typeface="Aptos Display" pitchFamily="34" charset="-120"/>
            </a:endParaRPr>
          </a:p>
          <a:p>
            <a:pPr lvl="0"/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384A"/>
                </a:solidFill>
                <a:effectLst/>
                <a:uLnTx/>
                <a:uFillTx/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Results / Key Findings: </a:t>
            </a:r>
            <a:r>
              <a:rPr lang="en-US" sz="2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Decontamination, Dismantling and Safe Repurposing </a:t>
            </a:r>
            <a:r>
              <a:rPr lang="en-US" sz="2600" dirty="0">
                <a:solidFill>
                  <a:sysClr val="window" lastClr="FFFFFF"/>
                </a:solidFill>
                <a:latin typeface="Aptos" panose="02110004020202020204"/>
                <a:ea typeface="+mn-ea"/>
                <a:cs typeface="+mn-cs"/>
              </a:rPr>
              <a:t>Dismantling </a:t>
            </a:r>
            <a:endParaRPr lang="en-US" sz="26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510B7216-66B2-698F-ECDA-D11565C4B123}"/>
              </a:ext>
            </a:extLst>
          </p:cNvPr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25B7C8"/>
                </a:solidFill>
                <a:effectLst/>
                <a:uLnTx/>
                <a:uFillTx/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06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7" name="Shape 4">
            <a:extLst>
              <a:ext uri="{FF2B5EF4-FFF2-40B4-BE49-F238E27FC236}">
                <a16:creationId xmlns:a16="http://schemas.microsoft.com/office/drawing/2014/main" id="{F71D54B0-EC2B-D6BB-878C-4EE4A3B51453}"/>
              </a:ext>
            </a:extLst>
          </p:cNvPr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8" name="Shape 5">
            <a:extLst>
              <a:ext uri="{FF2B5EF4-FFF2-40B4-BE49-F238E27FC236}">
                <a16:creationId xmlns:a16="http://schemas.microsoft.com/office/drawing/2014/main" id="{87C17E5A-0283-BDAC-5C50-34692954D916}"/>
              </a:ext>
            </a:extLst>
          </p:cNvPr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9" name="Shape 6">
            <a:extLst>
              <a:ext uri="{FF2B5EF4-FFF2-40B4-BE49-F238E27FC236}">
                <a16:creationId xmlns:a16="http://schemas.microsoft.com/office/drawing/2014/main" id="{E6CEA790-DD7F-5B90-6BC6-4701A5CEB5C6}"/>
              </a:ext>
            </a:extLst>
          </p:cNvPr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A298820F-6E8A-7C99-CE5F-2CAFEDFA467A}"/>
              </a:ext>
            </a:extLst>
          </p:cNvPr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8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kumimoji="0" lang="en-US" sz="68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1" name="Shape 8">
            <a:extLst>
              <a:ext uri="{FF2B5EF4-FFF2-40B4-BE49-F238E27FC236}">
                <a16:creationId xmlns:a16="http://schemas.microsoft.com/office/drawing/2014/main" id="{5D5A025F-65EB-83C8-B4D3-71051B378353}"/>
              </a:ext>
            </a:extLst>
          </p:cNvPr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pic>
        <p:nvPicPr>
          <p:cNvPr id="12" name="Image 1" descr="/mnt/data/pptx_extract/ppt/media/image1.png">
            <a:extLst>
              <a:ext uri="{FF2B5EF4-FFF2-40B4-BE49-F238E27FC236}">
                <a16:creationId xmlns:a16="http://schemas.microsoft.com/office/drawing/2014/main" id="{0130ABC8-2E9F-3D16-68FF-4674352EA5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>
            <a:extLst>
              <a:ext uri="{FF2B5EF4-FFF2-40B4-BE49-F238E27FC236}">
                <a16:creationId xmlns:a16="http://schemas.microsoft.com/office/drawing/2014/main" id="{93AC83E2-2F83-23BA-0091-1FBD574EA6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>
            <a:extLst>
              <a:ext uri="{FF2B5EF4-FFF2-40B4-BE49-F238E27FC236}">
                <a16:creationId xmlns:a16="http://schemas.microsoft.com/office/drawing/2014/main" id="{529BD822-9E22-2464-B6D3-6485D19E86E4}"/>
              </a:ext>
            </a:extLst>
          </p:cNvPr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6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kumimoji="0" lang="en-US" sz="76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5" name="Full Content Area">
            <a:extLst>
              <a:ext uri="{FF2B5EF4-FFF2-40B4-BE49-F238E27FC236}">
                <a16:creationId xmlns:a16="http://schemas.microsoft.com/office/drawing/2014/main" id="{DFF4E03D-328A-613A-A506-475E8AF802BB}"/>
              </a:ext>
            </a:extLst>
          </p:cNvPr>
          <p:cNvSpPr/>
          <p:nvPr/>
        </p:nvSpPr>
        <p:spPr>
          <a:xfrm>
            <a:off x="658368" y="1691640"/>
            <a:ext cx="10835640" cy="4261104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pPr marL="342900" marR="0" lvl="0" indent="-342900" algn="just">
              <a:lnSpc>
                <a:spcPct val="115000"/>
              </a:lnSpc>
              <a:spcAft>
                <a:spcPts val="800"/>
              </a:spcAft>
              <a:buSzPct val="10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Items/equipment designated for reuse were cleaned and disinfected per SOP</a:t>
            </a:r>
          </a:p>
          <a:p>
            <a:pPr marL="342900" marR="0" lvl="0" indent="-342900" algn="just">
              <a:lnSpc>
                <a:spcPct val="115000"/>
              </a:lnSpc>
              <a:spcAft>
                <a:spcPts val="800"/>
              </a:spcAft>
              <a:buSzPct val="10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Non-cleanable items disposed via incineration and controlled waste-disposal pits </a:t>
            </a:r>
          </a:p>
          <a:p>
            <a:pPr marL="342900" marR="0" lvl="0" indent="-342900" algn="just">
              <a:lnSpc>
                <a:spcPct val="115000"/>
              </a:lnSpc>
              <a:spcAft>
                <a:spcPts val="800"/>
              </a:spcAft>
              <a:buSzPct val="10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Temporary structures safely dismantled: four toilets, four showers, seven waste pits </a:t>
            </a: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SzPct val="10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Permanent structures: four rendered safe and approved for repurpose by hospital &amp; regional IPC focal persons (approval on 5 Feb) 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Tx/>
              <a:buSzPct val="101000"/>
              <a:buFont typeface="Arial" panose="020B0604020202020204" pitchFamily="34" charset="0"/>
              <a:buChar char="•"/>
              <a:tabLst>
                <a:tab pos="457200" algn="l"/>
              </a:tabLst>
              <a:defRPr/>
            </a:pPr>
            <a:endParaRPr kumimoji="0" lang="en-US" sz="24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80367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/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05</a:t>
            </a:r>
            <a:endParaRPr lang="en-US" sz="780" dirty="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Conclusion &amp; Recommendations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07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/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</a:t>
            </a:r>
            <a:endParaRPr lang="en-US" sz="760" dirty="0"/>
          </a:p>
        </p:txBody>
      </p:sp>
      <p:sp>
        <p:nvSpPr>
          <p:cNvPr id="15" name="Full Content Area"/>
          <p:cNvSpPr/>
          <p:nvPr/>
        </p:nvSpPr>
        <p:spPr>
          <a:xfrm>
            <a:off x="658368" y="1691640"/>
            <a:ext cx="10835640" cy="4261104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pPr marL="285750" indent="-285750">
              <a:spcBef>
                <a:spcPts val="120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Rapid, structured decommissioning approach reduced risk and enabled safe repurposing of structures and equipment in alignment with IPC standards</a:t>
            </a:r>
          </a:p>
          <a:p>
            <a:pPr marL="285750" indent="-285750">
              <a:spcBef>
                <a:spcPts val="120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Adopt the four-phase approach (SOP and tools) for other MVD or viral hemorrhagic fever care facilities, more broadly.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2755842-7d90-42cb-908a-60c9d0f80263" xsi:nil="true"/>
    <lcf76f155ced4ddcb4097134ff3c332f xmlns="1797f4f8-33a2-45a6-8266-9e0275b06b25">
      <Terms xmlns="http://schemas.microsoft.com/office/infopath/2007/PartnerControls"/>
    </lcf76f155ced4ddcb4097134ff3c332f>
    <Comments xmlns="1797f4f8-33a2-45a6-8266-9e0275b06b2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47E862BBB03184794E4A05F6BF154BE" ma:contentTypeVersion="20" ma:contentTypeDescription="Create a new document." ma:contentTypeScope="" ma:versionID="1f8a0bc4033ae7e21f0fb6b1f09d4809">
  <xsd:schema xmlns:xsd="http://www.w3.org/2001/XMLSchema" xmlns:xs="http://www.w3.org/2001/XMLSchema" xmlns:p="http://schemas.microsoft.com/office/2006/metadata/properties" xmlns:ns2="1797f4f8-33a2-45a6-8266-9e0275b06b25" xmlns:ns3="92755842-7d90-42cb-908a-60c9d0f80263" targetNamespace="http://schemas.microsoft.com/office/2006/metadata/properties" ma:root="true" ma:fieldsID="f3b14da06fedf0bd35c2851b0ec8dc57" ns2:_="" ns3:_="">
    <xsd:import namespace="1797f4f8-33a2-45a6-8266-9e0275b06b25"/>
    <xsd:import namespace="92755842-7d90-42cb-908a-60c9d0f80263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LengthInSeconds" minOccurs="0"/>
                <xsd:element ref="ns2:Comment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97f4f8-33a2-45a6-8266-9e0275b06b25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9353dbe8-8260-4ccf-8219-3d2995e6fa1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Comments" ma:index="21" nillable="true" ma:displayName="Comments" ma:format="Dropdown" ma:internalName="Comments">
      <xsd:simpleType>
        <xsd:restriction base="dms:Text">
          <xsd:maxLength value="255"/>
        </xsd:restriction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755842-7d90-42cb-908a-60c9d0f80263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ef447eab-2640-41ef-8243-72c16267dd47}" ma:internalName="TaxCatchAll" ma:showField="CatchAllData" ma:web="92755842-7d90-42cb-908a-60c9d0f8026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EFF3778-4965-4B66-815F-C90218374AAD}">
  <ds:schemaRefs>
    <ds:schemaRef ds:uri="http://schemas.microsoft.com/office/2006/metadata/properties"/>
    <ds:schemaRef ds:uri="http://schemas.microsoft.com/office/infopath/2007/PartnerControls"/>
    <ds:schemaRef ds:uri="92755842-7d90-42cb-908a-60c9d0f80263"/>
    <ds:schemaRef ds:uri="1797f4f8-33a2-45a6-8266-9e0275b06b25"/>
  </ds:schemaRefs>
</ds:datastoreItem>
</file>

<file path=customXml/itemProps2.xml><?xml version="1.0" encoding="utf-8"?>
<ds:datastoreItem xmlns:ds="http://schemas.openxmlformats.org/officeDocument/2006/customXml" ds:itemID="{0132688C-806E-404A-A35E-5E0BD2E5B00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B5C7FB5-BAB8-4DDD-8CA8-0354F475165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797f4f8-33a2-45a6-8266-9e0275b06b25"/>
    <ds:schemaRef ds:uri="92755842-7d90-42cb-908a-60c9d0f8026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4709</TotalTime>
  <Words>655</Words>
  <Application>Microsoft Office PowerPoint</Application>
  <PresentationFormat>Widescreen</PresentationFormat>
  <Paragraphs>111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Aptos</vt:lpstr>
      <vt:lpstr>Aptos Display</vt:lpstr>
      <vt:lpstr>Arial</vt:lpstr>
      <vt:lpstr>Symbol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Infection Prevention Network – Kenya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13th IPNET Kenya Conference Presentation Template</dc:title>
  <dc:subject>Professional conference presentation template</dc:subject>
  <dc:creator>OpenAI</dc:creator>
  <cp:lastModifiedBy>Weledgebreal, Selamawit Gebreegziabher (CDC/GHC/DGHP)</cp:lastModifiedBy>
  <cp:revision>3</cp:revision>
  <dcterms:created xsi:type="dcterms:W3CDTF">2026-07-30T12:57:17Z</dcterms:created>
  <dcterms:modified xsi:type="dcterms:W3CDTF">2026-08-07T14:31:04Z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b94a7b8-f06c-4dfe-bdcc-9b548fd58c31_Enabled">
    <vt:lpwstr>true</vt:lpwstr>
  </property>
  <property fmtid="{D5CDD505-2E9C-101B-9397-08002B2CF9AE}" pid="3" name="MSIP_Label_7b94a7b8-f06c-4dfe-bdcc-9b548fd58c31_SetDate">
    <vt:lpwstr>2026-08-06T18:00:45Z</vt:lpwstr>
  </property>
  <property fmtid="{D5CDD505-2E9C-101B-9397-08002B2CF9AE}" pid="4" name="MSIP_Label_7b94a7b8-f06c-4dfe-bdcc-9b548fd58c31_Method">
    <vt:lpwstr>Privileged</vt:lpwstr>
  </property>
  <property fmtid="{D5CDD505-2E9C-101B-9397-08002B2CF9AE}" pid="5" name="MSIP_Label_7b94a7b8-f06c-4dfe-bdcc-9b548fd58c31_Name">
    <vt:lpwstr>7b94a7b8-f06c-4dfe-bdcc-9b548fd58c31</vt:lpwstr>
  </property>
  <property fmtid="{D5CDD505-2E9C-101B-9397-08002B2CF9AE}" pid="6" name="MSIP_Label_7b94a7b8-f06c-4dfe-bdcc-9b548fd58c31_SiteId">
    <vt:lpwstr>9ce70869-60db-44fd-abe8-d2767077fc8f</vt:lpwstr>
  </property>
  <property fmtid="{D5CDD505-2E9C-101B-9397-08002B2CF9AE}" pid="7" name="MSIP_Label_7b94a7b8-f06c-4dfe-bdcc-9b548fd58c31_ActionId">
    <vt:lpwstr>6c1c74bc-a8d2-4e55-a262-10b0da36f19e</vt:lpwstr>
  </property>
  <property fmtid="{D5CDD505-2E9C-101B-9397-08002B2CF9AE}" pid="8" name="MSIP_Label_7b94a7b8-f06c-4dfe-bdcc-9b548fd58c31_ContentBits">
    <vt:lpwstr>0</vt:lpwstr>
  </property>
  <property fmtid="{D5CDD505-2E9C-101B-9397-08002B2CF9AE}" pid="9" name="MSIP_Label_7b94a7b8-f06c-4dfe-bdcc-9b548fd58c31_Tag">
    <vt:lpwstr>10, 0, 1, 1</vt:lpwstr>
  </property>
  <property fmtid="{D5CDD505-2E9C-101B-9397-08002B2CF9AE}" pid="10" name="ContentTypeId">
    <vt:lpwstr>0x010100447E862BBB03184794E4A05F6BF154BE</vt:lpwstr>
  </property>
  <property fmtid="{D5CDD505-2E9C-101B-9397-08002B2CF9AE}" pid="11" name="MediaServiceImageTags">
    <vt:lpwstr/>
  </property>
</Properties>
</file>