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sldIdLst>
    <p:sldId id="256" r:id="rId5"/>
    <p:sldId id="257" r:id="rId6"/>
    <p:sldId id="269" r:id="rId7"/>
    <p:sldId id="259" r:id="rId8"/>
    <p:sldId id="260" r:id="rId9"/>
    <p:sldId id="267" r:id="rId10"/>
    <p:sldId id="261" r:id="rId11"/>
    <p:sldId id="266" r:id="rId12"/>
    <p:sldId id="264" r:id="rId13"/>
    <p:sldId id="262" r:id="rId14"/>
    <p:sldId id="263" r:id="rId1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161E031-2338-8488-CE9E-D377207AFBD8}" name="Ripkey, Carrie (CDC/NCEZID/DFWED/WDPB)" initials="CR" userId="S::ogh0@cdc.gov::f0d8f83f-488c-412d-ad79-917635e7c705" providerId="AD"/>
  <p188:author id="{E4D9115A-D898-C416-46F0-E5E3EE6CAA47}" name="Trinies, Victoria (CDC/NCEZID/DFWED/WDPB)" initials="VT" userId="S::omo3@cdc.gov::d2166c97-f032-4cee-b4ad-1ce5f332741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4A"/>
    <a:srgbClr val="3F4A50"/>
    <a:srgbClr val="25B7C8"/>
    <a:srgbClr val="007A99"/>
    <a:srgbClr val="EFFBFF"/>
    <a:srgbClr val="FF8A65"/>
    <a:srgbClr val="83949D"/>
    <a:srgbClr val="75DEFF"/>
    <a:srgbClr val="DDF7FF"/>
    <a:srgbClr val="3BC7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46D58E-9595-4600-8180-19A17FF326FD}" v="16" dt="2026-08-18T14:48:31.9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31" autoAdjust="0"/>
    <p:restoredTop sz="60533" autoAdjust="0"/>
  </p:normalViewPr>
  <p:slideViewPr>
    <p:cSldViewPr snapToGrid="0" snapToObjects="1">
      <p:cViewPr varScale="1">
        <p:scale>
          <a:sx n="61" d="100"/>
          <a:sy n="61" d="100"/>
        </p:scale>
        <p:origin x="1416" y="64"/>
      </p:cViewPr>
      <p:guideLst/>
    </p:cSldViewPr>
  </p:slideViewPr>
  <p:notesTextViewPr>
    <p:cViewPr>
      <p:scale>
        <a:sx n="3" d="2"/>
        <a:sy n="3" d="2"/>
      </p:scale>
      <p:origin x="0" y="-24"/>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gambi, Evelyn" userId="31008869-ed83-4eb2-89bf-6d7ba54aecc2" providerId="ADAL" clId="{1091A05B-93A0-44FE-B0AC-7F533B384DC5}"/>
    <pc:docChg chg="undo custSel modSld">
      <pc:chgData name="Mugambi, Evelyn" userId="31008869-ed83-4eb2-89bf-6d7ba54aecc2" providerId="ADAL" clId="{1091A05B-93A0-44FE-B0AC-7F533B384DC5}" dt="2026-08-18T14:48:46.234" v="536" actId="20577"/>
      <pc:docMkLst>
        <pc:docMk/>
      </pc:docMkLst>
      <pc:sldChg chg="modNotesTx">
        <pc:chgData name="Mugambi, Evelyn" userId="31008869-ed83-4eb2-89bf-6d7ba54aecc2" providerId="ADAL" clId="{1091A05B-93A0-44FE-B0AC-7F533B384DC5}" dt="2026-08-17T13:52:32.589" v="387" actId="113"/>
        <pc:sldMkLst>
          <pc:docMk/>
          <pc:sldMk cId="0" sldId="257"/>
        </pc:sldMkLst>
      </pc:sldChg>
      <pc:sldChg chg="modNotesTx">
        <pc:chgData name="Mugambi, Evelyn" userId="31008869-ed83-4eb2-89bf-6d7ba54aecc2" providerId="ADAL" clId="{1091A05B-93A0-44FE-B0AC-7F533B384DC5}" dt="2026-08-18T14:48:46.234" v="536" actId="20577"/>
        <pc:sldMkLst>
          <pc:docMk/>
          <pc:sldMk cId="0" sldId="259"/>
        </pc:sldMkLst>
      </pc:sldChg>
      <pc:sldChg chg="modSp mod modNotesTx">
        <pc:chgData name="Mugambi, Evelyn" userId="31008869-ed83-4eb2-89bf-6d7ba54aecc2" providerId="ADAL" clId="{1091A05B-93A0-44FE-B0AC-7F533B384DC5}" dt="2026-08-17T14:26:18.133" v="466" actId="1076"/>
        <pc:sldMkLst>
          <pc:docMk/>
          <pc:sldMk cId="0" sldId="260"/>
        </pc:sldMkLst>
        <pc:spChg chg="mod">
          <ac:chgData name="Mugambi, Evelyn" userId="31008869-ed83-4eb2-89bf-6d7ba54aecc2" providerId="ADAL" clId="{1091A05B-93A0-44FE-B0AC-7F533B384DC5}" dt="2026-08-17T14:26:18.133" v="466" actId="1076"/>
          <ac:spMkLst>
            <pc:docMk/>
            <pc:sldMk cId="0" sldId="260"/>
            <ac:spMk id="7" creationId="{8411FB76-049A-054A-4846-5DDC72AC88E8}"/>
          </ac:spMkLst>
        </pc:spChg>
      </pc:sldChg>
      <pc:sldChg chg="modNotesTx">
        <pc:chgData name="Mugambi, Evelyn" userId="31008869-ed83-4eb2-89bf-6d7ba54aecc2" providerId="ADAL" clId="{1091A05B-93A0-44FE-B0AC-7F533B384DC5}" dt="2026-08-14T08:42:16.238" v="193" actId="113"/>
        <pc:sldMkLst>
          <pc:docMk/>
          <pc:sldMk cId="0" sldId="261"/>
        </pc:sldMkLst>
      </pc:sldChg>
      <pc:sldChg chg="modNotesTx">
        <pc:chgData name="Mugambi, Evelyn" userId="31008869-ed83-4eb2-89bf-6d7ba54aecc2" providerId="ADAL" clId="{1091A05B-93A0-44FE-B0AC-7F533B384DC5}" dt="2026-08-14T08:46:08.849" v="217" actId="113"/>
        <pc:sldMkLst>
          <pc:docMk/>
          <pc:sldMk cId="0" sldId="262"/>
        </pc:sldMkLst>
      </pc:sldChg>
      <pc:sldChg chg="modNotesTx">
        <pc:chgData name="Mugambi, Evelyn" userId="31008869-ed83-4eb2-89bf-6d7ba54aecc2" providerId="ADAL" clId="{1091A05B-93A0-44FE-B0AC-7F533B384DC5}" dt="2026-08-14T08:48:34.875" v="236" actId="113"/>
        <pc:sldMkLst>
          <pc:docMk/>
          <pc:sldMk cId="0" sldId="263"/>
        </pc:sldMkLst>
      </pc:sldChg>
      <pc:sldChg chg="modNotesTx">
        <pc:chgData name="Mugambi, Evelyn" userId="31008869-ed83-4eb2-89bf-6d7ba54aecc2" providerId="ADAL" clId="{1091A05B-93A0-44FE-B0AC-7F533B384DC5}" dt="2026-08-14T08:35:28.476" v="172" actId="20577"/>
        <pc:sldMkLst>
          <pc:docMk/>
          <pc:sldMk cId="141985817" sldId="267"/>
        </pc:sldMkLst>
      </pc:sldChg>
      <pc:sldChg chg="modNotesTx">
        <pc:chgData name="Mugambi, Evelyn" userId="31008869-ed83-4eb2-89bf-6d7ba54aecc2" providerId="ADAL" clId="{1091A05B-93A0-44FE-B0AC-7F533B384DC5}" dt="2026-08-17T14:19:40.973" v="465" actId="255"/>
        <pc:sldMkLst>
          <pc:docMk/>
          <pc:sldMk cId="722540677" sldId="269"/>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cdc.sharepoint.com/teams/NCEZID-DFWED_Global_WASH_Epi/Shared%20Documents/GWASH/WSU%20Kenya/STREAM/Manuscripts/Envrionmental%20Cleaning%20Training/Manuscript%20Data%20Tables_v2_10JUL2026.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https://cdc.sharepoint.com/teams/NCEZID-DFWED_Global_WASH_Epi/Shared%20Documents/GWASH/WSU%20Kenya/STREAM/Data%20and%20Analysis/Pre-Post%20EC/5.29.2025_draft%20viz.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907958558069149"/>
          <c:y val="0"/>
          <c:w val="0.67856117341197475"/>
          <c:h val="0.85250644030575617"/>
        </c:manualLayout>
      </c:layout>
      <c:barChart>
        <c:barDir val="bar"/>
        <c:grouping val="stacked"/>
        <c:varyColors val="0"/>
        <c:ser>
          <c:idx val="0"/>
          <c:order val="0"/>
          <c:tx>
            <c:strRef>
              <c:f>Supplemental!$D$2</c:f>
              <c:strCache>
                <c:ptCount val="1"/>
                <c:pt idx="0">
                  <c:v>Pre</c:v>
                </c:pt>
              </c:strCache>
            </c:strRef>
          </c:tx>
          <c:spPr>
            <a:no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007A99"/>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percentage"/>
            <c:noEndCap val="1"/>
            <c:val val="0.5"/>
            <c:spPr>
              <a:noFill/>
              <a:ln w="9525" cap="flat" cmpd="sng" algn="ctr">
                <a:solidFill>
                  <a:srgbClr val="007A99"/>
                </a:solidFill>
                <a:round/>
                <a:headEnd type="oval" w="lg" len="lg"/>
              </a:ln>
              <a:effectLst/>
            </c:spPr>
          </c:errBars>
          <c:cat>
            <c:strRef>
              <c:f>Supplemental!$C$3:$C$5</c:f>
              <c:strCache>
                <c:ptCount val="3"/>
                <c:pt idx="0">
                  <c:v>Chlorine Preparation &amp; Use</c:v>
                </c:pt>
                <c:pt idx="1">
                  <c:v>PPE Use</c:v>
                </c:pt>
                <c:pt idx="2">
                  <c:v>General IPC</c:v>
                </c:pt>
              </c:strCache>
            </c:strRef>
          </c:cat>
          <c:val>
            <c:numRef>
              <c:f>Supplemental!$D$3:$D$5</c:f>
              <c:numCache>
                <c:formatCode>0%</c:formatCode>
                <c:ptCount val="3"/>
                <c:pt idx="0">
                  <c:v>0.65</c:v>
                </c:pt>
                <c:pt idx="1">
                  <c:v>0.68</c:v>
                </c:pt>
                <c:pt idx="2">
                  <c:v>0.79</c:v>
                </c:pt>
              </c:numCache>
            </c:numRef>
          </c:val>
          <c:extLst>
            <c:ext xmlns:c16="http://schemas.microsoft.com/office/drawing/2014/chart" uri="{C3380CC4-5D6E-409C-BE32-E72D297353CC}">
              <c16:uniqueId val="{00000000-5A37-4DCB-8DF4-A036F644FC42}"/>
            </c:ext>
          </c:extLst>
        </c:ser>
        <c:ser>
          <c:idx val="1"/>
          <c:order val="1"/>
          <c:tx>
            <c:strRef>
              <c:f>Supplemental!$H$2</c:f>
              <c:strCache>
                <c:ptCount val="1"/>
                <c:pt idx="0">
                  <c:v>Difference</c:v>
                </c:pt>
              </c:strCache>
            </c:strRef>
          </c:tx>
          <c:spPr>
            <a:solidFill>
              <a:srgbClr val="83949D"/>
            </a:solidFill>
            <a:ln>
              <a:noFill/>
            </a:ln>
            <a:effectLst/>
          </c:spPr>
          <c:invertIfNegative val="0"/>
          <c:errBars>
            <c:errBarType val="both"/>
            <c:errValType val="percentage"/>
            <c:noEndCap val="1"/>
            <c:val val="0.5"/>
            <c:spPr>
              <a:noFill/>
              <a:ln w="9525" cap="flat" cmpd="sng" algn="ctr">
                <a:solidFill>
                  <a:srgbClr val="25B7C8"/>
                </a:solidFill>
                <a:round/>
                <a:headEnd type="oval" w="lg" len="lg"/>
              </a:ln>
              <a:effectLst/>
            </c:spPr>
          </c:errBars>
          <c:cat>
            <c:strRef>
              <c:f>Supplemental!$C$3:$C$5</c:f>
              <c:strCache>
                <c:ptCount val="3"/>
                <c:pt idx="0">
                  <c:v>Chlorine Preparation &amp; Use</c:v>
                </c:pt>
                <c:pt idx="1">
                  <c:v>PPE Use</c:v>
                </c:pt>
                <c:pt idx="2">
                  <c:v>General IPC</c:v>
                </c:pt>
              </c:strCache>
            </c:strRef>
          </c:cat>
          <c:val>
            <c:numRef>
              <c:f>Supplemental!$H$3:$H$5</c:f>
              <c:numCache>
                <c:formatCode>0%</c:formatCode>
                <c:ptCount val="3"/>
                <c:pt idx="0">
                  <c:v>0.16000000000000003</c:v>
                </c:pt>
                <c:pt idx="1">
                  <c:v>0.1399999999999999</c:v>
                </c:pt>
                <c:pt idx="2">
                  <c:v>9.9999999999999978E-2</c:v>
                </c:pt>
              </c:numCache>
            </c:numRef>
          </c:val>
          <c:extLst>
            <c:ext xmlns:c16="http://schemas.microsoft.com/office/drawing/2014/chart" uri="{C3380CC4-5D6E-409C-BE32-E72D297353CC}">
              <c16:uniqueId val="{00000001-5A37-4DCB-8DF4-A036F644FC42}"/>
            </c:ext>
          </c:extLst>
        </c:ser>
        <c:dLbls>
          <c:showLegendKey val="0"/>
          <c:showVal val="0"/>
          <c:showCatName val="0"/>
          <c:showSerName val="0"/>
          <c:showPercent val="0"/>
          <c:showBubbleSize val="0"/>
        </c:dLbls>
        <c:gapWidth val="500"/>
        <c:overlap val="100"/>
        <c:axId val="1918596399"/>
        <c:axId val="1918592079"/>
      </c:barChart>
      <c:catAx>
        <c:axId val="1918596399"/>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600" b="1" i="0" u="none" strike="noStrike" kern="1200" baseline="0">
                <a:solidFill>
                  <a:srgbClr val="3F4A50"/>
                </a:solidFill>
                <a:latin typeface="+mn-lt"/>
                <a:ea typeface="+mn-ea"/>
                <a:cs typeface="+mn-cs"/>
              </a:defRPr>
            </a:pPr>
            <a:endParaRPr lang="en-US"/>
          </a:p>
        </c:txPr>
        <c:crossAx val="1918592079"/>
        <c:crosses val="autoZero"/>
        <c:auto val="1"/>
        <c:lblAlgn val="ctr"/>
        <c:lblOffset val="100"/>
        <c:noMultiLvlLbl val="0"/>
      </c:catAx>
      <c:valAx>
        <c:axId val="1918592079"/>
        <c:scaling>
          <c:orientation val="minMax"/>
          <c:max val="1"/>
        </c:scaling>
        <c:delete val="1"/>
        <c:axPos val="b"/>
        <c:numFmt formatCode="0%" sourceLinked="1"/>
        <c:majorTickMark val="out"/>
        <c:minorTickMark val="none"/>
        <c:tickLblPos val="nextTo"/>
        <c:crossAx val="191859639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698501772475525"/>
          <c:y val="3.9375715922107674E-2"/>
          <c:w val="0.5167915424244387"/>
          <c:h val="0.93914662084765188"/>
        </c:manualLayout>
      </c:layout>
      <c:barChart>
        <c:barDir val="bar"/>
        <c:grouping val="clustered"/>
        <c:varyColors val="0"/>
        <c:ser>
          <c:idx val="0"/>
          <c:order val="0"/>
          <c:tx>
            <c:strRef>
              <c:f>'PRE POST SELF'!$C$24</c:f>
              <c:strCache>
                <c:ptCount val="1"/>
                <c:pt idx="0">
                  <c:v>PRE</c:v>
                </c:pt>
              </c:strCache>
            </c:strRef>
          </c:tx>
          <c:spPr>
            <a:solidFill>
              <a:srgbClr val="007A99"/>
            </a:solidFill>
            <a:ln>
              <a:noFill/>
            </a:ln>
            <a:effectLst/>
          </c:spPr>
          <c:invertIfNegative val="0"/>
          <c:dLbls>
            <c:dLbl>
              <c:idx val="0"/>
              <c:tx>
                <c:rich>
                  <a:bodyPr/>
                  <a:lstStyle/>
                  <a:p>
                    <a:fld id="{EDB7E4BA-78D4-4225-A5A6-7A9E9B8633C7}" type="VALUE">
                      <a:rPr lang="en-US">
                        <a:solidFill>
                          <a:schemeClr val="tx1"/>
                        </a:solidFill>
                      </a:rPr>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C5F-471D-889A-6634A993949B}"/>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 POST SELF'!$B$25:$B$29</c:f>
              <c:strCache>
                <c:ptCount val="5"/>
                <c:pt idx="0">
                  <c:v>Not at all knowledgeable</c:v>
                </c:pt>
                <c:pt idx="1">
                  <c:v>Slightly knowledgeable</c:v>
                </c:pt>
                <c:pt idx="2">
                  <c:v>Moderately knowledgeable</c:v>
                </c:pt>
                <c:pt idx="3">
                  <c:v>Very knowledgeable</c:v>
                </c:pt>
                <c:pt idx="4">
                  <c:v>Extremely knowledgeable</c:v>
                </c:pt>
              </c:strCache>
            </c:strRef>
          </c:cat>
          <c:val>
            <c:numRef>
              <c:f>'PRE POST SELF'!$C$25:$C$29</c:f>
              <c:numCache>
                <c:formatCode>General</c:formatCode>
                <c:ptCount val="5"/>
                <c:pt idx="0">
                  <c:v>0</c:v>
                </c:pt>
                <c:pt idx="1">
                  <c:v>9</c:v>
                </c:pt>
                <c:pt idx="2">
                  <c:v>31</c:v>
                </c:pt>
                <c:pt idx="3">
                  <c:v>13</c:v>
                </c:pt>
                <c:pt idx="4">
                  <c:v>4</c:v>
                </c:pt>
              </c:numCache>
            </c:numRef>
          </c:val>
          <c:extLst>
            <c:ext xmlns:c16="http://schemas.microsoft.com/office/drawing/2014/chart" uri="{C3380CC4-5D6E-409C-BE32-E72D297353CC}">
              <c16:uniqueId val="{00000000-1C5F-471D-889A-6634A993949B}"/>
            </c:ext>
          </c:extLst>
        </c:ser>
        <c:ser>
          <c:idx val="1"/>
          <c:order val="1"/>
          <c:tx>
            <c:strRef>
              <c:f>'PRE POST SELF'!$D$24</c:f>
              <c:strCache>
                <c:ptCount val="1"/>
                <c:pt idx="0">
                  <c:v>POST</c:v>
                </c:pt>
              </c:strCache>
            </c:strRef>
          </c:tx>
          <c:spPr>
            <a:solidFill>
              <a:srgbClr val="25B7C8"/>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1C5F-471D-889A-6634A993949B}"/>
                </c:ext>
              </c:extLst>
            </c:dLbl>
            <c:dLbl>
              <c:idx val="1"/>
              <c:layout>
                <c:manualLayout>
                  <c:x val="-3.6320438702240491E-2"/>
                  <c:y val="7.569923442443616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C5F-471D-889A-6634A993949B}"/>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 POST SELF'!$B$25:$B$29</c:f>
              <c:strCache>
                <c:ptCount val="5"/>
                <c:pt idx="0">
                  <c:v>Not at all knowledgeable</c:v>
                </c:pt>
                <c:pt idx="1">
                  <c:v>Slightly knowledgeable</c:v>
                </c:pt>
                <c:pt idx="2">
                  <c:v>Moderately knowledgeable</c:v>
                </c:pt>
                <c:pt idx="3">
                  <c:v>Very knowledgeable</c:v>
                </c:pt>
                <c:pt idx="4">
                  <c:v>Extremely knowledgeable</c:v>
                </c:pt>
              </c:strCache>
            </c:strRef>
          </c:cat>
          <c:val>
            <c:numRef>
              <c:f>'PRE POST SELF'!$D$25:$D$29</c:f>
              <c:numCache>
                <c:formatCode>General</c:formatCode>
                <c:ptCount val="5"/>
                <c:pt idx="0">
                  <c:v>0</c:v>
                </c:pt>
                <c:pt idx="1">
                  <c:v>2</c:v>
                </c:pt>
                <c:pt idx="2">
                  <c:v>6</c:v>
                </c:pt>
                <c:pt idx="3">
                  <c:v>36</c:v>
                </c:pt>
                <c:pt idx="4">
                  <c:v>13</c:v>
                </c:pt>
              </c:numCache>
            </c:numRef>
          </c:val>
          <c:extLst>
            <c:ext xmlns:c16="http://schemas.microsoft.com/office/drawing/2014/chart" uri="{C3380CC4-5D6E-409C-BE32-E72D297353CC}">
              <c16:uniqueId val="{00000002-1C5F-471D-889A-6634A993949B}"/>
            </c:ext>
          </c:extLst>
        </c:ser>
        <c:dLbls>
          <c:showLegendKey val="0"/>
          <c:showVal val="0"/>
          <c:showCatName val="0"/>
          <c:showSerName val="0"/>
          <c:showPercent val="0"/>
          <c:showBubbleSize val="0"/>
        </c:dLbls>
        <c:gapWidth val="41"/>
        <c:axId val="1583699695"/>
        <c:axId val="1583693455"/>
      </c:barChart>
      <c:catAx>
        <c:axId val="1583699695"/>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1" i="0" u="none" strike="noStrike" kern="1200" baseline="0">
                <a:solidFill>
                  <a:srgbClr val="3F4A50"/>
                </a:solidFill>
                <a:latin typeface="+mn-lt"/>
                <a:ea typeface="+mn-ea"/>
                <a:cs typeface="+mn-cs"/>
              </a:defRPr>
            </a:pPr>
            <a:endParaRPr lang="en-US"/>
          </a:p>
        </c:txPr>
        <c:crossAx val="1583693455"/>
        <c:crosses val="autoZero"/>
        <c:auto val="1"/>
        <c:lblAlgn val="ctr"/>
        <c:lblOffset val="100"/>
        <c:noMultiLvlLbl val="0"/>
      </c:catAx>
      <c:valAx>
        <c:axId val="1583693455"/>
        <c:scaling>
          <c:orientation val="minMax"/>
        </c:scaling>
        <c:delete val="1"/>
        <c:axPos val="t"/>
        <c:numFmt formatCode="General" sourceLinked="1"/>
        <c:majorTickMark val="none"/>
        <c:minorTickMark val="none"/>
        <c:tickLblPos val="nextTo"/>
        <c:crossAx val="15836996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0.88902</cdr:x>
      <cdr:y>0.10756</cdr:y>
    </cdr:from>
    <cdr:to>
      <cdr:x>0.94736</cdr:x>
      <cdr:y>0.1728</cdr:y>
    </cdr:to>
    <cdr:sp macro="" textlink="">
      <cdr:nvSpPr>
        <cdr:cNvPr id="2" name="TextBox 1">
          <a:extLst xmlns:a="http://schemas.openxmlformats.org/drawingml/2006/main">
            <a:ext uri="{FF2B5EF4-FFF2-40B4-BE49-F238E27FC236}">
              <a16:creationId xmlns:a16="http://schemas.microsoft.com/office/drawing/2014/main" id="{057A44A1-B7FE-69E9-C10F-08ED93372783}"/>
            </a:ext>
          </a:extLst>
        </cdr:cNvPr>
        <cdr:cNvSpPr txBox="1"/>
      </cdr:nvSpPr>
      <cdr:spPr>
        <a:xfrm xmlns:a="http://schemas.openxmlformats.org/drawingml/2006/main">
          <a:off x="4785591" y="203762"/>
          <a:ext cx="314068" cy="12356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kern="12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9003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[click] Participants were asked </a:t>
            </a:r>
            <a:r>
              <a:rPr lang="en-US" b="0" dirty="0"/>
              <a:t>several </a:t>
            </a:r>
            <a:r>
              <a:rPr lang="en-US" b="1" dirty="0"/>
              <a:t>questions about their experiences with the training </a:t>
            </a:r>
            <a:r>
              <a:rPr lang="en-US" b="0" dirty="0"/>
              <a:t>on </a:t>
            </a:r>
            <a:r>
              <a:rPr lang="en-US" b="1" dirty="0"/>
              <a:t>the post-test survey</a:t>
            </a:r>
            <a:r>
              <a:rPr lang="en-US" b="0" dirty="0"/>
              <a:t>. Based on a descriptive analysis of these responses, several </a:t>
            </a:r>
            <a:r>
              <a:rPr lang="en-US" b="1" dirty="0"/>
              <a:t>suggestions for revision to the curriculum emerged</a:t>
            </a:r>
            <a:r>
              <a:rPr lang="en-US" b="0" dirty="0"/>
              <a:t>, these included:</a:t>
            </a:r>
          </a:p>
          <a:p>
            <a:pPr marL="628650" lvl="1" indent="-171450">
              <a:buFont typeface="Arial" panose="020B0604020202020204" pitchFamily="34" charset="0"/>
              <a:buChar char="•"/>
            </a:pPr>
            <a:r>
              <a:rPr lang="en-US" b="1" dirty="0"/>
              <a:t>Increasing the training length</a:t>
            </a:r>
          </a:p>
          <a:p>
            <a:pPr marL="628650" lvl="1" indent="-171450">
              <a:buFont typeface="Arial" panose="020B0604020202020204" pitchFamily="34" charset="0"/>
              <a:buChar char="•"/>
            </a:pPr>
            <a:r>
              <a:rPr lang="en-US" b="1" dirty="0"/>
              <a:t>Adding more practical/hand on activities </a:t>
            </a:r>
          </a:p>
          <a:p>
            <a:pPr marL="171450" indent="-171450">
              <a:buFont typeface="Arial" panose="020B0604020202020204" pitchFamily="34" charset="0"/>
              <a:buChar char="•"/>
            </a:pPr>
            <a:r>
              <a:rPr lang="en-US" b="0" dirty="0"/>
              <a:t>Additionally, we had established a competency threshold of 80% of the participants answering a question correctly during post-test (similar to how we determined key topics during the training needs assessment), so </a:t>
            </a:r>
            <a:r>
              <a:rPr lang="en-US" b="1" dirty="0"/>
              <a:t>questions which did not meet this threshold</a:t>
            </a:r>
            <a:r>
              <a:rPr lang="en-US" b="0" dirty="0"/>
              <a:t> both suggest </a:t>
            </a:r>
            <a:r>
              <a:rPr lang="en-US" b="1" dirty="0"/>
              <a:t>opportunities current curriculum</a:t>
            </a:r>
            <a:r>
              <a:rPr lang="en-US" b="0" dirty="0"/>
              <a:t>, as perhaps these topics </a:t>
            </a:r>
            <a:r>
              <a:rPr lang="en-US" b="1" dirty="0"/>
              <a:t>to revise </a:t>
            </a:r>
            <a:r>
              <a:rPr lang="en-US" b="0" dirty="0"/>
              <a:t>and </a:t>
            </a:r>
            <a:r>
              <a:rPr lang="en-US" b="1" dirty="0"/>
              <a:t>strengthen the </a:t>
            </a:r>
            <a:r>
              <a:rPr lang="en-US" b="0" dirty="0"/>
              <a:t>weren’t clear, as well as develop refresher modules on these topics to share with participants who have already gone through the training. </a:t>
            </a:r>
          </a:p>
          <a:p>
            <a:pPr marL="171450" indent="-171450">
              <a:buFont typeface="Arial" panose="020B0604020202020204" pitchFamily="34" charset="0"/>
              <a:buChar char="•"/>
            </a:pPr>
            <a:r>
              <a:rPr lang="en-US" b="0" dirty="0"/>
              <a:t>Additionally, in the open-ended feedback portion of the survey, </a:t>
            </a:r>
            <a:r>
              <a:rPr lang="en-US" b="1" dirty="0"/>
              <a:t>many participants suggested these trainings be further cascaded to all facilities in the county. </a:t>
            </a:r>
          </a:p>
          <a:p>
            <a:pPr marL="171450" indent="-171450">
              <a:buFont typeface="Arial" panose="020B0604020202020204" pitchFamily="34" charset="0"/>
              <a:buChar char="•"/>
            </a:pPr>
            <a:endParaRPr lang="en-US" b="1" dirty="0"/>
          </a:p>
          <a:p>
            <a:pPr marL="171450" indent="-171450">
              <a:buFont typeface="Arial" panose="020B0604020202020204" pitchFamily="34" charset="0"/>
              <a:buChar char="•"/>
            </a:pPr>
            <a:r>
              <a:rPr lang="en-US" b="0" dirty="0"/>
              <a:t>While this analysis </a:t>
            </a:r>
            <a:r>
              <a:rPr lang="en-US" b="1" dirty="0"/>
              <a:t>did answer our question if this training curriculum improved short-term environmental cleaning knowledge</a:t>
            </a:r>
            <a:r>
              <a:rPr lang="en-US" b="0" dirty="0"/>
              <a:t>, we </a:t>
            </a:r>
            <a:r>
              <a:rPr lang="en-US" b="1" dirty="0"/>
              <a:t>remain </a:t>
            </a:r>
            <a:r>
              <a:rPr lang="en-US" b="0" dirty="0"/>
              <a:t>with several </a:t>
            </a:r>
            <a:r>
              <a:rPr lang="en-US" b="1" dirty="0"/>
              <a:t>areas for further evaluation [click]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First, do training participants retain this knowledge post-training? </a:t>
            </a:r>
            <a:r>
              <a:rPr lang="en-US" dirty="0"/>
              <a:t>We recognize that a test provided immediately after training may not reflect long term knowledge retention.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Second, do participants apply this knowledge post training? </a:t>
            </a:r>
            <a:r>
              <a:rPr lang="en-US" dirty="0"/>
              <a:t>We recognize that just because someone has knowledge on proper environmental cleaning practices doesn’t mean that they are able to apply this knowledge, and at the end of the day, it is the proper practice of environmental cleaning and disinfection activities that ultimately ensures a safe healthcare environment for patients and staff.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Finally, as we noted several times, this training is intended to be complementary to an on-site chlorine generator which works to increase access to disinfectants. </a:t>
            </a:r>
            <a:r>
              <a:rPr lang="en-US" b="1" dirty="0"/>
              <a:t>To evaluate the combined impacts, we are interested in understanding if training participants who also have an on-site disinfectant generator at their facility have greater improvements in EC practices than their counterparts who do not have on-site chlorine generators</a:t>
            </a:r>
            <a:r>
              <a:rPr lang="en-US" dirty="0"/>
              <a:t>? We were unable to evaluate this during this phase of the work as all the training participants were also from a facility that received an on-site chlorine generator. </a:t>
            </a:r>
          </a:p>
          <a:p>
            <a:pPr marL="0" indent="0">
              <a:buFont typeface="Arial" panose="020B0604020202020204" pitchFamily="34" charset="0"/>
              <a:buNone/>
            </a:pPr>
            <a:endParaRPr lang="en-US" b="1"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In conclusion</a:t>
            </a:r>
            <a:r>
              <a:rPr lang="en-US" dirty="0"/>
              <a:t>, </a:t>
            </a:r>
            <a:r>
              <a:rPr lang="en-US" sz="1200" kern="1200" dirty="0">
                <a:solidFill>
                  <a:schemeClr val="tx1"/>
                </a:solidFill>
                <a:effectLst/>
                <a:latin typeface="+mn-lt"/>
                <a:ea typeface="+mn-ea"/>
                <a:cs typeface="+mn-cs"/>
              </a:rPr>
              <a:t>This training </a:t>
            </a:r>
            <a:r>
              <a:rPr lang="en-US" sz="1200" b="1" kern="1200" dirty="0">
                <a:solidFill>
                  <a:schemeClr val="tx1"/>
                </a:solidFill>
                <a:effectLst/>
                <a:latin typeface="+mn-lt"/>
                <a:ea typeface="+mn-ea"/>
                <a:cs typeface="+mn-cs"/>
              </a:rPr>
              <a:t>was associated with improved short-term knowledge among clinical and cleaning staff</a:t>
            </a:r>
            <a:r>
              <a:rPr lang="en-US" sz="1200" kern="120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greatest gains </a:t>
            </a:r>
            <a:r>
              <a:rPr lang="en-US" sz="1200" kern="1200" dirty="0">
                <a:solidFill>
                  <a:schemeClr val="tx1"/>
                </a:solidFill>
                <a:effectLst/>
                <a:latin typeface="+mn-lt"/>
                <a:ea typeface="+mn-ea"/>
                <a:cs typeface="+mn-cs"/>
              </a:rPr>
              <a:t>among </a:t>
            </a:r>
            <a:r>
              <a:rPr lang="en-US" sz="1200" b="1" kern="1200" dirty="0">
                <a:solidFill>
                  <a:schemeClr val="tx1"/>
                </a:solidFill>
                <a:effectLst/>
                <a:latin typeface="+mn-lt"/>
                <a:ea typeface="+mn-ea"/>
                <a:cs typeface="+mn-cs"/>
              </a:rPr>
              <a:t>those with the lowest pre-training knowledge.</a:t>
            </a: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Additional evaluation is needed </a:t>
            </a:r>
            <a:r>
              <a:rPr lang="en-US" sz="1200" kern="1200" dirty="0">
                <a:solidFill>
                  <a:schemeClr val="tx1"/>
                </a:solidFill>
                <a:effectLst/>
                <a:latin typeface="+mn-lt"/>
                <a:ea typeface="+mn-ea"/>
                <a:cs typeface="+mn-cs"/>
              </a:rPr>
              <a:t>to </a:t>
            </a:r>
            <a:r>
              <a:rPr lang="en-US" sz="1200" b="1" kern="1200" dirty="0">
                <a:solidFill>
                  <a:schemeClr val="tx1"/>
                </a:solidFill>
                <a:effectLst/>
                <a:latin typeface="+mn-lt"/>
                <a:ea typeface="+mn-ea"/>
                <a:cs typeface="+mn-cs"/>
              </a:rPr>
              <a:t>understand long-term impacts on EC knowledge and behaviors</a:t>
            </a:r>
            <a:r>
              <a:rPr lang="en-US" sz="1200" kern="1200" dirty="0">
                <a:solidFill>
                  <a:schemeClr val="tx1"/>
                </a:solidFill>
                <a:effectLst/>
                <a:latin typeface="+mn-lt"/>
                <a:ea typeface="+mn-ea"/>
                <a:cs typeface="+mn-cs"/>
              </a:rPr>
              <a:t>, and </a:t>
            </a:r>
            <a:r>
              <a:rPr lang="en-US" sz="1200" b="1" kern="1200" dirty="0">
                <a:solidFill>
                  <a:schemeClr val="tx1"/>
                </a:solidFill>
                <a:effectLst/>
                <a:latin typeface="+mn-lt"/>
                <a:ea typeface="+mn-ea"/>
                <a:cs typeface="+mn-cs"/>
              </a:rPr>
              <a:t>the return on investment for providing complementary training alongside initiatives to improve access to EC supplies</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Thank you so much for your time and I am happy to take any questions. </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Good morning</a:t>
            </a:r>
          </a:p>
          <a:p>
            <a:pPr marL="171450" indent="-171450">
              <a:buFont typeface="Arial" panose="020B0604020202020204" pitchFamily="34" charset="0"/>
              <a:buChar cha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My name is Evelyn Makena, I am a {Regional  WASH Advisor working with [Washington State University – Global Health Kenya],</a:t>
            </a:r>
          </a:p>
          <a:p>
            <a:pPr marL="171450" indent="-171450">
              <a:buFont typeface="Arial" panose="020B0604020202020204" pitchFamily="34" charset="0"/>
              <a:buChar char="•"/>
            </a:pPr>
            <a:r>
              <a:rPr lang="en-US" sz="1200" kern="100">
                <a:effectLst/>
                <a:latin typeface="Aptos" panose="020B0004020202020204" pitchFamily="34" charset="0"/>
                <a:ea typeface="Aptos" panose="020B0004020202020204" pitchFamily="34" charset="0"/>
                <a:cs typeface="Times New Roman" panose="02020603050405020304" pitchFamily="18" charset="0"/>
              </a:rPr>
              <a:t>This morning,  I will be sharing with you  on </a:t>
            </a:r>
            <a:r>
              <a:rPr lang="en-US" sz="1200" b="1" kern="100">
                <a:effectLst/>
                <a:latin typeface="Aptos" panose="020B0004020202020204" pitchFamily="34" charset="0"/>
                <a:ea typeface="Aptos" panose="020B0004020202020204" pitchFamily="34" charset="0"/>
                <a:cs typeface="Times New Roman" panose="02020603050405020304" pitchFamily="18" charset="0"/>
              </a:rPr>
              <a:t>adaptation and evaluation of training materials to improve environmental cleaning knowledge at five hospitals in Migori County Kenya.  </a:t>
            </a:r>
            <a:endParaRPr lang="en-US" b="1"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ACD45-5220-F661-9D49-112567FB1C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2B694-8AC5-C192-964F-4968F4A3E6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19226D-2857-CDDA-3820-BB18B4FF985E}"/>
              </a:ext>
            </a:extLst>
          </p:cNvPr>
          <p:cNvSpPr>
            <a:spLocks noGrp="1"/>
          </p:cNvSpPr>
          <p:nvPr>
            <p:ph type="body" idx="1"/>
          </p:nvPr>
        </p:nvSpPr>
        <p:spPr/>
        <p:txBody>
          <a:bodyPr/>
          <a:lstStyle/>
          <a:p>
            <a:pPr marL="285750" indent="-285750">
              <a:buFont typeface="Arial" panose="020B0604020202020204" pitchFamily="34" charset="0"/>
              <a:buChar char="•"/>
            </a:pPr>
            <a:r>
              <a:rPr lang="en-US" sz="1200" dirty="0">
                <a:solidFill>
                  <a:srgbClr val="3F4A50"/>
                </a:solidFill>
              </a:rPr>
              <a:t>Environmental Cleaning is a </a:t>
            </a:r>
            <a:r>
              <a:rPr lang="en-US" sz="1200" b="1" dirty="0">
                <a:solidFill>
                  <a:srgbClr val="3F4A50"/>
                </a:solidFill>
              </a:rPr>
              <a:t>core component of Infection, prevention and control </a:t>
            </a:r>
            <a:r>
              <a:rPr lang="en-US" sz="1200" dirty="0">
                <a:solidFill>
                  <a:srgbClr val="3F4A50"/>
                </a:solidFill>
              </a:rPr>
              <a:t>and is </a:t>
            </a:r>
            <a:r>
              <a:rPr lang="en-US" sz="1200" b="1" dirty="0">
                <a:solidFill>
                  <a:srgbClr val="3F4A50"/>
                </a:solidFill>
              </a:rPr>
              <a:t>crucial to keeping patients, healthcare workers, and the wider community safe. </a:t>
            </a:r>
          </a:p>
          <a:p>
            <a:pPr marL="285750" indent="-285750">
              <a:buFont typeface="Arial" panose="020B0604020202020204" pitchFamily="34" charset="0"/>
              <a:buChar char="•"/>
            </a:pPr>
            <a:r>
              <a:rPr lang="en-US" sz="1200" dirty="0">
                <a:solidFill>
                  <a:srgbClr val="3F4A50"/>
                </a:solidFill>
              </a:rPr>
              <a:t>Proper environmental cleaning in healthcare facilities </a:t>
            </a:r>
            <a:r>
              <a:rPr lang="en-US" sz="1200" b="1" dirty="0">
                <a:solidFill>
                  <a:srgbClr val="3F4A50"/>
                </a:solidFill>
              </a:rPr>
              <a:t>requires both adequate supplies and knowledge </a:t>
            </a:r>
            <a:r>
              <a:rPr lang="en-US" sz="1200" dirty="0">
                <a:solidFill>
                  <a:srgbClr val="3F4A50"/>
                </a:solidFill>
              </a:rPr>
              <a:t>of how to use these supplies properly. </a:t>
            </a:r>
          </a:p>
          <a:p>
            <a:pPr marL="285750" indent="-285750">
              <a:buFont typeface="Arial" panose="020B0604020202020204" pitchFamily="34" charset="0"/>
              <a:buChar char="•"/>
            </a:pPr>
            <a:r>
              <a:rPr lang="en-US" sz="1200" dirty="0">
                <a:solidFill>
                  <a:srgbClr val="3F4A50"/>
                </a:solidFill>
              </a:rPr>
              <a:t>However, </a:t>
            </a:r>
            <a:r>
              <a:rPr lang="en-US" sz="1200" b="1" dirty="0">
                <a:solidFill>
                  <a:srgbClr val="3F4A50"/>
                </a:solidFill>
              </a:rPr>
              <a:t>evidence shows that globally </a:t>
            </a:r>
            <a:r>
              <a:rPr lang="en-US" sz="1200" dirty="0">
                <a:solidFill>
                  <a:srgbClr val="3F4A50"/>
                </a:solidFill>
              </a:rPr>
              <a:t>there </a:t>
            </a:r>
            <a:r>
              <a:rPr lang="en-US" sz="1200" b="1" dirty="0">
                <a:solidFill>
                  <a:srgbClr val="3F4A50"/>
                </a:solidFill>
              </a:rPr>
              <a:t>are gaps in both </a:t>
            </a:r>
            <a:r>
              <a:rPr lang="en-US" sz="1200" dirty="0">
                <a:solidFill>
                  <a:srgbClr val="3F4A50"/>
                </a:solidFill>
              </a:rPr>
              <a:t>access to </a:t>
            </a:r>
            <a:r>
              <a:rPr lang="en-US" sz="1200" b="1" dirty="0">
                <a:solidFill>
                  <a:srgbClr val="3F4A50"/>
                </a:solidFill>
              </a:rPr>
              <a:t>supplies</a:t>
            </a:r>
            <a:r>
              <a:rPr lang="en-US" sz="1200" dirty="0">
                <a:solidFill>
                  <a:srgbClr val="3F4A50"/>
                </a:solidFill>
              </a:rPr>
              <a:t> and </a:t>
            </a:r>
            <a:r>
              <a:rPr lang="en-US" sz="1200" b="1" dirty="0">
                <a:solidFill>
                  <a:srgbClr val="3F4A50"/>
                </a:solidFill>
              </a:rPr>
              <a:t>training</a:t>
            </a:r>
            <a:r>
              <a:rPr lang="en-US" sz="1200" dirty="0">
                <a:solidFill>
                  <a:srgbClr val="3F4A50"/>
                </a:solidFill>
              </a:rPr>
              <a:t> for environmental cleaning (EC). </a:t>
            </a:r>
          </a:p>
          <a:p>
            <a:pPr marL="285750" indent="-285750">
              <a:buFont typeface="Arial" panose="020B0604020202020204" pitchFamily="34" charset="0"/>
              <a:buChar char="•"/>
            </a:pPr>
            <a:r>
              <a:rPr lang="en-US" sz="1200" b="0" dirty="0">
                <a:solidFill>
                  <a:srgbClr val="3F4A50"/>
                </a:solidFill>
              </a:rPr>
              <a:t>For example, </a:t>
            </a:r>
            <a:r>
              <a:rPr lang="en-US" sz="1200" b="1" dirty="0">
                <a:solidFill>
                  <a:srgbClr val="3F4A50"/>
                </a:solidFill>
              </a:rPr>
              <a:t>[click]</a:t>
            </a:r>
            <a:r>
              <a:rPr lang="en-US" sz="1200" b="0" dirty="0">
                <a:solidFill>
                  <a:srgbClr val="3F4A50"/>
                </a:solidFill>
              </a:rPr>
              <a:t>, based on previous estimates, </a:t>
            </a:r>
            <a:r>
              <a:rPr lang="en-US" sz="1200" b="1" dirty="0">
                <a:solidFill>
                  <a:srgbClr val="3F4A50"/>
                </a:solidFill>
              </a:rPr>
              <a:t>36% of</a:t>
            </a:r>
            <a:r>
              <a:rPr lang="en-US" sz="1200" dirty="0">
                <a:solidFill>
                  <a:srgbClr val="3F4A50"/>
                </a:solidFill>
              </a:rPr>
              <a:t> healthcare facilities (HCFs) </a:t>
            </a:r>
            <a:r>
              <a:rPr lang="en-US" sz="1200" b="1" dirty="0">
                <a:solidFill>
                  <a:srgbClr val="3F4A50"/>
                </a:solidFill>
              </a:rPr>
              <a:t>globally lack </a:t>
            </a:r>
            <a:r>
              <a:rPr lang="en-US" sz="1200" b="1" i="1" dirty="0">
                <a:solidFill>
                  <a:srgbClr val="3F4A50"/>
                </a:solidFill>
              </a:rPr>
              <a:t>disinfectants</a:t>
            </a:r>
            <a:r>
              <a:rPr lang="en-US" sz="1200" b="1" dirty="0">
                <a:solidFill>
                  <a:srgbClr val="3F4A50"/>
                </a:solidFill>
              </a:rPr>
              <a:t> (a </a:t>
            </a:r>
            <a:r>
              <a:rPr lang="en-US" sz="1200" dirty="0">
                <a:solidFill>
                  <a:srgbClr val="3F4A50"/>
                </a:solidFill>
              </a:rPr>
              <a:t>key environmental cleaning supply), </a:t>
            </a:r>
          </a:p>
          <a:p>
            <a:pPr marL="285750" indent="-285750">
              <a:buFont typeface="Arial" panose="020B0604020202020204" pitchFamily="34" charset="0"/>
              <a:buChar char="•"/>
            </a:pPr>
            <a:r>
              <a:rPr lang="en-US" sz="1200" dirty="0">
                <a:solidFill>
                  <a:srgbClr val="3F4A50"/>
                </a:solidFill>
              </a:rPr>
              <a:t>and </a:t>
            </a:r>
            <a:r>
              <a:rPr lang="en-US" sz="1200" b="1" dirty="0">
                <a:solidFill>
                  <a:srgbClr val="3F4A50"/>
                </a:solidFill>
              </a:rPr>
              <a:t>[click] </a:t>
            </a:r>
            <a:r>
              <a:rPr lang="en-US" sz="1200" b="0" dirty="0">
                <a:solidFill>
                  <a:srgbClr val="3F4A50"/>
                </a:solidFill>
              </a:rPr>
              <a:t>based on </a:t>
            </a:r>
            <a:r>
              <a:rPr lang="en-US" sz="1200" b="1" dirty="0">
                <a:solidFill>
                  <a:srgbClr val="3F4A50"/>
                </a:solidFill>
              </a:rPr>
              <a:t>a 2022 estimate</a:t>
            </a:r>
            <a:r>
              <a:rPr lang="en-US" sz="1200" dirty="0">
                <a:solidFill>
                  <a:srgbClr val="3F4A50"/>
                </a:solidFill>
              </a:rPr>
              <a:t>, only </a:t>
            </a:r>
            <a:r>
              <a:rPr lang="en-US" sz="1200" b="1" dirty="0">
                <a:solidFill>
                  <a:srgbClr val="007A99"/>
                </a:solidFill>
              </a:rPr>
              <a:t>7%</a:t>
            </a:r>
            <a:r>
              <a:rPr lang="en-US" sz="1200" dirty="0">
                <a:solidFill>
                  <a:srgbClr val="3F4A50"/>
                </a:solidFill>
              </a:rPr>
              <a:t> of HCFs in Kenya provided basic environmental cleaning services (protocols are available &amp; all staff with cleaning responsibilities have received training). </a:t>
            </a:r>
          </a:p>
          <a:p>
            <a:endParaRPr lang="en-US" dirty="0"/>
          </a:p>
        </p:txBody>
      </p:sp>
      <p:sp>
        <p:nvSpPr>
          <p:cNvPr id="4" name="Slide Number Placeholder 3">
            <a:extLst>
              <a:ext uri="{FF2B5EF4-FFF2-40B4-BE49-F238E27FC236}">
                <a16:creationId xmlns:a16="http://schemas.microsoft.com/office/drawing/2014/main" id="{32BFDA45-4DE6-4B0B-228F-181D9EEB29B8}"/>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3565467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solidFill>
                  <a:srgbClr val="3F4A50"/>
                </a:solidFill>
              </a:rPr>
              <a:t>To address this gap, </a:t>
            </a:r>
            <a:r>
              <a:rPr lang="en-US" sz="1200" b="1" dirty="0">
                <a:solidFill>
                  <a:srgbClr val="3F4A50"/>
                </a:solidFill>
              </a:rPr>
              <a:t>we partnered </a:t>
            </a:r>
            <a:r>
              <a:rPr lang="en-US" sz="1200" dirty="0">
                <a:solidFill>
                  <a:srgbClr val="3F4A50"/>
                </a:solidFill>
              </a:rPr>
              <a:t>together with the </a:t>
            </a:r>
            <a:r>
              <a:rPr lang="en-US" sz="1200" b="1" dirty="0">
                <a:solidFill>
                  <a:srgbClr val="3F4A50"/>
                </a:solidFill>
              </a:rPr>
              <a:t>county government of Migori, Safe Water and Aids Project, and the US Centers for Disease Control and Prevention</a:t>
            </a:r>
            <a:r>
              <a:rPr lang="en-US" sz="1200" dirty="0">
                <a:solidFill>
                  <a:srgbClr val="3F4A50"/>
                </a:solidFill>
              </a:rPr>
              <a:t> to </a:t>
            </a:r>
            <a:r>
              <a:rPr lang="en-US" sz="1200" b="1" dirty="0">
                <a:solidFill>
                  <a:srgbClr val="3F4A50"/>
                </a:solidFill>
              </a:rPr>
              <a:t>design and evaluate a pilot intervention to address these gaps</a:t>
            </a:r>
            <a:r>
              <a:rPr lang="en-US" sz="1200" dirty="0">
                <a:solidFill>
                  <a:srgbClr val="3F4A50"/>
                </a:solidFill>
              </a:rPr>
              <a:t>. This </a:t>
            </a:r>
            <a:r>
              <a:rPr lang="en-US" sz="1200" b="1" dirty="0">
                <a:solidFill>
                  <a:srgbClr val="3F4A50"/>
                </a:solidFill>
              </a:rPr>
              <a:t>included both provision of an on-site chlorine generator, using </a:t>
            </a:r>
            <a:r>
              <a:rPr lang="en-US" sz="1200" dirty="0">
                <a:solidFill>
                  <a:srgbClr val="3F4A50"/>
                </a:solidFill>
              </a:rPr>
              <a:t>the STREAM device, as well as </a:t>
            </a:r>
            <a:r>
              <a:rPr lang="en-US" sz="1200" b="1" dirty="0">
                <a:solidFill>
                  <a:srgbClr val="3F4A50"/>
                </a:solidFill>
              </a:rPr>
              <a:t>complementary environmental cleaning trainings, </a:t>
            </a:r>
          </a:p>
          <a:p>
            <a:pPr marL="285750" indent="-285750">
              <a:buFont typeface="Arial" panose="020B0604020202020204" pitchFamily="34" charset="0"/>
              <a:buChar char="•"/>
            </a:pPr>
            <a:r>
              <a:rPr lang="en-US" sz="1200" dirty="0">
                <a:solidFill>
                  <a:srgbClr val="3F4A50"/>
                </a:solidFill>
              </a:rPr>
              <a:t>the l</a:t>
            </a:r>
            <a:r>
              <a:rPr lang="en-US" sz="1200" b="1" dirty="0">
                <a:solidFill>
                  <a:srgbClr val="3F4A50"/>
                </a:solidFill>
              </a:rPr>
              <a:t>atter </a:t>
            </a:r>
            <a:r>
              <a:rPr lang="en-US" sz="1200" dirty="0">
                <a:solidFill>
                  <a:srgbClr val="3F4A50"/>
                </a:solidFill>
              </a:rPr>
              <a:t>will be the focus of the presentation today. </a:t>
            </a:r>
          </a:p>
          <a:p>
            <a:pPr marL="171450" indent="-171450">
              <a:buFont typeface="Arial" panose="020B0604020202020204" pitchFamily="34" charset="0"/>
              <a:buChar char="•"/>
            </a:pPr>
            <a:r>
              <a:rPr lang="en-US"/>
              <a:t>We </a:t>
            </a:r>
            <a:r>
              <a:rPr lang="en-US" b="1" dirty="0"/>
              <a:t>wanted to know if this complementary environmental cleaning training </a:t>
            </a:r>
            <a:r>
              <a:rPr lang="en-US" dirty="0"/>
              <a:t>was </a:t>
            </a:r>
            <a:r>
              <a:rPr lang="en-US" b="1" dirty="0"/>
              <a:t>effective in improving short-term knowledg</a:t>
            </a:r>
            <a:r>
              <a:rPr lang="en-US" dirty="0"/>
              <a:t>e among participants in the training. </a:t>
            </a:r>
          </a:p>
          <a:p>
            <a:pPr marL="171450" indent="-171450">
              <a:buFont typeface="Arial" panose="020B0604020202020204" pitchFamily="34" charset="0"/>
              <a:buChar char="•"/>
            </a:pPr>
            <a:r>
              <a:rPr lang="en-US" dirty="0"/>
              <a:t>To understand this, we </a:t>
            </a:r>
            <a:r>
              <a:rPr lang="en-US" b="1" dirty="0"/>
              <a:t>had two sequential objectives for this work</a:t>
            </a:r>
            <a:r>
              <a:rPr lang="en-US" dirty="0"/>
              <a:t>. </a:t>
            </a:r>
          </a:p>
          <a:p>
            <a:pPr marL="628650" lvl="1" indent="-171450">
              <a:buFont typeface="Arial" panose="020B0604020202020204" pitchFamily="34" charset="0"/>
              <a:buChar char="•"/>
            </a:pPr>
            <a:r>
              <a:rPr lang="en-US" dirty="0"/>
              <a:t>First </a:t>
            </a:r>
            <a:r>
              <a:rPr lang="en-US" b="1" dirty="0"/>
              <a:t>[click] to develop an environmental cleaning training to </a:t>
            </a:r>
            <a:r>
              <a:rPr lang="en-US" b="1" i="1" dirty="0"/>
              <a:t>complement</a:t>
            </a:r>
            <a:r>
              <a:rPr lang="en-US" b="1" i="0" dirty="0"/>
              <a:t> the pilot of on-site chlorine generators, </a:t>
            </a:r>
            <a:r>
              <a:rPr lang="en-US" b="0" i="0" dirty="0"/>
              <a:t>the STREAM device, which you can see on the right side of the screen. </a:t>
            </a:r>
            <a:endParaRPr lang="en-US" b="1" i="0" dirty="0"/>
          </a:p>
          <a:p>
            <a:pPr marL="628650" lvl="1" indent="-171450">
              <a:buFont typeface="Arial" panose="020B0604020202020204" pitchFamily="34" charset="0"/>
              <a:buChar char="•"/>
            </a:pPr>
            <a:r>
              <a:rPr lang="en-US" b="1" i="0" dirty="0"/>
              <a:t>Second [click] to evaluate the training’s effectiveness at increasing environmental cleaning knowledge, with a particular focus </a:t>
            </a:r>
            <a:r>
              <a:rPr lang="en-US" b="0" i="0" dirty="0"/>
              <a:t>on use of chlorine-based disinfectants. </a:t>
            </a:r>
          </a:p>
          <a:p>
            <a:endParaRPr lang="en-US" b="0" i="0" dirty="0"/>
          </a:p>
          <a:p>
            <a:r>
              <a:rPr lang="en-US" b="0" i="0" dirty="0"/>
              <a:t>So, how did we go about this?</a:t>
            </a:r>
            <a:endParaRPr lang="en-US" i="0"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 order to </a:t>
            </a:r>
            <a:r>
              <a:rPr lang="en-US" b="1" dirty="0"/>
              <a:t>develop a training curriculum </a:t>
            </a:r>
            <a:r>
              <a:rPr lang="en-US" dirty="0"/>
              <a:t>that was </a:t>
            </a:r>
            <a:r>
              <a:rPr lang="en-US" b="1" dirty="0"/>
              <a:t>both complementary to </a:t>
            </a:r>
            <a:r>
              <a:rPr lang="en-US" dirty="0"/>
              <a:t>the on-site chlorine generators </a:t>
            </a:r>
            <a:r>
              <a:rPr lang="en-US" b="1" dirty="0"/>
              <a:t>and meet participant’s needs</a:t>
            </a:r>
            <a:r>
              <a:rPr lang="en-US" dirty="0"/>
              <a:t>, </a:t>
            </a:r>
            <a:r>
              <a:rPr lang="en-US" b="1" dirty="0"/>
              <a:t>[click] </a:t>
            </a:r>
            <a:r>
              <a:rPr lang="en-US" dirty="0"/>
              <a:t>we </a:t>
            </a:r>
            <a:r>
              <a:rPr lang="en-US" b="1" dirty="0"/>
              <a:t>first conducted a training needs assessment </a:t>
            </a:r>
            <a:r>
              <a:rPr lang="en-US" dirty="0"/>
              <a:t>as </a:t>
            </a:r>
            <a:r>
              <a:rPr lang="en-US" b="1" dirty="0"/>
              <a:t>part of a knowledge, attitudes and practices survey conducted at the baseline </a:t>
            </a:r>
            <a:r>
              <a:rPr lang="en-US" dirty="0"/>
              <a:t>of the second year of this project.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was conducted in March of 2025 and was </a:t>
            </a:r>
            <a:r>
              <a:rPr lang="en-US" b="1" dirty="0"/>
              <a:t>conducted with 52 clinical and cleaning staff </a:t>
            </a:r>
            <a:r>
              <a:rPr lang="en-US" dirty="0"/>
              <a:t>across the 5 participating facilities.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We specifically </a:t>
            </a:r>
            <a:r>
              <a:rPr lang="en-US" b="1" dirty="0"/>
              <a:t>looked at the results from six environmental cleaning knowledge questions</a:t>
            </a:r>
            <a:r>
              <a:rPr lang="en-US"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Questions where </a:t>
            </a:r>
            <a:r>
              <a:rPr lang="en-US" b="1" dirty="0"/>
              <a:t>less than 80% of the participants answered incorrectly </a:t>
            </a:r>
            <a:r>
              <a:rPr lang="en-US" dirty="0"/>
              <a:t>serving as the </a:t>
            </a:r>
            <a:r>
              <a:rPr lang="en-US" b="1" dirty="0"/>
              <a:t>starting point for key training topics</a:t>
            </a:r>
            <a:r>
              <a:rPr lang="en-US" dirty="0"/>
              <a:t>. </a:t>
            </a:r>
            <a:r>
              <a:rPr lang="en-US" b="1" dirty="0"/>
              <a:t>[Click]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Then</a:t>
            </a:r>
            <a:r>
              <a:rPr lang="en-US" b="0" dirty="0"/>
              <a:t> we </a:t>
            </a:r>
            <a:r>
              <a:rPr lang="en-US" b="1" dirty="0"/>
              <a:t>reviewed existing best practice documents and training materials </a:t>
            </a:r>
            <a:r>
              <a:rPr lang="en-US" b="0" dirty="0"/>
              <a:t>and </a:t>
            </a:r>
            <a:r>
              <a:rPr lang="en-US" b="1" dirty="0"/>
              <a:t>adapted them to reflect the Kenyan context </a:t>
            </a:r>
            <a:r>
              <a:rPr lang="en-US" b="0" dirty="0"/>
              <a:t>and </a:t>
            </a:r>
            <a:r>
              <a:rPr lang="en-US" b="1" dirty="0"/>
              <a:t>focus on our key areas of interest,</a:t>
            </a:r>
            <a:r>
              <a:rPr lang="en-US" b="0" dirty="0"/>
              <a:t> namely, and </a:t>
            </a:r>
            <a:r>
              <a:rPr lang="en-US" b="1" dirty="0"/>
              <a:t>introduction to infection prevention and control or IPC</a:t>
            </a:r>
            <a:r>
              <a:rPr lang="en-US" b="0" dirty="0"/>
              <a:t>, use of </a:t>
            </a:r>
            <a:r>
              <a:rPr lang="en-US" b="1" dirty="0"/>
              <a:t>personal protective equipment or PPE, </a:t>
            </a:r>
            <a:r>
              <a:rPr lang="en-US" b="0" dirty="0"/>
              <a:t>and </a:t>
            </a:r>
            <a:r>
              <a:rPr lang="en-US" b="1" dirty="0"/>
              <a:t>key activities for cleaning and disinfection</a:t>
            </a:r>
            <a:r>
              <a:rPr lang="en-US" b="0"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Those with </a:t>
            </a:r>
            <a:r>
              <a:rPr lang="en-US" b="1" dirty="0"/>
              <a:t>supervisory oversight </a:t>
            </a:r>
            <a:r>
              <a:rPr lang="en-US" b="0" dirty="0"/>
              <a:t>also </a:t>
            </a:r>
            <a:r>
              <a:rPr lang="en-US" b="1" dirty="0"/>
              <a:t>received a module </a:t>
            </a:r>
            <a:r>
              <a:rPr lang="en-US" b="0" dirty="0"/>
              <a:t>on conducting </a:t>
            </a:r>
            <a:r>
              <a:rPr lang="en-US" b="1" dirty="0"/>
              <a:t>supportive supervision </a:t>
            </a:r>
            <a:r>
              <a:rPr lang="en-US" b="0" dirty="0"/>
              <a:t>for environmental cleaning activities.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Then, in </a:t>
            </a:r>
            <a:r>
              <a:rPr lang="en-US" b="1" dirty="0"/>
              <a:t>May of 2025, materials were rolled out</a:t>
            </a:r>
            <a:r>
              <a:rPr lang="en-US" b="0" dirty="0"/>
              <a:t>. With </a:t>
            </a:r>
            <a:r>
              <a:rPr lang="en-US" b="1" dirty="0"/>
              <a:t>WSU and SWAP providing an initial training of trainers </a:t>
            </a:r>
            <a:r>
              <a:rPr lang="en-US" b="0" dirty="0"/>
              <a:t>who were then responsible for </a:t>
            </a:r>
            <a:r>
              <a:rPr lang="en-US" b="1" dirty="0"/>
              <a:t>cascading the training to their respective facilitie</a:t>
            </a:r>
            <a:r>
              <a:rPr lang="en-US" b="0" dirty="0"/>
              <a:t>s. In total the trainings reach </a:t>
            </a:r>
            <a:r>
              <a:rPr lang="en-US" b="1" dirty="0"/>
              <a:t>approximately 100 staff, </a:t>
            </a:r>
            <a:r>
              <a:rPr lang="en-US" b="0" dirty="0"/>
              <a:t>a mix of </a:t>
            </a:r>
            <a:r>
              <a:rPr lang="en-US" dirty="0">
                <a:solidFill>
                  <a:srgbClr val="00384A"/>
                </a:solidFill>
              </a:rPr>
              <a:t>cleaning staff, clinical staff, and other health practitioners.</a:t>
            </a:r>
          </a:p>
          <a:p>
            <a:pPr marL="171450" indent="-171450">
              <a:buFont typeface="Arial" panose="020B0604020202020204" pitchFamily="34" charset="0"/>
              <a:buChar char="•"/>
            </a:pPr>
            <a:r>
              <a:rPr lang="en-US" b="0" dirty="0"/>
              <a:t> </a:t>
            </a:r>
            <a:endParaRPr lang="en-US" b="1"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8752A-CD49-CEFB-2418-9664AFB6FD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CFAB48-FACE-A18F-62F7-95615372AF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0DF4DB-9D20-29D3-90B3-AAD973BE46E6}"/>
              </a:ext>
            </a:extLst>
          </p:cNvPr>
          <p:cNvSpPr>
            <a:spLocks noGrp="1"/>
          </p:cNvSpPr>
          <p:nvPr>
            <p:ph type="body" idx="1"/>
          </p:nvPr>
        </p:nvSpPr>
        <p:spPr/>
        <p:txBody>
          <a:bodyPr/>
          <a:lstStyle/>
          <a:p>
            <a:pPr marL="171450" indent="-171450">
              <a:buFont typeface="Arial" panose="020B0604020202020204" pitchFamily="34" charset="0"/>
              <a:buChar char="•"/>
            </a:pPr>
            <a:r>
              <a:rPr lang="en-US" dirty="0"/>
              <a:t>We </a:t>
            </a:r>
            <a:r>
              <a:rPr lang="en-US" b="1" dirty="0"/>
              <a:t>used pre and post training tests to evaluate knowledge changes </a:t>
            </a:r>
            <a:r>
              <a:rPr lang="en-US" dirty="0"/>
              <a:t>and </a:t>
            </a:r>
            <a:r>
              <a:rPr lang="en-US" b="1" dirty="0"/>
              <a:t>solicit feedback on training delivery</a:t>
            </a:r>
            <a:r>
              <a:rPr lang="en-US" dirty="0"/>
              <a:t>. </a:t>
            </a:r>
            <a:r>
              <a:rPr lang="en-US" b="1" dirty="0"/>
              <a:t>[click] </a:t>
            </a:r>
          </a:p>
          <a:p>
            <a:pPr marL="171450" indent="-171450">
              <a:buFont typeface="Arial" panose="020B0604020202020204" pitchFamily="34" charset="0"/>
              <a:buChar char="•"/>
            </a:pPr>
            <a:r>
              <a:rPr lang="en-US" dirty="0"/>
              <a:t>The test was in the </a:t>
            </a:r>
            <a:r>
              <a:rPr lang="en-US" b="1" dirty="0"/>
              <a:t>form of an electronic survey </a:t>
            </a:r>
            <a:r>
              <a:rPr lang="en-US" dirty="0"/>
              <a:t>that </a:t>
            </a:r>
            <a:r>
              <a:rPr lang="en-US" b="1" dirty="0"/>
              <a:t>included 14 knowledge questions</a:t>
            </a:r>
            <a:r>
              <a:rPr lang="en-US" b="0" dirty="0"/>
              <a:t> </a:t>
            </a:r>
            <a:r>
              <a:rPr lang="en-US" dirty="0"/>
              <a:t>on general IPC/EC, PPE, and chlorine preparation and use. </a:t>
            </a:r>
          </a:p>
          <a:p>
            <a:pPr marL="171450" indent="-171450">
              <a:buFont typeface="Arial" panose="020B0604020202020204" pitchFamily="34" charset="0"/>
              <a:buChar char="•"/>
            </a:pPr>
            <a:r>
              <a:rPr lang="en-US" dirty="0"/>
              <a:t>The </a:t>
            </a:r>
            <a:r>
              <a:rPr lang="en-US" b="1" dirty="0"/>
              <a:t>same  knowledge questions were included on both pre and post test</a:t>
            </a:r>
            <a:r>
              <a:rPr lang="en-US" dirty="0"/>
              <a:t>, </a:t>
            </a:r>
            <a:r>
              <a:rPr lang="en-US" b="1" dirty="0"/>
              <a:t>but the post test</a:t>
            </a:r>
            <a:r>
              <a:rPr lang="en-US" dirty="0"/>
              <a:t> also </a:t>
            </a:r>
            <a:r>
              <a:rPr lang="en-US" b="1" dirty="0"/>
              <a:t>included sections for feedback on the training</a:t>
            </a:r>
            <a:r>
              <a:rPr lang="en-US" dirty="0"/>
              <a:t> and </a:t>
            </a:r>
            <a:r>
              <a:rPr lang="en-US" b="1" dirty="0"/>
              <a:t>their intention to apply learnings</a:t>
            </a:r>
            <a:r>
              <a:rPr lang="en-US" dirty="0"/>
              <a:t> from the training.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Our key metric of </a:t>
            </a:r>
            <a:r>
              <a:rPr lang="en-US" b="1" dirty="0"/>
              <a:t>interest was composite knowledge scores , </a:t>
            </a:r>
            <a:r>
              <a:rPr lang="en-US" sz="1200" b="0" i="0" kern="1200" dirty="0">
                <a:solidFill>
                  <a:schemeClr val="tx1"/>
                </a:solidFill>
                <a:effectLst/>
                <a:latin typeface="+mn-lt"/>
                <a:ea typeface="+mn-ea"/>
                <a:cs typeface="+mn-cs"/>
              </a:rPr>
              <a:t>based on how many of the 14 questions were answered correctly.</a:t>
            </a:r>
            <a:endParaRPr lang="en-US" b="1" dirty="0"/>
          </a:p>
          <a:p>
            <a:pPr marL="171450" indent="-171450">
              <a:buFont typeface="Arial" panose="020B0604020202020204" pitchFamily="34" charset="0"/>
              <a:buChar char="•"/>
            </a:pPr>
            <a:r>
              <a:rPr lang="en-US" b="1" dirty="0"/>
              <a:t>[Click] </a:t>
            </a:r>
            <a:r>
              <a:rPr lang="en-US" dirty="0"/>
              <a:t>After removing individuals who did not have both pre and post tests, we ended up with 57 participants from the 5 hospitals (4 level 4 &amp;1 level 5). Just over half of the participants were cleaning staff, 21% were clinical staff, and 26% were other public health practitioners. </a:t>
            </a:r>
          </a:p>
          <a:p>
            <a:pPr marL="171450" indent="-171450">
              <a:buFont typeface="Arial" panose="020B0604020202020204" pitchFamily="34" charset="0"/>
              <a:buChar cha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[click] </a:t>
            </a:r>
            <a:r>
              <a:rPr lang="en-US" sz="1200" b="0" i="0" kern="1200" dirty="0">
                <a:solidFill>
                  <a:schemeClr val="tx1"/>
                </a:solidFill>
                <a:effectLst/>
                <a:latin typeface="+mn-lt"/>
                <a:ea typeface="+mn-ea"/>
                <a:cs typeface="+mn-cs"/>
              </a:rPr>
              <a:t>To </a:t>
            </a:r>
            <a:r>
              <a:rPr lang="en-US" sz="1200" b="1" i="0" kern="1200" dirty="0">
                <a:solidFill>
                  <a:schemeClr val="tx1"/>
                </a:solidFill>
                <a:effectLst/>
                <a:latin typeface="+mn-lt"/>
                <a:ea typeface="+mn-ea"/>
                <a:cs typeface="+mn-cs"/>
              </a:rPr>
              <a:t>assess changes in knowledge</a:t>
            </a:r>
            <a:r>
              <a:rPr lang="en-US" sz="1200" b="0" i="0" kern="1200" dirty="0">
                <a:solidFill>
                  <a:schemeClr val="tx1"/>
                </a:solidFill>
                <a:effectLst/>
                <a:latin typeface="+mn-lt"/>
                <a:ea typeface="+mn-ea"/>
                <a:cs typeface="+mn-cs"/>
              </a:rPr>
              <a:t>, we </a:t>
            </a:r>
            <a:r>
              <a:rPr lang="en-US" sz="1200" b="1" i="0" kern="1200" dirty="0">
                <a:solidFill>
                  <a:schemeClr val="tx1"/>
                </a:solidFill>
                <a:effectLst/>
                <a:latin typeface="+mn-lt"/>
                <a:ea typeface="+mn-ea"/>
                <a:cs typeface="+mn-cs"/>
              </a:rPr>
              <a:t>compared participants’ pre-training and post-training scores using a paired t-test</a:t>
            </a:r>
            <a:r>
              <a:rPr lang="en-US" sz="1200" b="0" i="0" kern="1200" dirty="0">
                <a:solidFill>
                  <a:schemeClr val="tx1"/>
                </a:solidFill>
                <a:effectLst/>
                <a:latin typeface="+mn-lt"/>
                <a:ea typeface="+mn-ea"/>
                <a:cs typeface="+mn-cs"/>
              </a:rPr>
              <a:t>. We then </a:t>
            </a:r>
            <a:r>
              <a:rPr lang="en-US" sz="1200" b="1" i="0" kern="1200" dirty="0">
                <a:solidFill>
                  <a:schemeClr val="tx1"/>
                </a:solidFill>
                <a:effectLst/>
                <a:latin typeface="+mn-lt"/>
                <a:ea typeface="+mn-ea"/>
                <a:cs typeface="+mn-cs"/>
              </a:rPr>
              <a:t>used ANOVA and linear regression to examine whether learning gains differed</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by facilit</a:t>
            </a:r>
            <a:r>
              <a:rPr lang="en-US" sz="1200" b="0" i="0" kern="1200" dirty="0">
                <a:solidFill>
                  <a:schemeClr val="tx1"/>
                </a:solidFill>
                <a:effectLst/>
                <a:latin typeface="+mn-lt"/>
                <a:ea typeface="+mn-ea"/>
                <a:cs typeface="+mn-cs"/>
              </a:rPr>
              <a:t>y, by </a:t>
            </a:r>
            <a:r>
              <a:rPr lang="en-US" sz="1200" b="1" i="0" kern="1200" dirty="0">
                <a:solidFill>
                  <a:schemeClr val="tx1"/>
                </a:solidFill>
                <a:effectLst/>
                <a:latin typeface="+mn-lt"/>
                <a:ea typeface="+mn-ea"/>
                <a:cs typeface="+mn-cs"/>
              </a:rPr>
              <a:t>staff cadre</a:t>
            </a:r>
            <a:r>
              <a:rPr lang="en-US" sz="1200" b="0" i="0" kern="1200" dirty="0">
                <a:solidFill>
                  <a:schemeClr val="tx1"/>
                </a:solidFill>
                <a:effectLst/>
                <a:latin typeface="+mn-lt"/>
                <a:ea typeface="+mn-ea"/>
                <a:cs typeface="+mn-cs"/>
              </a:rPr>
              <a:t>, and </a:t>
            </a:r>
            <a:r>
              <a:rPr lang="en-US" i="1" dirty="0"/>
              <a:t>pre-training knowledge scores</a:t>
            </a:r>
            <a:r>
              <a:rPr lang="en-US" sz="1200" b="0" i="0" kern="1200" dirty="0">
                <a:solidFill>
                  <a:schemeClr val="tx1"/>
                </a:solidFill>
                <a:effectLst/>
                <a:latin typeface="+mn-lt"/>
                <a:ea typeface="+mn-ea"/>
                <a:cs typeface="+mn-cs"/>
              </a:rPr>
              <a:t>. Statistical significance was set at p value of 0.05 ( </a:t>
            </a:r>
            <a:r>
              <a:rPr lang="en-US" sz="1200" b="1" i="0" kern="1200" dirty="0">
                <a:solidFill>
                  <a:schemeClr val="tx1"/>
                </a:solidFill>
                <a:effectLst/>
                <a:latin typeface="+mn-lt"/>
                <a:ea typeface="+mn-ea"/>
                <a:cs typeface="+mn-cs"/>
              </a:rPr>
              <a:t>p&lt; 0.05)</a:t>
            </a:r>
            <a:r>
              <a:rPr lang="en-US" sz="1200" b="0" i="0" kern="1200" dirty="0">
                <a:solidFill>
                  <a:schemeClr val="tx1"/>
                </a:solidFill>
                <a:effectLst/>
                <a:latin typeface="+mn-lt"/>
                <a:ea typeface="+mn-ea"/>
                <a:cs typeface="+mn-cs"/>
              </a:rPr>
              <a:t>.</a:t>
            </a:r>
          </a:p>
        </p:txBody>
      </p:sp>
      <p:sp>
        <p:nvSpPr>
          <p:cNvPr id="4" name="Slide Number Placeholder 3">
            <a:extLst>
              <a:ext uri="{FF2B5EF4-FFF2-40B4-BE49-F238E27FC236}">
                <a16:creationId xmlns:a16="http://schemas.microsoft.com/office/drawing/2014/main" id="{65C580D8-475B-321D-F2B3-59EF528D77F2}"/>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75013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Prior to the training</a:t>
            </a:r>
            <a:r>
              <a:rPr lang="en-US" dirty="0"/>
              <a:t> the </a:t>
            </a:r>
            <a:r>
              <a:rPr lang="en-US" b="1" dirty="0"/>
              <a:t>mean knowledge score for all learners across all the topical domains </a:t>
            </a:r>
            <a:r>
              <a:rPr lang="en-US" dirty="0"/>
              <a:t>was </a:t>
            </a:r>
            <a:r>
              <a:rPr lang="en-US" b="1" dirty="0"/>
              <a:t>75%</a:t>
            </a:r>
            <a:r>
              <a:rPr lang="en-US" dirty="0"/>
              <a:t>, which </a:t>
            </a:r>
            <a:r>
              <a:rPr lang="en-US" b="1" dirty="0"/>
              <a:t>rose to 86% immediately after training</a:t>
            </a:r>
            <a:r>
              <a:rPr lang="en-US" dirty="0"/>
              <a:t>, a statistically significant change.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To </a:t>
            </a:r>
            <a:r>
              <a:rPr lang="en-US" b="1" dirty="0"/>
              <a:t>better understand if knowledge changes differed across topics</a:t>
            </a:r>
            <a:r>
              <a:rPr lang="en-US" dirty="0"/>
              <a:t>, we </a:t>
            </a:r>
            <a:r>
              <a:rPr lang="en-US" b="1" dirty="0"/>
              <a:t>evaluated the mean proportion of questions answered correctly </a:t>
            </a:r>
            <a:r>
              <a:rPr lang="en-US" dirty="0"/>
              <a:t>by </a:t>
            </a:r>
            <a:r>
              <a:rPr lang="en-US" b="1" dirty="0"/>
              <a:t>topical domain, </a:t>
            </a:r>
            <a:r>
              <a:rPr lang="en-US" dirty="0"/>
              <a:t>as shown on the left-hand side of the screen.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a:t>
            </a:r>
            <a:r>
              <a:rPr lang="en-US" b="1" dirty="0"/>
              <a:t>increased for all the topical domains</a:t>
            </a:r>
            <a:r>
              <a:rPr lang="en-US" dirty="0"/>
              <a:t>, with the </a:t>
            </a:r>
            <a:r>
              <a:rPr lang="en-US" b="1" dirty="0"/>
              <a:t>largest gains within the chlorine preparation </a:t>
            </a:r>
            <a:r>
              <a:rPr lang="en-US" dirty="0"/>
              <a:t>and </a:t>
            </a:r>
            <a:r>
              <a:rPr lang="en-US" b="1" dirty="0"/>
              <a:t>use</a:t>
            </a:r>
            <a:r>
              <a:rPr lang="en-US" dirty="0"/>
              <a:t> category which </a:t>
            </a:r>
            <a:r>
              <a:rPr lang="en-US" b="1" dirty="0"/>
              <a:t>rose from</a:t>
            </a:r>
            <a:r>
              <a:rPr lang="en-US" dirty="0"/>
              <a:t> a mean of </a:t>
            </a:r>
            <a:r>
              <a:rPr lang="en-US" b="1" dirty="0"/>
              <a:t>65% o</a:t>
            </a:r>
            <a:r>
              <a:rPr lang="en-US" dirty="0"/>
              <a:t>f questions </a:t>
            </a:r>
            <a:r>
              <a:rPr lang="en-US" b="1" dirty="0"/>
              <a:t>answered correctly </a:t>
            </a:r>
            <a:r>
              <a:rPr lang="en-US" dirty="0"/>
              <a:t>during the pretest and </a:t>
            </a:r>
            <a:r>
              <a:rPr lang="en-US" b="1" dirty="0"/>
              <a:t>81% answered correctly during the post test</a:t>
            </a:r>
            <a:r>
              <a:rPr lang="en-US" dirty="0"/>
              <a:t>. </a:t>
            </a:r>
            <a:r>
              <a:rPr lang="en-US" b="1" dirty="0"/>
              <a:t>[click]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To </a:t>
            </a:r>
            <a:r>
              <a:rPr lang="en-US" b="1" dirty="0"/>
              <a:t>understand knowledge changes </a:t>
            </a:r>
            <a:r>
              <a:rPr lang="en-US" dirty="0"/>
              <a:t>in greater detail, we also assessed </a:t>
            </a:r>
            <a:r>
              <a:rPr lang="en-US" sz="1200" kern="1200" dirty="0">
                <a:solidFill>
                  <a:schemeClr val="tx1"/>
                </a:solidFill>
                <a:effectLst/>
                <a:latin typeface="+mn-lt"/>
                <a:ea typeface="+mn-ea"/>
                <a:cs typeface="+mn-cs"/>
              </a:rPr>
              <a:t>significance of changes in proportion of individuals correctly answering each individual question pre- and post-training, using McNemar’s test. </a:t>
            </a:r>
            <a:r>
              <a:rPr lang="en-US" i="1" dirty="0">
                <a:solidFill>
                  <a:srgbClr val="3F4A50"/>
                </a:solidFill>
              </a:rPr>
              <a:t>There were </a:t>
            </a:r>
            <a:r>
              <a:rPr lang="en-US" b="1" i="1" dirty="0">
                <a:solidFill>
                  <a:srgbClr val="3F4A50"/>
                </a:solidFill>
              </a:rPr>
              <a:t>statistically significant improvements from pre- to post-test  </a:t>
            </a:r>
            <a:r>
              <a:rPr lang="en-US" i="1" dirty="0">
                <a:solidFill>
                  <a:srgbClr val="3F4A50"/>
                </a:solidFill>
              </a:rPr>
              <a:t>for </a:t>
            </a:r>
            <a:r>
              <a:rPr lang="en-US" b="1" i="1" dirty="0">
                <a:solidFill>
                  <a:srgbClr val="75DEFF"/>
                </a:solidFill>
              </a:rPr>
              <a:t>six</a:t>
            </a:r>
            <a:r>
              <a:rPr lang="en-US" i="1" dirty="0">
                <a:solidFill>
                  <a:srgbClr val="3F4A50"/>
                </a:solidFill>
              </a:rPr>
              <a:t> of the</a:t>
            </a:r>
            <a:r>
              <a:rPr lang="en-US" i="1" dirty="0">
                <a:solidFill>
                  <a:srgbClr val="007A99"/>
                </a:solidFill>
              </a:rPr>
              <a:t> </a:t>
            </a:r>
            <a:r>
              <a:rPr lang="en-US" b="1" i="1" dirty="0">
                <a:solidFill>
                  <a:srgbClr val="007A99"/>
                </a:solidFill>
              </a:rPr>
              <a:t>fourteen</a:t>
            </a:r>
            <a:r>
              <a:rPr lang="en-US" i="1" dirty="0">
                <a:solidFill>
                  <a:srgbClr val="007A99"/>
                </a:solidFill>
              </a:rPr>
              <a:t> </a:t>
            </a:r>
            <a:r>
              <a:rPr lang="en-US" i="1" dirty="0">
                <a:solidFill>
                  <a:srgbClr val="3F4A50"/>
                </a:solidFill>
              </a:rPr>
              <a:t>knowledge questions. </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4F137-DBE4-7CC2-1419-B98A598260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D946AA-68BE-B214-A024-FDD6D97B86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622890-CF72-1CC3-EC6E-ED4FDFE8ED1A}"/>
              </a:ext>
            </a:extLst>
          </p:cNvPr>
          <p:cNvSpPr>
            <a:spLocks noGrp="1"/>
          </p:cNvSpPr>
          <p:nvPr>
            <p:ph type="body" idx="1"/>
          </p:nvPr>
        </p:nvSpPr>
        <p:spPr/>
        <p:txBody>
          <a:bodyPr/>
          <a:lstStyle/>
          <a:p>
            <a:r>
              <a:rPr lang="en-US" dirty="0"/>
              <a:t>Given the diversity of training participants, we wanted to understand if different types of participants had different changes in their pre and post-training knowledge. We hypothesized that there may be differences across specific facilities  (perhaps due to different approaches to cascading training materials), trainers  and frontline staff, again, perhaps due to different approaches to cascading training materials, and cadre groups, which were broken up into cleaning staff, clinical staff, and other public health professionals. </a:t>
            </a:r>
          </a:p>
          <a:p>
            <a:endParaRPr lang="en-US" dirty="0"/>
          </a:p>
          <a:p>
            <a:r>
              <a:rPr lang="en-US" b="1" dirty="0"/>
              <a:t>[Click]</a:t>
            </a:r>
          </a:p>
          <a:p>
            <a:r>
              <a:rPr lang="en-US" sz="1200" kern="1200" dirty="0">
                <a:solidFill>
                  <a:schemeClr val="tx1"/>
                </a:solidFill>
                <a:effectLst/>
                <a:latin typeface="+mn-lt"/>
                <a:ea typeface="+mn-ea"/>
                <a:cs typeface="+mn-cs"/>
              </a:rPr>
              <a:t>While we observed some variations in pre-test knowledge (mean scores ranging from 71-82%) and post-test knowledge (mean scores ranging from 78-96%) (See table 3) across facilities, this variation was determined to not be statistically significant at the p=.05 level using ANOVA.</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Similarly, the difference observed in mean change between pre-test and post-test for trainers and frontline staff  was also determined to not be statistically significant at the p=.05 level </a:t>
            </a:r>
            <a:endParaRPr lang="en-US" dirty="0">
              <a:effectLst/>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[click] Finally, </a:t>
            </a:r>
            <a:r>
              <a:rPr lang="en-US" sz="1200" kern="1200" dirty="0">
                <a:solidFill>
                  <a:schemeClr val="tx1"/>
                </a:solidFill>
                <a:effectLst/>
                <a:latin typeface="+mn-lt"/>
                <a:ea typeface="+mn-ea"/>
                <a:cs typeface="+mn-cs"/>
              </a:rPr>
              <a:t>The difference observed in mean change between pre-test and post-test for cadre groups was also not significant at the p=0.05 level (F=.79, p=.46).</a:t>
            </a:r>
          </a:p>
          <a:p>
            <a:endParaRPr lang="en-US" dirty="0"/>
          </a:p>
          <a:p>
            <a:endParaRPr lang="en-US" dirty="0"/>
          </a:p>
          <a:p>
            <a:r>
              <a:rPr lang="en-US" b="1" dirty="0"/>
              <a:t>[click] </a:t>
            </a:r>
            <a:r>
              <a:rPr lang="en-US" b="0" dirty="0"/>
              <a:t>However </a:t>
            </a:r>
            <a:r>
              <a:rPr lang="en-US" b="1" dirty="0"/>
              <a:t>[click] </a:t>
            </a:r>
            <a:r>
              <a:rPr lang="en-US" b="0" dirty="0"/>
              <a:t>using linear regression, we found that </a:t>
            </a:r>
            <a:r>
              <a:rPr lang="en-US" sz="1200" b="0" kern="1200" dirty="0">
                <a:solidFill>
                  <a:schemeClr val="tx1"/>
                </a:solidFill>
                <a:effectLst/>
                <a:latin typeface="+mn-lt"/>
                <a:ea typeface="+mn-ea"/>
                <a:cs typeface="+mn-cs"/>
              </a:rPr>
              <a:t>k</a:t>
            </a:r>
            <a:r>
              <a:rPr lang="en-US" sz="1200" kern="1200" dirty="0">
                <a:solidFill>
                  <a:schemeClr val="tx1"/>
                </a:solidFill>
                <a:effectLst/>
                <a:latin typeface="+mn-lt"/>
                <a:ea typeface="+mn-ea"/>
                <a:cs typeface="+mn-cs"/>
              </a:rPr>
              <a:t>nowledge gain was significantly associated with baseline knowledge score. Participants with lower baseline test scores had larger knowledge gains than those with higher pre-test scores with baseline knowledge explaining 35% of the variance in knowledge gain. </a:t>
            </a:r>
          </a:p>
        </p:txBody>
      </p:sp>
      <p:sp>
        <p:nvSpPr>
          <p:cNvPr id="4" name="Slide Number Placeholder 3">
            <a:extLst>
              <a:ext uri="{FF2B5EF4-FFF2-40B4-BE49-F238E27FC236}">
                <a16:creationId xmlns:a16="http://schemas.microsoft.com/office/drawing/2014/main" id="{B4E4D107-E7C5-93B7-0E50-8E1CF85CEEEA}"/>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533453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BF8C9-2F71-661B-D96C-034900DDE6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A26729-0225-1EEB-BDD8-2E7974F2BC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FB4EF9-E5DD-4D1F-07EE-C7C179BEEBA8}"/>
              </a:ext>
            </a:extLst>
          </p:cNvPr>
          <p:cNvSpPr>
            <a:spLocks noGrp="1"/>
          </p:cNvSpPr>
          <p:nvPr>
            <p:ph type="body" idx="1"/>
          </p:nvPr>
        </p:nvSpPr>
        <p:spPr/>
        <p:txBody>
          <a:bodyPr/>
          <a:lstStyle/>
          <a:p>
            <a:r>
              <a:rPr lang="en-US" dirty="0"/>
              <a:t>Beyond measuring knowledge scores, we were also interested in measuring changes in self reported knowledge of environmental cleaning. Before the training, </a:t>
            </a:r>
            <a:r>
              <a:rPr lang="en-US" b="1" dirty="0"/>
              <a:t>[click] </a:t>
            </a:r>
            <a:r>
              <a:rPr lang="en-US" b="0" dirty="0"/>
              <a:t>most participants rated themselves as moderately knowledgeable, with 54% of participants rating themselves as moderately knowledgeable. After the training </a:t>
            </a:r>
            <a:r>
              <a:rPr lang="en-US" b="1" dirty="0"/>
              <a:t>[click] </a:t>
            </a:r>
            <a:r>
              <a:rPr lang="en-US" b="0" dirty="0"/>
              <a:t>the majority of participants </a:t>
            </a:r>
            <a:r>
              <a:rPr lang="en-US" dirty="0"/>
              <a:t> rated themselves as very knowledgeable, with 63% rating themselves as such. </a:t>
            </a:r>
          </a:p>
          <a:p>
            <a:endParaRPr lang="en-US" dirty="0"/>
          </a:p>
          <a:p>
            <a:r>
              <a:rPr lang="en-US" dirty="0"/>
              <a:t>During the post test we also asked questions about participants intentions to apply learnings from the training to their everyday work, and </a:t>
            </a:r>
            <a:r>
              <a:rPr lang="en-US" b="1" dirty="0"/>
              <a:t>[click] </a:t>
            </a:r>
            <a:r>
              <a:rPr lang="en-US" dirty="0"/>
              <a:t>87% reported they would </a:t>
            </a:r>
            <a:r>
              <a:rPr lang="en-US" b="1" dirty="0"/>
              <a:t>definitely </a:t>
            </a:r>
            <a:r>
              <a:rPr lang="en-US" b="0" dirty="0"/>
              <a:t>use what they learned from this training at work. With most of the remaining respondents indicating they would probably apply what they learned. </a:t>
            </a:r>
          </a:p>
          <a:p>
            <a:endParaRPr lang="en-US" b="0" dirty="0"/>
          </a:p>
          <a:p>
            <a:r>
              <a:rPr lang="en-US" b="0" dirty="0"/>
              <a:t>We also asked which component of the training was most helpful and which components participants intended to apply to their daily tasks, and chlorine preparation and use emerged as a common response for both these questions. </a:t>
            </a:r>
          </a:p>
        </p:txBody>
      </p:sp>
      <p:sp>
        <p:nvSpPr>
          <p:cNvPr id="4" name="Slide Number Placeholder 3">
            <a:extLst>
              <a:ext uri="{FF2B5EF4-FFF2-40B4-BE49-F238E27FC236}">
                <a16:creationId xmlns:a16="http://schemas.microsoft.com/office/drawing/2014/main" id="{E538C1AA-4397-9100-B819-B01EA4C7B1E7}"/>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553369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4.png"/><Relationship Id="rId7" Type="http://schemas.openxmlformats.org/officeDocument/2006/relationships/image" Target="../media/image6.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4.png"/><Relationship Id="rId7" Type="http://schemas.openxmlformats.org/officeDocument/2006/relationships/image" Target="../media/image11.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4.png"/><Relationship Id="rId7" Type="http://schemas.openxmlformats.org/officeDocument/2006/relationships/image" Target="../media/image14.svg"/><Relationship Id="rId12" Type="http://schemas.openxmlformats.org/officeDocument/2006/relationships/image" Target="../media/image19.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svg"/><Relationship Id="rId11" Type="http://schemas.openxmlformats.org/officeDocument/2006/relationships/image" Target="../media/image18.svg"/><Relationship Id="rId5" Type="http://schemas.openxmlformats.org/officeDocument/2006/relationships/image" Target="../media/image3.png"/><Relationship Id="rId10" Type="http://schemas.openxmlformats.org/officeDocument/2006/relationships/image" Target="../media/image17.svg"/><Relationship Id="rId4" Type="http://schemas.openxmlformats.org/officeDocument/2006/relationships/image" Target="../media/image2.png"/><Relationship Id="rId9"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0.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chart" Target="../charts/chart2.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a_clean_modern_abstract_biomedical_technology_bac_batch_3.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7726680" cy="6858000"/>
          </a:xfrm>
          <a:prstGeom prst="rect">
            <a:avLst/>
          </a:prstGeom>
          <a:solidFill>
            <a:srgbClr val="001F2C">
              <a:alpha val="76000"/>
            </a:srgbClr>
          </a:solidFill>
          <a:ln w="12700">
            <a:solidFill>
              <a:srgbClr val="FFFFFF">
                <a:alpha val="0"/>
              </a:srgbClr>
            </a:solidFill>
            <a:prstDash val="solid"/>
          </a:ln>
        </p:spPr>
        <p:txBody>
          <a:bodyPr/>
          <a:lstStyle/>
          <a:p>
            <a:endParaRPr lang="en-US"/>
          </a:p>
        </p:txBody>
      </p:sp>
      <p:sp>
        <p:nvSpPr>
          <p:cNvPr id="4" name="Shape 1"/>
          <p:cNvSpPr/>
          <p:nvPr/>
        </p:nvSpPr>
        <p:spPr>
          <a:xfrm>
            <a:off x="566928" y="411480"/>
            <a:ext cx="1810512" cy="502920"/>
          </a:xfrm>
          <a:prstGeom prst="roundRect">
            <a:avLst>
              <a:gd name="adj" fmla="val 14545"/>
            </a:avLst>
          </a:prstGeom>
          <a:solidFill>
            <a:srgbClr val="FFFFFF"/>
          </a:solidFill>
          <a:ln w="12700">
            <a:solidFill>
              <a:srgbClr val="FFFFFF">
                <a:alpha val="0"/>
              </a:srgbClr>
            </a:solidFill>
            <a:prstDash val="solid"/>
          </a:ln>
        </p:spPr>
        <p:txBody>
          <a:bodyPr/>
          <a:lstStyle/>
          <a:p>
            <a:endParaRPr lang="en-US"/>
          </a:p>
        </p:txBody>
      </p:sp>
      <p:pic>
        <p:nvPicPr>
          <p:cNvPr id="5" name="Image 1" descr="/mnt/data/pptx_extract/ppt/media/image1.png"/>
          <p:cNvPicPr>
            <a:picLocks noChangeAspect="1"/>
          </p:cNvPicPr>
          <p:nvPr/>
        </p:nvPicPr>
        <p:blipFill>
          <a:blip r:embed="rId4"/>
          <a:stretch>
            <a:fillRect/>
          </a:stretch>
        </p:blipFill>
        <p:spPr>
          <a:xfrm>
            <a:off x="632072" y="449885"/>
            <a:ext cx="423838" cy="426110"/>
          </a:xfrm>
          <a:prstGeom prst="rect">
            <a:avLst/>
          </a:prstGeom>
        </p:spPr>
      </p:pic>
      <p:pic>
        <p:nvPicPr>
          <p:cNvPr id="6" name="Image 2" descr="/mnt/data/pptx_extract/ppt/media/image2.png"/>
          <p:cNvPicPr>
            <a:picLocks noChangeAspect="1"/>
          </p:cNvPicPr>
          <p:nvPr/>
        </p:nvPicPr>
        <p:blipFill>
          <a:blip r:embed="rId5"/>
          <a:stretch>
            <a:fillRect/>
          </a:stretch>
        </p:blipFill>
        <p:spPr>
          <a:xfrm>
            <a:off x="1369473" y="469087"/>
            <a:ext cx="604099" cy="387706"/>
          </a:xfrm>
          <a:prstGeom prst="rect">
            <a:avLst/>
          </a:prstGeom>
        </p:spPr>
      </p:pic>
      <p:sp>
        <p:nvSpPr>
          <p:cNvPr id="7" name="Shape 2"/>
          <p:cNvSpPr/>
          <p:nvPr/>
        </p:nvSpPr>
        <p:spPr>
          <a:xfrm>
            <a:off x="658368" y="1591056"/>
            <a:ext cx="438912" cy="22860"/>
          </a:xfrm>
          <a:prstGeom prst="rect">
            <a:avLst/>
          </a:prstGeom>
          <a:solidFill>
            <a:srgbClr val="25B7C8"/>
          </a:solidFill>
          <a:ln w="12700">
            <a:solidFill>
              <a:srgbClr val="FFFFFF">
                <a:alpha val="0"/>
              </a:srgbClr>
            </a:solidFill>
            <a:prstDash val="solid"/>
          </a:ln>
        </p:spPr>
        <p:txBody>
          <a:bodyPr/>
          <a:lstStyle/>
          <a:p>
            <a:endParaRPr lang="en-US"/>
          </a:p>
        </p:txBody>
      </p:sp>
      <p:sp>
        <p:nvSpPr>
          <p:cNvPr id="8" name="Text 3"/>
          <p:cNvSpPr/>
          <p:nvPr/>
        </p:nvSpPr>
        <p:spPr>
          <a:xfrm>
            <a:off x="1225296" y="1417320"/>
            <a:ext cx="3657600" cy="256032"/>
          </a:xfrm>
          <a:prstGeom prst="rect">
            <a:avLst/>
          </a:prstGeom>
          <a:noFill/>
          <a:ln/>
        </p:spPr>
        <p:txBody>
          <a:bodyPr wrap="square" lIns="0" tIns="0" rIns="0" bIns="0" rtlCol="0" anchor="ctr"/>
          <a:lstStyle/>
          <a:p>
            <a:pPr marL="0" indent="0">
              <a:buNone/>
            </a:pPr>
            <a:r>
              <a:rPr lang="en-US" sz="780" b="1" dirty="0">
                <a:solidFill>
                  <a:srgbClr val="25B7C8"/>
                </a:solidFill>
                <a:latin typeface="Aptos" pitchFamily="34" charset="0"/>
                <a:ea typeface="Aptos" pitchFamily="34" charset="-122"/>
                <a:cs typeface="Aptos" pitchFamily="34" charset="-120"/>
              </a:rPr>
              <a:t>13TH ANNUAL CONFERENCE</a:t>
            </a:r>
            <a:endParaRPr lang="en-US" sz="780" dirty="0"/>
          </a:p>
        </p:txBody>
      </p:sp>
      <p:sp>
        <p:nvSpPr>
          <p:cNvPr id="9" name="Text 4"/>
          <p:cNvSpPr/>
          <p:nvPr/>
        </p:nvSpPr>
        <p:spPr>
          <a:xfrm>
            <a:off x="658368" y="1773936"/>
            <a:ext cx="6492240" cy="960120"/>
          </a:xfrm>
          <a:prstGeom prst="rect">
            <a:avLst/>
          </a:prstGeom>
          <a:noFill/>
          <a:ln/>
        </p:spPr>
        <p:txBody>
          <a:bodyPr wrap="square" lIns="0" tIns="0" rIns="0" bIns="0" rtlCol="0" anchor="ctr">
            <a:normAutofit lnSpcReduction="10000"/>
          </a:bodyPr>
          <a:lstStyle/>
          <a:p>
            <a:pPr marL="0" indent="0">
              <a:buNone/>
            </a:pPr>
            <a:r>
              <a:rPr lang="en-US" sz="3300" b="1" dirty="0">
                <a:solidFill>
                  <a:srgbClr val="FFFFFF"/>
                </a:solidFill>
                <a:latin typeface="Aptos Display" pitchFamily="34" charset="0"/>
                <a:ea typeface="Aptos Display" pitchFamily="34" charset="-122"/>
                <a:cs typeface="Aptos Display" pitchFamily="34" charset="-120"/>
              </a:rPr>
              <a:t>Infection Prevention</a:t>
            </a:r>
            <a:endParaRPr lang="en-US" sz="3300" dirty="0"/>
          </a:p>
          <a:p>
            <a:pPr marL="0" indent="0">
              <a:buNone/>
            </a:pPr>
            <a:r>
              <a:rPr lang="en-US" sz="3300" b="1" dirty="0">
                <a:solidFill>
                  <a:srgbClr val="FFFFFF"/>
                </a:solidFill>
                <a:latin typeface="Aptos Display" pitchFamily="34" charset="0"/>
                <a:ea typeface="Aptos Display" pitchFamily="34" charset="-122"/>
                <a:cs typeface="Aptos Display" pitchFamily="34" charset="-120"/>
              </a:rPr>
              <a:t>Network – Kenya</a:t>
            </a:r>
            <a:endParaRPr lang="en-US" sz="3300" dirty="0"/>
          </a:p>
        </p:txBody>
      </p:sp>
      <p:sp>
        <p:nvSpPr>
          <p:cNvPr id="10" name="Text 5"/>
          <p:cNvSpPr/>
          <p:nvPr/>
        </p:nvSpPr>
        <p:spPr>
          <a:xfrm>
            <a:off x="685800" y="2779776"/>
            <a:ext cx="6126480" cy="237744"/>
          </a:xfrm>
          <a:prstGeom prst="rect">
            <a:avLst/>
          </a:prstGeom>
          <a:noFill/>
          <a:ln/>
        </p:spPr>
        <p:txBody>
          <a:bodyPr wrap="square" lIns="0" tIns="0" rIns="0" bIns="0" rtlCol="0" anchor="ctr">
            <a:normAutofit/>
          </a:bodyPr>
          <a:lstStyle/>
          <a:p>
            <a:pPr marL="0" indent="0">
              <a:buNone/>
            </a:pPr>
            <a:r>
              <a:rPr lang="en-US" sz="1250" i="1" dirty="0">
                <a:solidFill>
                  <a:srgbClr val="D9F6FA"/>
                </a:solidFill>
                <a:latin typeface="Aptos" pitchFamily="34" charset="0"/>
                <a:ea typeface="Aptos" pitchFamily="34" charset="-122"/>
                <a:cs typeface="Aptos" pitchFamily="34" charset="-120"/>
              </a:rPr>
              <a:t>Advancing Safe Care Through Infection Prevention &amp; Control</a:t>
            </a:r>
            <a:endParaRPr lang="en-US" sz="1250" dirty="0"/>
          </a:p>
        </p:txBody>
      </p:sp>
      <p:sp>
        <p:nvSpPr>
          <p:cNvPr id="11" name="Shape 6"/>
          <p:cNvSpPr/>
          <p:nvPr/>
        </p:nvSpPr>
        <p:spPr>
          <a:xfrm>
            <a:off x="658368" y="3383280"/>
            <a:ext cx="475488" cy="32004"/>
          </a:xfrm>
          <a:prstGeom prst="rect">
            <a:avLst/>
          </a:prstGeom>
          <a:solidFill>
            <a:srgbClr val="25B7C8"/>
          </a:solidFill>
          <a:ln w="12700">
            <a:solidFill>
              <a:srgbClr val="FFFFFF">
                <a:alpha val="0"/>
              </a:srgbClr>
            </a:solidFill>
            <a:prstDash val="solid"/>
          </a:ln>
        </p:spPr>
        <p:txBody>
          <a:bodyPr/>
          <a:lstStyle/>
          <a:p>
            <a:endParaRPr lang="en-US"/>
          </a:p>
        </p:txBody>
      </p:sp>
      <p:sp>
        <p:nvSpPr>
          <p:cNvPr id="12" name="Text 7"/>
          <p:cNvSpPr/>
          <p:nvPr/>
        </p:nvSpPr>
        <p:spPr>
          <a:xfrm>
            <a:off x="658368" y="3529584"/>
            <a:ext cx="2377440" cy="182880"/>
          </a:xfrm>
          <a:prstGeom prst="rect">
            <a:avLst/>
          </a:prstGeom>
          <a:noFill/>
          <a:ln/>
        </p:spPr>
        <p:txBody>
          <a:bodyPr wrap="square" lIns="0" tIns="0" rIns="0" bIns="0" rtlCol="0" anchor="ctr"/>
          <a:lstStyle/>
          <a:p>
            <a:pPr marL="0" indent="0">
              <a:buNone/>
            </a:pPr>
            <a:r>
              <a:rPr lang="en-US" sz="780" b="1" dirty="0">
                <a:solidFill>
                  <a:srgbClr val="25B7C8"/>
                </a:solidFill>
                <a:latin typeface="Aptos" pitchFamily="34" charset="0"/>
                <a:ea typeface="Aptos" pitchFamily="34" charset="-122"/>
                <a:cs typeface="Aptos" pitchFamily="34" charset="-120"/>
              </a:rPr>
              <a:t>CONFERENCE THEME</a:t>
            </a:r>
            <a:endParaRPr lang="en-US" sz="780" dirty="0"/>
          </a:p>
        </p:txBody>
      </p:sp>
      <p:sp>
        <p:nvSpPr>
          <p:cNvPr id="13" name="Text 8"/>
          <p:cNvSpPr/>
          <p:nvPr/>
        </p:nvSpPr>
        <p:spPr>
          <a:xfrm>
            <a:off x="658368" y="3822192"/>
            <a:ext cx="6675120" cy="658368"/>
          </a:xfrm>
          <a:prstGeom prst="rect">
            <a:avLst/>
          </a:prstGeom>
          <a:noFill/>
          <a:ln/>
        </p:spPr>
        <p:txBody>
          <a:bodyPr wrap="square" lIns="0" tIns="0" rIns="0" bIns="0" rtlCol="0" anchor="ctr">
            <a:normAutofit/>
          </a:bodyPr>
          <a:lstStyle/>
          <a:p>
            <a:pPr marL="0" indent="0">
              <a:buNone/>
            </a:pPr>
            <a:r>
              <a:rPr lang="en-US" sz="1900" b="1" i="1" dirty="0">
                <a:solidFill>
                  <a:srgbClr val="FFFFFF"/>
                </a:solidFill>
                <a:latin typeface="Aptos Display" pitchFamily="34" charset="0"/>
                <a:ea typeface="Aptos Display" pitchFamily="34" charset="-122"/>
                <a:cs typeface="Aptos Display" pitchFamily="34" charset="-120"/>
              </a:rPr>
              <a:t>“Advancing IPC, AMR, and One Health:</a:t>
            </a:r>
            <a:endParaRPr lang="en-US" sz="1900" dirty="0"/>
          </a:p>
          <a:p>
            <a:pPr marL="0" indent="0">
              <a:buNone/>
            </a:pPr>
            <a:r>
              <a:rPr lang="en-US" sz="1900" b="1" i="1" dirty="0">
                <a:solidFill>
                  <a:srgbClr val="FFFFFF"/>
                </a:solidFill>
                <a:latin typeface="Aptos Display" pitchFamily="34" charset="0"/>
                <a:ea typeface="Aptos Display" pitchFamily="34" charset="-122"/>
                <a:cs typeface="Aptos Display" pitchFamily="34" charset="-120"/>
              </a:rPr>
              <a:t>Science, Policy, and Practice”</a:t>
            </a:r>
            <a:endParaRPr lang="en-US" sz="1900" dirty="0"/>
          </a:p>
        </p:txBody>
      </p:sp>
      <p:sp>
        <p:nvSpPr>
          <p:cNvPr id="14" name="Shape 9"/>
          <p:cNvSpPr/>
          <p:nvPr/>
        </p:nvSpPr>
        <p:spPr>
          <a:xfrm>
            <a:off x="658368" y="5102352"/>
            <a:ext cx="6629400" cy="420624"/>
          </a:xfrm>
          <a:prstGeom prst="roundRect">
            <a:avLst>
              <a:gd name="adj" fmla="val 13043"/>
            </a:avLst>
          </a:prstGeom>
          <a:solidFill>
            <a:srgbClr val="002F3E">
              <a:alpha val="93000"/>
            </a:srgbClr>
          </a:solidFill>
          <a:ln w="10160">
            <a:solidFill>
              <a:srgbClr val="25B7C8">
                <a:alpha val="55000"/>
              </a:srgbClr>
            </a:solidFill>
            <a:prstDash val="solid"/>
          </a:ln>
        </p:spPr>
        <p:txBody>
          <a:bodyPr/>
          <a:lstStyle/>
          <a:p>
            <a:endParaRPr lang="en-US"/>
          </a:p>
        </p:txBody>
      </p:sp>
      <p:sp>
        <p:nvSpPr>
          <p:cNvPr id="15" name="Text 10"/>
          <p:cNvSpPr/>
          <p:nvPr/>
        </p:nvSpPr>
        <p:spPr>
          <a:xfrm>
            <a:off x="850392" y="5257800"/>
            <a:ext cx="6236208" cy="128016"/>
          </a:xfrm>
          <a:prstGeom prst="rect">
            <a:avLst/>
          </a:prstGeom>
          <a:noFill/>
          <a:ln/>
        </p:spPr>
        <p:txBody>
          <a:bodyPr wrap="square" lIns="0" tIns="0" rIns="0" bIns="0" rtlCol="0" anchor="ctr">
            <a:normAutofit/>
          </a:bodyPr>
          <a:lstStyle/>
          <a:p>
            <a:pPr marL="0" indent="0">
              <a:buNone/>
            </a:pPr>
            <a:r>
              <a:rPr lang="en-US" sz="680" b="1" dirty="0">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dirty="0"/>
          </a:p>
        </p:txBody>
      </p:sp>
      <p:sp>
        <p:nvSpPr>
          <p:cNvPr id="16" name="Text 11"/>
          <p:cNvSpPr/>
          <p:nvPr/>
        </p:nvSpPr>
        <p:spPr>
          <a:xfrm>
            <a:off x="11384280" y="6355080"/>
            <a:ext cx="365760" cy="201168"/>
          </a:xfrm>
          <a:prstGeom prst="rect">
            <a:avLst/>
          </a:prstGeom>
          <a:noFill/>
          <a:ln/>
        </p:spPr>
        <p:txBody>
          <a:bodyPr wrap="square" lIns="0" tIns="0" rIns="0" bIns="0" rtlCol="0" anchor="ctr"/>
          <a:lstStyle/>
          <a:p>
            <a:pPr marL="0" indent="0" algn="r">
              <a:buNone/>
            </a:pPr>
            <a:r>
              <a:rPr lang="en-US" sz="800" b="1" dirty="0">
                <a:solidFill>
                  <a:srgbClr val="BFEFF3"/>
                </a:solidFill>
                <a:latin typeface="Aptos" pitchFamily="34" charset="0"/>
                <a:ea typeface="Aptos" pitchFamily="34" charset="-122"/>
                <a:cs typeface="Aptos" pitchFamily="34" charset="-120"/>
              </a:rPr>
              <a:t>01</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a_clean_modern_abstract_medical_healthcare_themed_batch_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a:p>
        </p:txBody>
      </p:sp>
      <p:sp>
        <p:nvSpPr>
          <p:cNvPr id="4" name="Text 1"/>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dirty="0">
                <a:solidFill>
                  <a:srgbClr val="007C89"/>
                </a:solidFill>
                <a:latin typeface="Aptos" pitchFamily="34" charset="0"/>
                <a:ea typeface="Aptos" pitchFamily="34" charset="-122"/>
                <a:cs typeface="Aptos" pitchFamily="34" charset="-120"/>
              </a:rPr>
              <a:t>SECTION 05</a:t>
            </a:r>
            <a:endParaRPr lang="en-US" sz="780" dirty="0"/>
          </a:p>
        </p:txBody>
      </p:sp>
      <p:sp>
        <p:nvSpPr>
          <p:cNvPr id="5" name="Text 2"/>
          <p:cNvSpPr/>
          <p:nvPr/>
        </p:nvSpPr>
        <p:spPr>
          <a:xfrm>
            <a:off x="658367" y="768095"/>
            <a:ext cx="10835639" cy="900685"/>
          </a:xfrm>
          <a:prstGeom prst="rect">
            <a:avLst/>
          </a:prstGeom>
          <a:noFill/>
          <a:ln/>
        </p:spPr>
        <p:txBody>
          <a:bodyPr wrap="square" lIns="0" tIns="0" rIns="0" bIns="0" rtlCol="0" anchor="ctr">
            <a:normAutofit/>
          </a:bodyPr>
          <a:lstStyle/>
          <a:p>
            <a:pPr marL="0" indent="0">
              <a:buNone/>
            </a:pPr>
            <a:r>
              <a:rPr lang="en-US" sz="2800" b="1" dirty="0">
                <a:solidFill>
                  <a:srgbClr val="00384A"/>
                </a:solidFill>
              </a:rPr>
              <a:t>Feedback and lessons learned will guide future iterations of this training and other EC-related activities within Migori County</a:t>
            </a:r>
          </a:p>
        </p:txBody>
      </p:sp>
      <p:sp>
        <p:nvSpPr>
          <p:cNvPr id="6" name="Text 3"/>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dirty="0"/>
              <a:t>10</a:t>
            </a:r>
          </a:p>
        </p:txBody>
      </p:sp>
      <p:sp>
        <p:nvSpPr>
          <p:cNvPr id="8" name="Shape 5"/>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a:p>
        </p:txBody>
      </p:sp>
      <p:sp>
        <p:nvSpPr>
          <p:cNvPr id="9" name="Shape 6"/>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a:p>
        </p:txBody>
      </p:sp>
      <p:sp>
        <p:nvSpPr>
          <p:cNvPr id="10" name="Text 7"/>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dirty="0">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dirty="0"/>
          </a:p>
        </p:txBody>
      </p:sp>
      <p:sp>
        <p:nvSpPr>
          <p:cNvPr id="11" name="Shape 8"/>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a:p>
        </p:txBody>
      </p:sp>
      <p:pic>
        <p:nvPicPr>
          <p:cNvPr id="12" name="Image 1" descr="/mnt/data/pptx_extract/ppt/media/image1.png"/>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p:cNvPicPr>
            <a:picLocks noChangeAspect="1"/>
          </p:cNvPicPr>
          <p:nvPr/>
        </p:nvPicPr>
        <p:blipFill>
          <a:blip r:embed="rId5"/>
          <a:stretch>
            <a:fillRect/>
          </a:stretch>
        </p:blipFill>
        <p:spPr>
          <a:xfrm>
            <a:off x="10746344" y="6440119"/>
            <a:ext cx="404633" cy="259690"/>
          </a:xfrm>
          <a:prstGeom prst="rect">
            <a:avLst/>
          </a:prstGeom>
        </p:spPr>
      </p:pic>
      <p:sp>
        <p:nvSpPr>
          <p:cNvPr id="14" name="Text 9"/>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dirty="0">
                <a:solidFill>
                  <a:schemeClr val="bg1"/>
                </a:solidFill>
              </a:rPr>
              <a:t>10</a:t>
            </a:r>
          </a:p>
        </p:txBody>
      </p:sp>
      <p:sp>
        <p:nvSpPr>
          <p:cNvPr id="15" name="Full Content Area"/>
          <p:cNvSpPr/>
          <p:nvPr/>
        </p:nvSpPr>
        <p:spPr>
          <a:xfrm>
            <a:off x="658368" y="1691640"/>
            <a:ext cx="10835640"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endParaRPr/>
          </a:p>
        </p:txBody>
      </p:sp>
      <p:grpSp>
        <p:nvGrpSpPr>
          <p:cNvPr id="24" name="Group 23">
            <a:extLst>
              <a:ext uri="{FF2B5EF4-FFF2-40B4-BE49-F238E27FC236}">
                <a16:creationId xmlns:a16="http://schemas.microsoft.com/office/drawing/2014/main" id="{0072F6DB-435C-F408-8444-25162A3DF859}"/>
              </a:ext>
            </a:extLst>
          </p:cNvPr>
          <p:cNvGrpSpPr/>
          <p:nvPr/>
        </p:nvGrpSpPr>
        <p:grpSpPr>
          <a:xfrm>
            <a:off x="6961630" y="1828800"/>
            <a:ext cx="4352547" cy="3909310"/>
            <a:chOff x="6884203" y="1828800"/>
            <a:chExt cx="4352547" cy="3909310"/>
          </a:xfrm>
          <a:solidFill>
            <a:srgbClr val="25B7C8"/>
          </a:solidFill>
        </p:grpSpPr>
        <p:sp>
          <p:nvSpPr>
            <p:cNvPr id="22" name="Rectangle 21">
              <a:extLst>
                <a:ext uri="{FF2B5EF4-FFF2-40B4-BE49-F238E27FC236}">
                  <a16:creationId xmlns:a16="http://schemas.microsoft.com/office/drawing/2014/main" id="{C5A0B7A6-46AA-8E69-702C-CD18900A633A}"/>
                </a:ext>
              </a:extLst>
            </p:cNvPr>
            <p:cNvSpPr/>
            <p:nvPr/>
          </p:nvSpPr>
          <p:spPr>
            <a:xfrm>
              <a:off x="6884205" y="1828800"/>
              <a:ext cx="4352545" cy="390931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A267F9F-A7CF-D4D0-1024-98F7F8AEAE4A}"/>
                </a:ext>
              </a:extLst>
            </p:cNvPr>
            <p:cNvSpPr txBox="1"/>
            <p:nvPr/>
          </p:nvSpPr>
          <p:spPr>
            <a:xfrm>
              <a:off x="6884203" y="1939635"/>
              <a:ext cx="4352547" cy="369332"/>
            </a:xfrm>
            <a:prstGeom prst="rect">
              <a:avLst/>
            </a:prstGeom>
            <a:grpFill/>
          </p:spPr>
          <p:txBody>
            <a:bodyPr wrap="square" rtlCol="0">
              <a:spAutoFit/>
            </a:bodyPr>
            <a:lstStyle/>
            <a:p>
              <a:pPr algn="ctr"/>
              <a:r>
                <a:rPr lang="en-US" b="1" dirty="0">
                  <a:solidFill>
                    <a:srgbClr val="00384A"/>
                  </a:solidFill>
                </a:rPr>
                <a:t>Additional Questions to Explore </a:t>
              </a:r>
            </a:p>
          </p:txBody>
        </p:sp>
        <p:sp>
          <p:nvSpPr>
            <p:cNvPr id="19" name="TextBox 18">
              <a:extLst>
                <a:ext uri="{FF2B5EF4-FFF2-40B4-BE49-F238E27FC236}">
                  <a16:creationId xmlns:a16="http://schemas.microsoft.com/office/drawing/2014/main" id="{9B8EA51A-39D6-50CB-D822-97E4AC5D8426}"/>
                </a:ext>
              </a:extLst>
            </p:cNvPr>
            <p:cNvSpPr txBox="1"/>
            <p:nvPr/>
          </p:nvSpPr>
          <p:spPr>
            <a:xfrm>
              <a:off x="7146258" y="2346179"/>
              <a:ext cx="3828435" cy="3200876"/>
            </a:xfrm>
            <a:prstGeom prst="rect">
              <a:avLst/>
            </a:prstGeom>
            <a:grpFill/>
          </p:spPr>
          <p:txBody>
            <a:bodyPr wrap="square" rtlCol="0">
              <a:spAutoFit/>
            </a:bodyPr>
            <a:lstStyle/>
            <a:p>
              <a:pPr marL="285750" indent="-285750">
                <a:buFont typeface="Arial" panose="020B0604020202020204" pitchFamily="34" charset="0"/>
                <a:buChar char="•"/>
              </a:pPr>
              <a:r>
                <a:rPr lang="en-US" dirty="0">
                  <a:solidFill>
                    <a:srgbClr val="00384A"/>
                  </a:solidFill>
                </a:rPr>
                <a:t>Do training participants </a:t>
              </a:r>
              <a:r>
                <a:rPr lang="en-US" b="1" dirty="0">
                  <a:solidFill>
                    <a:srgbClr val="00384A"/>
                  </a:solidFill>
                </a:rPr>
                <a:t>retain</a:t>
              </a:r>
              <a:r>
                <a:rPr lang="en-US" dirty="0">
                  <a:solidFill>
                    <a:srgbClr val="00384A"/>
                  </a:solidFill>
                </a:rPr>
                <a:t> this knowledge post-training? </a:t>
              </a:r>
            </a:p>
            <a:p>
              <a:endParaRPr lang="en-US" sz="200" dirty="0">
                <a:solidFill>
                  <a:srgbClr val="00384A"/>
                </a:solidFill>
              </a:endParaRPr>
            </a:p>
            <a:p>
              <a:pPr marL="285750" indent="-285750">
                <a:buFont typeface="Arial" panose="020B0604020202020204" pitchFamily="34" charset="0"/>
                <a:buChar char="•"/>
              </a:pPr>
              <a:r>
                <a:rPr lang="en-US" dirty="0">
                  <a:solidFill>
                    <a:srgbClr val="00384A"/>
                  </a:solidFill>
                </a:rPr>
                <a:t>Do training participants</a:t>
              </a:r>
              <a:r>
                <a:rPr lang="en-US" b="1" dirty="0">
                  <a:solidFill>
                    <a:srgbClr val="00384A"/>
                  </a:solidFill>
                </a:rPr>
                <a:t> apply </a:t>
              </a:r>
              <a:r>
                <a:rPr lang="en-US" dirty="0">
                  <a:solidFill>
                    <a:srgbClr val="00384A"/>
                  </a:solidFill>
                </a:rPr>
                <a:t>this knowledge post-training? </a:t>
              </a:r>
            </a:p>
            <a:p>
              <a:endParaRPr lang="en-US" sz="200" dirty="0">
                <a:solidFill>
                  <a:srgbClr val="00384A"/>
                </a:solidFill>
              </a:endParaRPr>
            </a:p>
            <a:p>
              <a:pPr marL="285750" indent="-285750">
                <a:buFont typeface="Arial" panose="020B0604020202020204" pitchFamily="34" charset="0"/>
                <a:buChar char="•"/>
              </a:pPr>
              <a:r>
                <a:rPr lang="en-US" dirty="0">
                  <a:solidFill>
                    <a:srgbClr val="00384A"/>
                  </a:solidFill>
                </a:rPr>
                <a:t>Do training participants who also have an on-site disinfectant generator at their facility have greater improvements in EC practices than their counterparts who do not have on-site chlorine generators? </a:t>
              </a:r>
            </a:p>
          </p:txBody>
        </p:sp>
      </p:grpSp>
      <p:grpSp>
        <p:nvGrpSpPr>
          <p:cNvPr id="23" name="Group 22">
            <a:extLst>
              <a:ext uri="{FF2B5EF4-FFF2-40B4-BE49-F238E27FC236}">
                <a16:creationId xmlns:a16="http://schemas.microsoft.com/office/drawing/2014/main" id="{B51A4B3C-506F-C852-93D8-53961BE04DFA}"/>
              </a:ext>
            </a:extLst>
          </p:cNvPr>
          <p:cNvGrpSpPr/>
          <p:nvPr/>
        </p:nvGrpSpPr>
        <p:grpSpPr>
          <a:xfrm>
            <a:off x="877821" y="1828800"/>
            <a:ext cx="5786930" cy="3979608"/>
            <a:chOff x="877821" y="1828800"/>
            <a:chExt cx="5786930" cy="3979608"/>
          </a:xfrm>
        </p:grpSpPr>
        <p:sp>
          <p:nvSpPr>
            <p:cNvPr id="21" name="Rectangle 20">
              <a:extLst>
                <a:ext uri="{FF2B5EF4-FFF2-40B4-BE49-F238E27FC236}">
                  <a16:creationId xmlns:a16="http://schemas.microsoft.com/office/drawing/2014/main" id="{DD377C00-85BB-5771-9B3F-C939354DA551}"/>
                </a:ext>
              </a:extLst>
            </p:cNvPr>
            <p:cNvSpPr/>
            <p:nvPr/>
          </p:nvSpPr>
          <p:spPr>
            <a:xfrm>
              <a:off x="877823" y="1828800"/>
              <a:ext cx="5786928" cy="3909310"/>
            </a:xfrm>
            <a:prstGeom prst="rect">
              <a:avLst/>
            </a:prstGeom>
            <a:solidFill>
              <a:srgbClr val="DDF7FF"/>
            </a:solidFill>
            <a:ln>
              <a:solidFill>
                <a:srgbClr val="DDF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CEF0AD82-1807-9075-C67A-35820BA5125F}"/>
                </a:ext>
              </a:extLst>
            </p:cNvPr>
            <p:cNvSpPr txBox="1"/>
            <p:nvPr/>
          </p:nvSpPr>
          <p:spPr>
            <a:xfrm>
              <a:off x="877821" y="1906792"/>
              <a:ext cx="5786929" cy="646331"/>
            </a:xfrm>
            <a:prstGeom prst="rect">
              <a:avLst/>
            </a:prstGeom>
            <a:noFill/>
          </p:spPr>
          <p:txBody>
            <a:bodyPr wrap="square" rtlCol="0">
              <a:spAutoFit/>
            </a:bodyPr>
            <a:lstStyle/>
            <a:p>
              <a:pPr algn="ctr"/>
              <a:r>
                <a:rPr lang="en-US" b="1" dirty="0"/>
                <a:t>Participant feedback and post-test knowledge scores are informing next steps</a:t>
              </a:r>
            </a:p>
          </p:txBody>
        </p:sp>
        <p:sp>
          <p:nvSpPr>
            <p:cNvPr id="20" name="TextBox 19">
              <a:extLst>
                <a:ext uri="{FF2B5EF4-FFF2-40B4-BE49-F238E27FC236}">
                  <a16:creationId xmlns:a16="http://schemas.microsoft.com/office/drawing/2014/main" id="{E210AAEC-E208-BF82-E44E-1823D8CCB910}"/>
                </a:ext>
              </a:extLst>
            </p:cNvPr>
            <p:cNvSpPr txBox="1"/>
            <p:nvPr/>
          </p:nvSpPr>
          <p:spPr>
            <a:xfrm>
              <a:off x="877823" y="2669087"/>
              <a:ext cx="5716365" cy="3139321"/>
            </a:xfrm>
            <a:prstGeom prst="rect">
              <a:avLst/>
            </a:prstGeom>
            <a:noFill/>
          </p:spPr>
          <p:txBody>
            <a:bodyPr wrap="square" rtlCol="0">
              <a:spAutoFit/>
            </a:bodyPr>
            <a:lstStyle/>
            <a:p>
              <a:pPr marL="285750" indent="-285750">
                <a:buFont typeface="Arial" panose="020B0604020202020204" pitchFamily="34" charset="0"/>
                <a:buChar char="•"/>
              </a:pPr>
              <a:r>
                <a:rPr lang="en-US" b="1" dirty="0"/>
                <a:t>Revision to training curriculum:</a:t>
              </a:r>
            </a:p>
            <a:p>
              <a:pPr marL="742950" lvl="1" indent="-285750">
                <a:buFont typeface="Arial" panose="020B0604020202020204" pitchFamily="34" charset="0"/>
                <a:buChar char="•"/>
              </a:pPr>
              <a:r>
                <a:rPr lang="en-US" dirty="0"/>
                <a:t>Increase training length</a:t>
              </a:r>
            </a:p>
            <a:p>
              <a:pPr marL="742950" lvl="1" indent="-285750">
                <a:buFont typeface="Arial" panose="020B0604020202020204" pitchFamily="34" charset="0"/>
                <a:buChar char="•"/>
              </a:pPr>
              <a:r>
                <a:rPr lang="en-US" dirty="0"/>
                <a:t>Add more practical activities</a:t>
              </a:r>
            </a:p>
            <a:p>
              <a:pPr marL="742950" lvl="1" indent="-285750">
                <a:buFont typeface="Arial" panose="020B0604020202020204" pitchFamily="34" charset="0"/>
                <a:buChar char="•"/>
              </a:pPr>
              <a:r>
                <a:rPr lang="en-US" dirty="0"/>
                <a:t>Revise language/content for topics that did not meet the competency threshold </a:t>
              </a:r>
            </a:p>
            <a:p>
              <a:pPr marL="742950" lvl="1" indent="-285750">
                <a:buFont typeface="Arial" panose="020B0604020202020204" pitchFamily="34" charset="0"/>
                <a:buChar char="•"/>
              </a:pPr>
              <a:endParaRPr lang="en-US" sz="1200" dirty="0"/>
            </a:p>
            <a:p>
              <a:pPr marL="285750" indent="-285750">
                <a:buFont typeface="Arial" panose="020B0604020202020204" pitchFamily="34" charset="0"/>
                <a:buChar char="•"/>
              </a:pPr>
              <a:r>
                <a:rPr lang="en-US" b="1"/>
                <a:t>Additional actions</a:t>
              </a:r>
              <a:r>
                <a:rPr lang="en-US" b="1" dirty="0"/>
                <a:t>:</a:t>
              </a:r>
            </a:p>
            <a:p>
              <a:pPr marL="742950" lvl="1" indent="-285750">
                <a:buFont typeface="Arial" panose="020B0604020202020204" pitchFamily="34" charset="0"/>
                <a:buChar char="•"/>
              </a:pPr>
              <a:r>
                <a:rPr lang="en-US" dirty="0"/>
                <a:t>Develop refresher curriculum to address topics that did not meet the competency threshold </a:t>
              </a:r>
            </a:p>
            <a:p>
              <a:pPr marL="742950" lvl="1" indent="-285750">
                <a:buFont typeface="Arial" panose="020B0604020202020204" pitchFamily="34" charset="0"/>
                <a:buChar char="•"/>
              </a:pPr>
              <a:r>
                <a:rPr lang="en-US" dirty="0"/>
                <a:t>Cascade the full, revised training to additional facilities</a:t>
              </a:r>
            </a:p>
          </p:txBody>
        </p:sp>
      </p:grpSp>
      <p:sp>
        <p:nvSpPr>
          <p:cNvPr id="7" name="Rectangle 6">
            <a:extLst>
              <a:ext uri="{FF2B5EF4-FFF2-40B4-BE49-F238E27FC236}">
                <a16:creationId xmlns:a16="http://schemas.microsoft.com/office/drawing/2014/main" id="{5489DE37-453D-958C-AAE2-9ED4F6AB5A11}"/>
              </a:ext>
            </a:extLst>
          </p:cNvPr>
          <p:cNvSpPr/>
          <p:nvPr/>
        </p:nvSpPr>
        <p:spPr>
          <a:xfrm>
            <a:off x="877821" y="1828800"/>
            <a:ext cx="5903978" cy="39796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754DE79-0078-2160-E759-DAAC3D84502B}"/>
              </a:ext>
            </a:extLst>
          </p:cNvPr>
          <p:cNvSpPr/>
          <p:nvPr/>
        </p:nvSpPr>
        <p:spPr>
          <a:xfrm>
            <a:off x="6884203" y="1758502"/>
            <a:ext cx="4429974" cy="39796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mnt/data/a_clean_modern_abstract_biomedical_technology_bac_batch_3.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7726680" cy="6858000"/>
          </a:xfrm>
          <a:prstGeom prst="rect">
            <a:avLst/>
          </a:prstGeom>
          <a:solidFill>
            <a:srgbClr val="001F2C">
              <a:alpha val="76000"/>
            </a:srgbClr>
          </a:solidFill>
          <a:ln w="12700">
            <a:solidFill>
              <a:srgbClr val="FFFFFF">
                <a:alpha val="0"/>
              </a:srgbClr>
            </a:solidFill>
            <a:prstDash val="solid"/>
          </a:ln>
        </p:spPr>
        <p:txBody>
          <a:bodyPr/>
          <a:lstStyle/>
          <a:p>
            <a:endParaRPr lang="en-US"/>
          </a:p>
        </p:txBody>
      </p:sp>
      <p:sp>
        <p:nvSpPr>
          <p:cNvPr id="4" name="Shape 1"/>
          <p:cNvSpPr/>
          <p:nvPr/>
        </p:nvSpPr>
        <p:spPr>
          <a:xfrm>
            <a:off x="713232" y="566928"/>
            <a:ext cx="1874520" cy="512064"/>
          </a:xfrm>
          <a:prstGeom prst="roundRect">
            <a:avLst>
              <a:gd name="adj" fmla="val 14286"/>
            </a:avLst>
          </a:prstGeom>
          <a:solidFill>
            <a:srgbClr val="FFFFFF"/>
          </a:solidFill>
          <a:ln w="12700">
            <a:solidFill>
              <a:srgbClr val="FFFFFF">
                <a:alpha val="0"/>
              </a:srgbClr>
            </a:solidFill>
            <a:prstDash val="solid"/>
          </a:ln>
        </p:spPr>
        <p:txBody>
          <a:bodyPr/>
          <a:lstStyle/>
          <a:p>
            <a:endParaRPr lang="en-US"/>
          </a:p>
        </p:txBody>
      </p:sp>
      <p:pic>
        <p:nvPicPr>
          <p:cNvPr id="5" name="Image 1" descr="/mnt/data/pptx_extract/ppt/media/image1.png"/>
          <p:cNvPicPr>
            <a:picLocks noChangeAspect="1"/>
          </p:cNvPicPr>
          <p:nvPr/>
        </p:nvPicPr>
        <p:blipFill>
          <a:blip r:embed="rId4"/>
          <a:stretch>
            <a:fillRect/>
          </a:stretch>
        </p:blipFill>
        <p:spPr>
          <a:xfrm>
            <a:off x="778401" y="605333"/>
            <a:ext cx="432933" cy="435254"/>
          </a:xfrm>
          <a:prstGeom prst="rect">
            <a:avLst/>
          </a:prstGeom>
        </p:spPr>
      </p:pic>
      <p:pic>
        <p:nvPicPr>
          <p:cNvPr id="6" name="Image 2" descr="/mnt/data/pptx_extract/ppt/media/image2.png"/>
          <p:cNvPicPr>
            <a:picLocks noChangeAspect="1"/>
          </p:cNvPicPr>
          <p:nvPr/>
        </p:nvPicPr>
        <p:blipFill>
          <a:blip r:embed="rId5"/>
          <a:stretch>
            <a:fillRect/>
          </a:stretch>
        </p:blipFill>
        <p:spPr>
          <a:xfrm>
            <a:off x="1544864" y="624535"/>
            <a:ext cx="618347" cy="396850"/>
          </a:xfrm>
          <a:prstGeom prst="rect">
            <a:avLst/>
          </a:prstGeom>
        </p:spPr>
      </p:pic>
      <p:sp>
        <p:nvSpPr>
          <p:cNvPr id="7" name="Shape 2"/>
          <p:cNvSpPr/>
          <p:nvPr/>
        </p:nvSpPr>
        <p:spPr>
          <a:xfrm>
            <a:off x="758952" y="2139696"/>
            <a:ext cx="621792" cy="36576"/>
          </a:xfrm>
          <a:prstGeom prst="rect">
            <a:avLst/>
          </a:prstGeom>
          <a:solidFill>
            <a:srgbClr val="25B7C8"/>
          </a:solidFill>
          <a:ln w="12700">
            <a:solidFill>
              <a:srgbClr val="FFFFFF">
                <a:alpha val="0"/>
              </a:srgbClr>
            </a:solidFill>
            <a:prstDash val="solid"/>
          </a:ln>
        </p:spPr>
        <p:txBody>
          <a:bodyPr/>
          <a:lstStyle/>
          <a:p>
            <a:endParaRPr lang="en-US"/>
          </a:p>
        </p:txBody>
      </p:sp>
      <p:sp>
        <p:nvSpPr>
          <p:cNvPr id="8" name="Text 3"/>
          <p:cNvSpPr/>
          <p:nvPr/>
        </p:nvSpPr>
        <p:spPr>
          <a:xfrm>
            <a:off x="758952" y="2395728"/>
            <a:ext cx="4754880" cy="512064"/>
          </a:xfrm>
          <a:prstGeom prst="rect">
            <a:avLst/>
          </a:prstGeom>
          <a:noFill/>
          <a:ln/>
        </p:spPr>
        <p:txBody>
          <a:bodyPr wrap="square" lIns="0" tIns="0" rIns="0" bIns="0" rtlCol="0" anchor="ctr">
            <a:normAutofit fontScale="92500" lnSpcReduction="10000"/>
          </a:bodyPr>
          <a:lstStyle/>
          <a:p>
            <a:pPr marL="0" indent="0">
              <a:buNone/>
            </a:pPr>
            <a:r>
              <a:rPr lang="en-US" sz="3800" b="1" dirty="0">
                <a:solidFill>
                  <a:srgbClr val="FFFFFF"/>
                </a:solidFill>
                <a:latin typeface="Aptos Display" pitchFamily="34" charset="0"/>
                <a:ea typeface="Aptos Display" pitchFamily="34" charset="-122"/>
                <a:cs typeface="Aptos Display" pitchFamily="34" charset="-120"/>
              </a:rPr>
              <a:t>THANK YOU</a:t>
            </a:r>
            <a:endParaRPr lang="en-US" sz="3800" dirty="0"/>
          </a:p>
        </p:txBody>
      </p:sp>
      <p:sp>
        <p:nvSpPr>
          <p:cNvPr id="9" name="Text 4"/>
          <p:cNvSpPr/>
          <p:nvPr/>
        </p:nvSpPr>
        <p:spPr>
          <a:xfrm>
            <a:off x="786384" y="3063240"/>
            <a:ext cx="6858000" cy="164592"/>
          </a:xfrm>
          <a:prstGeom prst="rect">
            <a:avLst/>
          </a:prstGeom>
          <a:noFill/>
          <a:ln/>
        </p:spPr>
        <p:txBody>
          <a:bodyPr wrap="square" lIns="0" tIns="0" rIns="0" bIns="0" rtlCol="0" anchor="ctr">
            <a:normAutofit/>
          </a:bodyPr>
          <a:lstStyle/>
          <a:p>
            <a:pPr marL="0" indent="0">
              <a:buNone/>
            </a:pPr>
            <a:r>
              <a:rPr lang="en-US" sz="1020" dirty="0">
                <a:solidFill>
                  <a:srgbClr val="D9F6FA"/>
                </a:solidFill>
                <a:latin typeface="Aptos" pitchFamily="34" charset="0"/>
                <a:ea typeface="Aptos" pitchFamily="34" charset="-122"/>
                <a:cs typeface="Aptos" pitchFamily="34" charset="-120"/>
              </a:rPr>
              <a:t>13th IPNET-Kenya Conference  •  19–21 August 2026  •  Pride Inn Plaza, Nairobi</a:t>
            </a:r>
            <a:endParaRPr lang="en-US" sz="1020" dirty="0"/>
          </a:p>
        </p:txBody>
      </p:sp>
      <p:sp>
        <p:nvSpPr>
          <p:cNvPr id="10" name="Shape 5"/>
          <p:cNvSpPr/>
          <p:nvPr/>
        </p:nvSpPr>
        <p:spPr>
          <a:xfrm>
            <a:off x="758952" y="3703320"/>
            <a:ext cx="5440680" cy="676656"/>
          </a:xfrm>
          <a:prstGeom prst="roundRect">
            <a:avLst>
              <a:gd name="adj" fmla="val 10811"/>
            </a:avLst>
          </a:prstGeom>
          <a:solidFill>
            <a:srgbClr val="002F3E">
              <a:alpha val="92000"/>
            </a:srgbClr>
          </a:solidFill>
          <a:ln w="7620">
            <a:solidFill>
              <a:srgbClr val="25B7C8">
                <a:alpha val="45000"/>
              </a:srgbClr>
            </a:solidFill>
            <a:prstDash val="solid"/>
          </a:ln>
        </p:spPr>
        <p:txBody>
          <a:bodyPr/>
          <a:lstStyle/>
          <a:p>
            <a:endParaRPr lang="en-US"/>
          </a:p>
        </p:txBody>
      </p:sp>
      <p:sp>
        <p:nvSpPr>
          <p:cNvPr id="11" name="Text 6"/>
          <p:cNvSpPr/>
          <p:nvPr/>
        </p:nvSpPr>
        <p:spPr>
          <a:xfrm>
            <a:off x="1005840" y="3931920"/>
            <a:ext cx="4937760" cy="164592"/>
          </a:xfrm>
          <a:prstGeom prst="rect">
            <a:avLst/>
          </a:prstGeom>
          <a:noFill/>
          <a:ln/>
        </p:spPr>
        <p:txBody>
          <a:bodyPr wrap="square" lIns="0" tIns="0" rIns="0" bIns="0" rtlCol="0" anchor="ctr">
            <a:normAutofit lnSpcReduction="10000"/>
          </a:bodyPr>
          <a:lstStyle/>
          <a:p>
            <a:pPr marL="0" indent="0">
              <a:buNone/>
            </a:pPr>
            <a:r>
              <a:rPr lang="en-US" sz="1150" dirty="0">
                <a:solidFill>
                  <a:srgbClr val="FFFFFF"/>
                </a:solidFill>
                <a:latin typeface="Aptos" pitchFamily="34" charset="0"/>
                <a:ea typeface="Aptos" pitchFamily="34" charset="-122"/>
                <a:cs typeface="Aptos" pitchFamily="34" charset="-120"/>
              </a:rPr>
              <a:t>www.ipnetkenya.org   |   info@ipnetkenya.org</a:t>
            </a:r>
            <a:endParaRPr lang="en-US" sz="1150" dirty="0"/>
          </a:p>
        </p:txBody>
      </p:sp>
      <p:sp>
        <p:nvSpPr>
          <p:cNvPr id="12" name="Text 7"/>
          <p:cNvSpPr/>
          <p:nvPr/>
        </p:nvSpPr>
        <p:spPr>
          <a:xfrm>
            <a:off x="11384280" y="6355080"/>
            <a:ext cx="365760" cy="201168"/>
          </a:xfrm>
          <a:prstGeom prst="rect">
            <a:avLst/>
          </a:prstGeom>
          <a:noFill/>
          <a:ln/>
        </p:spPr>
        <p:txBody>
          <a:bodyPr wrap="square" lIns="0" tIns="0" rIns="0" bIns="0" rtlCol="0" anchor="ctr"/>
          <a:lstStyle/>
          <a:p>
            <a:pPr marL="0" indent="0" algn="r">
              <a:buNone/>
            </a:pPr>
            <a:r>
              <a:rPr lang="en-US" sz="800" b="1" dirty="0">
                <a:solidFill>
                  <a:srgbClr val="BFEFF3"/>
                </a:solidFill>
                <a:latin typeface="Aptos" pitchFamily="34" charset="0"/>
                <a:ea typeface="Aptos" pitchFamily="34" charset="-122"/>
                <a:cs typeface="Aptos" pitchFamily="34" charset="-120"/>
              </a:rPr>
              <a:t>08</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a_clean_modern_abstract_medical_healthcare_themed_batch_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lang="en-US"/>
          </a:p>
        </p:txBody>
      </p:sp>
      <p:sp>
        <p:nvSpPr>
          <p:cNvPr id="4" name="Text 1"/>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dirty="0">
                <a:solidFill>
                  <a:srgbClr val="007C89"/>
                </a:solidFill>
                <a:latin typeface="Aptos" pitchFamily="34" charset="0"/>
                <a:ea typeface="Aptos" pitchFamily="34" charset="-122"/>
                <a:cs typeface="Aptos" pitchFamily="34" charset="-120"/>
              </a:rPr>
              <a:t>ABSTRACT INFORMATION</a:t>
            </a:r>
            <a:endParaRPr lang="en-US" sz="780" dirty="0"/>
          </a:p>
        </p:txBody>
      </p:sp>
      <p:sp>
        <p:nvSpPr>
          <p:cNvPr id="5" name="Text 2"/>
          <p:cNvSpPr/>
          <p:nvPr/>
        </p:nvSpPr>
        <p:spPr>
          <a:xfrm>
            <a:off x="658368" y="768096"/>
            <a:ext cx="8412480" cy="493776"/>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384A"/>
                </a:solidFill>
                <a:effectLst/>
                <a:uLnTx/>
                <a:uFillTx/>
                <a:latin typeface="Aptos"/>
                <a:ea typeface="+mn-ea"/>
                <a:cs typeface="+mn-cs"/>
              </a:rPr>
              <a:t>Abstract Details </a:t>
            </a:r>
          </a:p>
        </p:txBody>
      </p:sp>
      <p:sp>
        <p:nvSpPr>
          <p:cNvPr id="6" name="Text 3"/>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dirty="0">
                <a:solidFill>
                  <a:srgbClr val="25B7C8"/>
                </a:solidFill>
                <a:latin typeface="Aptos Display" pitchFamily="34" charset="0"/>
                <a:ea typeface="Aptos Display" pitchFamily="34" charset="-122"/>
                <a:cs typeface="Aptos Display" pitchFamily="34" charset="-120"/>
              </a:rPr>
              <a:t>02</a:t>
            </a:r>
            <a:endParaRPr lang="en-US" sz="1600" dirty="0"/>
          </a:p>
        </p:txBody>
      </p:sp>
      <p:sp>
        <p:nvSpPr>
          <p:cNvPr id="7" name="Shape 4"/>
          <p:cNvSpPr/>
          <p:nvPr/>
        </p:nvSpPr>
        <p:spPr>
          <a:xfrm>
            <a:off x="658368" y="1353312"/>
            <a:ext cx="10835640" cy="16459"/>
          </a:xfrm>
          <a:prstGeom prst="rect">
            <a:avLst/>
          </a:prstGeom>
          <a:solidFill>
            <a:srgbClr val="DBEDF1"/>
          </a:solidFill>
          <a:ln w="12700">
            <a:solidFill>
              <a:srgbClr val="FFFFFF">
                <a:alpha val="0"/>
              </a:srgbClr>
            </a:solidFill>
            <a:prstDash val="solid"/>
          </a:ln>
        </p:spPr>
        <p:txBody>
          <a:bodyPr/>
          <a:lstStyle/>
          <a:p>
            <a:endParaRPr lang="en-US"/>
          </a:p>
        </p:txBody>
      </p:sp>
      <p:sp>
        <p:nvSpPr>
          <p:cNvPr id="8" name="Shape 5"/>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lang="en-US"/>
          </a:p>
        </p:txBody>
      </p:sp>
      <p:sp>
        <p:nvSpPr>
          <p:cNvPr id="9" name="Shape 6"/>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lang="en-US"/>
          </a:p>
        </p:txBody>
      </p:sp>
      <p:sp>
        <p:nvSpPr>
          <p:cNvPr id="10" name="Text 7"/>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dirty="0">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dirty="0"/>
          </a:p>
        </p:txBody>
      </p:sp>
      <p:sp>
        <p:nvSpPr>
          <p:cNvPr id="11" name="Shape 8"/>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lang="en-US"/>
          </a:p>
        </p:txBody>
      </p:sp>
      <p:pic>
        <p:nvPicPr>
          <p:cNvPr id="12" name="Image 1" descr="/mnt/data/pptx_extract/ppt/media/image1.png"/>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p:cNvPicPr>
            <a:picLocks noChangeAspect="1"/>
          </p:cNvPicPr>
          <p:nvPr/>
        </p:nvPicPr>
        <p:blipFill>
          <a:blip r:embed="rId5"/>
          <a:stretch>
            <a:fillRect/>
          </a:stretch>
        </p:blipFill>
        <p:spPr>
          <a:xfrm>
            <a:off x="10746344" y="6440119"/>
            <a:ext cx="404633" cy="259690"/>
          </a:xfrm>
          <a:prstGeom prst="rect">
            <a:avLst/>
          </a:prstGeom>
        </p:spPr>
      </p:pic>
      <p:sp>
        <p:nvSpPr>
          <p:cNvPr id="14" name="Text 9"/>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dirty="0">
                <a:solidFill>
                  <a:srgbClr val="FFFFFF"/>
                </a:solidFill>
                <a:latin typeface="Aptos" pitchFamily="34" charset="0"/>
                <a:ea typeface="Aptos" pitchFamily="34" charset="-122"/>
                <a:cs typeface="Aptos" pitchFamily="34" charset="-120"/>
              </a:rPr>
              <a:t>02</a:t>
            </a:r>
            <a:endParaRPr lang="en-US" sz="760" dirty="0"/>
          </a:p>
        </p:txBody>
      </p:sp>
      <p:sp>
        <p:nvSpPr>
          <p:cNvPr id="15" name="Full Content Area"/>
          <p:cNvSpPr/>
          <p:nvPr/>
        </p:nvSpPr>
        <p:spPr>
          <a:xfrm>
            <a:off x="658368" y="1691640"/>
            <a:ext cx="10835640"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pPr algn="ctr">
              <a:spcAft>
                <a:spcPts val="3000"/>
              </a:spcAft>
            </a:pPr>
            <a:r>
              <a:rPr lang="en-US" b="1" dirty="0">
                <a:solidFill>
                  <a:srgbClr val="00384A"/>
                </a:solidFill>
              </a:rPr>
              <a:t>Adaptation and evaluation of training materials to improve environmental cleaning knowledge at five hospitals in Migori County Kenya</a:t>
            </a:r>
            <a:endParaRPr sz="1650" b="1" dirty="0">
              <a:solidFill>
                <a:srgbClr val="00384A"/>
              </a:solidFill>
            </a:endParaRPr>
          </a:p>
          <a:p>
            <a:pPr algn="l">
              <a:lnSpc>
                <a:spcPct val="100000"/>
              </a:lnSpc>
              <a:spcAft>
                <a:spcPts val="2300"/>
              </a:spcAft>
            </a:pPr>
            <a:r>
              <a:rPr sz="1450" b="1" dirty="0">
                <a:solidFill>
                  <a:srgbClr val="007C89"/>
                </a:solidFill>
                <a:latin typeface="Aptos"/>
              </a:rPr>
              <a:t>PRESENTER NAME:</a:t>
            </a:r>
            <a:r>
              <a:rPr sz="1450" b="0" dirty="0">
                <a:solidFill>
                  <a:srgbClr val="00384A"/>
                </a:solidFill>
                <a:latin typeface="Aptos"/>
              </a:rPr>
              <a:t>  </a:t>
            </a:r>
            <a:r>
              <a:rPr lang="en-US" sz="1450" b="0" dirty="0">
                <a:solidFill>
                  <a:srgbClr val="3F4A50"/>
                </a:solidFill>
                <a:latin typeface="Aptos"/>
              </a:rPr>
              <a:t>Evelyn Makena Mugambi</a:t>
            </a:r>
            <a:endParaRPr lang="en-US" sz="1450" dirty="0">
              <a:solidFill>
                <a:srgbClr val="3F4A50"/>
              </a:solidFill>
              <a:latin typeface="Aptos"/>
            </a:endParaRPr>
          </a:p>
          <a:p>
            <a:pPr algn="l">
              <a:lnSpc>
                <a:spcPct val="100000"/>
              </a:lnSpc>
              <a:spcAft>
                <a:spcPts val="2300"/>
              </a:spcAft>
            </a:pPr>
            <a:r>
              <a:rPr lang="en-US" sz="1450" b="0" i="1" dirty="0">
                <a:solidFill>
                  <a:srgbClr val="3F4A50"/>
                </a:solidFill>
                <a:latin typeface="Aptos"/>
              </a:rPr>
              <a:t>On </a:t>
            </a:r>
            <a:r>
              <a:rPr lang="en-US" sz="1450" i="1" dirty="0">
                <a:solidFill>
                  <a:srgbClr val="3F4A50"/>
                </a:solidFill>
                <a:latin typeface="Aptos"/>
              </a:rPr>
              <a:t>behalf of  Carrie Ripkey, Raymond Odinoh, Lorna Maru, Jared Oremo , Victoria Trinies, Isaac Ngere</a:t>
            </a:r>
            <a:endParaRPr sz="1450" b="0" i="1" dirty="0">
              <a:solidFill>
                <a:srgbClr val="3F4A50"/>
              </a:solidFill>
              <a:latin typeface="Aptos"/>
            </a:endParaRPr>
          </a:p>
          <a:p>
            <a:pPr algn="l">
              <a:lnSpc>
                <a:spcPct val="100000"/>
              </a:lnSpc>
              <a:spcAft>
                <a:spcPts val="2300"/>
              </a:spcAft>
            </a:pPr>
            <a:r>
              <a:rPr sz="1450" b="1" dirty="0">
                <a:solidFill>
                  <a:srgbClr val="007C89"/>
                </a:solidFill>
                <a:latin typeface="Aptos"/>
              </a:rPr>
              <a:t>INSTITUTION / AFFILIATION:</a:t>
            </a:r>
            <a:r>
              <a:rPr sz="1450" b="0" dirty="0">
                <a:solidFill>
                  <a:srgbClr val="00384A"/>
                </a:solidFill>
                <a:latin typeface="Aptos"/>
              </a:rPr>
              <a:t>  </a:t>
            </a:r>
            <a:r>
              <a:rPr lang="en-US" sz="1450" b="0" dirty="0">
                <a:solidFill>
                  <a:srgbClr val="3F4A50"/>
                </a:solidFill>
                <a:latin typeface="Aptos"/>
              </a:rPr>
              <a:t>Washington State University Global Health- Kenya</a:t>
            </a:r>
            <a:endParaRPr sz="1450" b="0" dirty="0">
              <a:solidFill>
                <a:srgbClr val="3F4A50"/>
              </a:solidFill>
              <a:latin typeface="Aptos"/>
            </a:endParaRPr>
          </a:p>
          <a:p>
            <a:pPr algn="l">
              <a:lnSpc>
                <a:spcPct val="100000"/>
              </a:lnSpc>
              <a:spcAft>
                <a:spcPts val="2300"/>
              </a:spcAft>
            </a:pPr>
            <a:r>
              <a:rPr sz="1450" b="1" dirty="0">
                <a:solidFill>
                  <a:srgbClr val="007C89"/>
                </a:solidFill>
                <a:latin typeface="Aptos"/>
              </a:rPr>
              <a:t>COUNTY:</a:t>
            </a:r>
            <a:r>
              <a:rPr lang="en-US" sz="1450" b="1" dirty="0">
                <a:solidFill>
                  <a:srgbClr val="007C89"/>
                </a:solidFill>
                <a:latin typeface="Aptos"/>
              </a:rPr>
              <a:t> </a:t>
            </a:r>
            <a:r>
              <a:rPr lang="en-US" sz="1450" dirty="0">
                <a:solidFill>
                  <a:srgbClr val="3F4A50"/>
                </a:solidFill>
                <a:latin typeface="Aptos"/>
              </a:rPr>
              <a:t>Migori </a:t>
            </a:r>
            <a:r>
              <a:rPr sz="1450" dirty="0">
                <a:solidFill>
                  <a:srgbClr val="3F4A50"/>
                </a:solidFill>
                <a:latin typeface="Aptos"/>
              </a:rPr>
              <a:t>  </a:t>
            </a:r>
          </a:p>
          <a:p>
            <a:pPr algn="l">
              <a:lnSpc>
                <a:spcPct val="100000"/>
              </a:lnSpc>
              <a:spcAft>
                <a:spcPts val="0"/>
              </a:spcAft>
            </a:pPr>
            <a:r>
              <a:rPr sz="1450" b="1" dirty="0">
                <a:solidFill>
                  <a:srgbClr val="007C89"/>
                </a:solidFill>
                <a:latin typeface="Aptos"/>
              </a:rPr>
              <a:t>COUNTRY:</a:t>
            </a:r>
            <a:r>
              <a:rPr sz="1450" b="0" dirty="0">
                <a:solidFill>
                  <a:srgbClr val="00384A"/>
                </a:solidFill>
                <a:latin typeface="Aptos"/>
              </a:rPr>
              <a:t>  </a:t>
            </a:r>
            <a:r>
              <a:rPr lang="en-US" sz="1450" b="0" dirty="0">
                <a:solidFill>
                  <a:srgbClr val="3F4A50"/>
                </a:solidFill>
                <a:latin typeface="Aptos"/>
              </a:rPr>
              <a:t>Kenya </a:t>
            </a:r>
            <a:endParaRPr sz="1450" b="0" dirty="0">
              <a:solidFill>
                <a:srgbClr val="3F4A50"/>
              </a:solidFill>
              <a:latin typeface="Apto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F7C89-FB10-6C74-17F7-B2D4525C95E2}"/>
            </a:ext>
          </a:extLst>
        </p:cNvPr>
        <p:cNvGrpSpPr/>
        <p:nvPr/>
      </p:nvGrpSpPr>
      <p:grpSpPr>
        <a:xfrm>
          <a:off x="0" y="0"/>
          <a:ext cx="0" cy="0"/>
          <a:chOff x="0" y="0"/>
          <a:chExt cx="0" cy="0"/>
        </a:xfrm>
      </p:grpSpPr>
      <p:pic>
        <p:nvPicPr>
          <p:cNvPr id="2" name="Image 0" descr="/mnt/data/a_clean_modern_abstract_medical_healthcare_themed_batch_2.png">
            <a:extLst>
              <a:ext uri="{FF2B5EF4-FFF2-40B4-BE49-F238E27FC236}">
                <a16:creationId xmlns:a16="http://schemas.microsoft.com/office/drawing/2014/main" id="{69897342-9C0A-9A90-21A2-60A81DE98F85}"/>
              </a:ext>
            </a:extLst>
          </p:cNvPr>
          <p:cNvPicPr>
            <a:picLocks noChangeAspect="1"/>
          </p:cNvPicPr>
          <p:nvPr/>
        </p:nvPicPr>
        <p:blipFill>
          <a:blip r:embed="rId3"/>
          <a:srcRect t="25" b="25"/>
          <a:stretch/>
        </p:blipFill>
        <p:spPr>
          <a:xfrm>
            <a:off x="0" y="0"/>
            <a:ext cx="12191695" cy="6858000"/>
          </a:xfrm>
          <a:prstGeom prst="rect">
            <a:avLst/>
          </a:prstGeom>
        </p:spPr>
      </p:pic>
      <p:sp>
        <p:nvSpPr>
          <p:cNvPr id="3" name="Shape 0">
            <a:extLst>
              <a:ext uri="{FF2B5EF4-FFF2-40B4-BE49-F238E27FC236}">
                <a16:creationId xmlns:a16="http://schemas.microsoft.com/office/drawing/2014/main" id="{1F76BA56-AEF1-A847-281C-C2B81F939CF5}"/>
              </a:ext>
            </a:extLst>
          </p:cNvPr>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a:p>
        </p:txBody>
      </p:sp>
      <p:sp>
        <p:nvSpPr>
          <p:cNvPr id="4" name="Text 1">
            <a:extLst>
              <a:ext uri="{FF2B5EF4-FFF2-40B4-BE49-F238E27FC236}">
                <a16:creationId xmlns:a16="http://schemas.microsoft.com/office/drawing/2014/main" id="{A86976E7-6914-6814-D7FD-3B2DD68CCE54}"/>
              </a:ext>
            </a:extLst>
          </p:cNvPr>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dirty="0">
                <a:solidFill>
                  <a:srgbClr val="007C89"/>
                </a:solidFill>
                <a:latin typeface="Aptos" pitchFamily="34" charset="0"/>
                <a:ea typeface="Aptos" pitchFamily="34" charset="-122"/>
                <a:cs typeface="Aptos" pitchFamily="34" charset="-120"/>
              </a:rPr>
              <a:t>SECTION 01</a:t>
            </a:r>
            <a:endParaRPr lang="en-US" sz="780" dirty="0"/>
          </a:p>
        </p:txBody>
      </p:sp>
      <p:sp>
        <p:nvSpPr>
          <p:cNvPr id="5" name="Text 2">
            <a:extLst>
              <a:ext uri="{FF2B5EF4-FFF2-40B4-BE49-F238E27FC236}">
                <a16:creationId xmlns:a16="http://schemas.microsoft.com/office/drawing/2014/main" id="{5B24DACF-8636-4255-6EA3-5E366651B5CC}"/>
              </a:ext>
            </a:extLst>
          </p:cNvPr>
          <p:cNvSpPr/>
          <p:nvPr/>
        </p:nvSpPr>
        <p:spPr>
          <a:xfrm>
            <a:off x="697992" y="768095"/>
            <a:ext cx="10796016" cy="940004"/>
          </a:xfrm>
          <a:prstGeom prst="rect">
            <a:avLst/>
          </a:prstGeom>
          <a:noFill/>
          <a:ln/>
        </p:spPr>
        <p:txBody>
          <a:bodyPr wrap="square" lIns="0" tIns="0" rIns="0" bIns="0" rtlCol="0" anchor="ctr">
            <a:normAutofit fontScale="77500" lnSpcReduction="20000"/>
          </a:bodyPr>
          <a:lstStyle/>
          <a:p>
            <a:r>
              <a:rPr lang="en-US" sz="3200" b="1" dirty="0">
                <a:solidFill>
                  <a:srgbClr val="00384A"/>
                </a:solidFill>
              </a:rPr>
              <a:t>Proper environmental cleaning (EC) in healthcare facilities (HCFs) requires adequate supplies and the knowledge of how to use these supplies</a:t>
            </a:r>
            <a:endParaRPr lang="en-US" sz="3000" b="1" dirty="0">
              <a:solidFill>
                <a:srgbClr val="00384A"/>
              </a:solidFill>
            </a:endParaRPr>
          </a:p>
        </p:txBody>
      </p:sp>
      <p:sp>
        <p:nvSpPr>
          <p:cNvPr id="6" name="Text 3">
            <a:extLst>
              <a:ext uri="{FF2B5EF4-FFF2-40B4-BE49-F238E27FC236}">
                <a16:creationId xmlns:a16="http://schemas.microsoft.com/office/drawing/2014/main" id="{5C4DFC9C-1D15-DD9C-7FED-40F8834846C3}"/>
              </a:ext>
            </a:extLst>
          </p:cNvPr>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dirty="0">
                <a:solidFill>
                  <a:srgbClr val="25B7C8"/>
                </a:solidFill>
                <a:latin typeface="Aptos Display" pitchFamily="34" charset="0"/>
                <a:ea typeface="Aptos Display" pitchFamily="34" charset="-122"/>
                <a:cs typeface="Aptos Display" pitchFamily="34" charset="-120"/>
              </a:rPr>
              <a:t>03</a:t>
            </a:r>
            <a:endParaRPr lang="en-US" sz="1600" dirty="0"/>
          </a:p>
        </p:txBody>
      </p:sp>
      <p:sp>
        <p:nvSpPr>
          <p:cNvPr id="8" name="Shape 5">
            <a:extLst>
              <a:ext uri="{FF2B5EF4-FFF2-40B4-BE49-F238E27FC236}">
                <a16:creationId xmlns:a16="http://schemas.microsoft.com/office/drawing/2014/main" id="{B4CE2BC1-33EC-0F5F-59A4-51C26ADE84E4}"/>
              </a:ext>
            </a:extLst>
          </p:cNvPr>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a:p>
        </p:txBody>
      </p:sp>
      <p:sp>
        <p:nvSpPr>
          <p:cNvPr id="9" name="Shape 6">
            <a:extLst>
              <a:ext uri="{FF2B5EF4-FFF2-40B4-BE49-F238E27FC236}">
                <a16:creationId xmlns:a16="http://schemas.microsoft.com/office/drawing/2014/main" id="{E3554262-F3C2-F188-E5FF-B0B43569E9A4}"/>
              </a:ext>
            </a:extLst>
          </p:cNvPr>
          <p:cNvSpPr/>
          <p:nvPr/>
        </p:nvSpPr>
        <p:spPr>
          <a:xfrm>
            <a:off x="2548" y="6286500"/>
            <a:ext cx="128016" cy="566928"/>
          </a:xfrm>
          <a:prstGeom prst="rect">
            <a:avLst/>
          </a:prstGeom>
          <a:solidFill>
            <a:srgbClr val="25B7C8"/>
          </a:solidFill>
          <a:ln w="12700">
            <a:solidFill>
              <a:srgbClr val="FFFFFF">
                <a:alpha val="0"/>
              </a:srgbClr>
            </a:solidFill>
            <a:prstDash val="solid"/>
          </a:ln>
        </p:spPr>
        <p:txBody>
          <a:bodyPr/>
          <a:lstStyle/>
          <a:p>
            <a:endParaRPr/>
          </a:p>
        </p:txBody>
      </p:sp>
      <p:sp>
        <p:nvSpPr>
          <p:cNvPr id="10" name="Text 7">
            <a:extLst>
              <a:ext uri="{FF2B5EF4-FFF2-40B4-BE49-F238E27FC236}">
                <a16:creationId xmlns:a16="http://schemas.microsoft.com/office/drawing/2014/main" id="{DD8EF655-4556-C030-7AB8-ABE6534EC583}"/>
              </a:ext>
            </a:extLst>
          </p:cNvPr>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dirty="0">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dirty="0"/>
          </a:p>
        </p:txBody>
      </p:sp>
      <p:sp>
        <p:nvSpPr>
          <p:cNvPr id="11" name="Shape 8">
            <a:extLst>
              <a:ext uri="{FF2B5EF4-FFF2-40B4-BE49-F238E27FC236}">
                <a16:creationId xmlns:a16="http://schemas.microsoft.com/office/drawing/2014/main" id="{89617FD0-0474-16C5-5D86-229EFB982570}"/>
              </a:ext>
            </a:extLst>
          </p:cNvPr>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a:p>
        </p:txBody>
      </p:sp>
      <p:pic>
        <p:nvPicPr>
          <p:cNvPr id="12" name="Image 1" descr="/mnt/data/pptx_extract/ppt/media/image1.png">
            <a:extLst>
              <a:ext uri="{FF2B5EF4-FFF2-40B4-BE49-F238E27FC236}">
                <a16:creationId xmlns:a16="http://schemas.microsoft.com/office/drawing/2014/main" id="{11D9F774-5798-416A-45C1-F07F2D3018C7}"/>
              </a:ext>
            </a:extLst>
          </p:cNvPr>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a:extLst>
              <a:ext uri="{FF2B5EF4-FFF2-40B4-BE49-F238E27FC236}">
                <a16:creationId xmlns:a16="http://schemas.microsoft.com/office/drawing/2014/main" id="{FC76680A-DBE6-BD02-2718-491415CCEB57}"/>
              </a:ext>
            </a:extLst>
          </p:cNvPr>
          <p:cNvPicPr>
            <a:picLocks noChangeAspect="1"/>
          </p:cNvPicPr>
          <p:nvPr/>
        </p:nvPicPr>
        <p:blipFill>
          <a:blip r:embed="rId5"/>
          <a:stretch>
            <a:fillRect/>
          </a:stretch>
        </p:blipFill>
        <p:spPr>
          <a:xfrm>
            <a:off x="10746344" y="6440119"/>
            <a:ext cx="404633" cy="259690"/>
          </a:xfrm>
          <a:prstGeom prst="rect">
            <a:avLst/>
          </a:prstGeom>
        </p:spPr>
      </p:pic>
      <p:sp>
        <p:nvSpPr>
          <p:cNvPr id="14" name="Text 9">
            <a:extLst>
              <a:ext uri="{FF2B5EF4-FFF2-40B4-BE49-F238E27FC236}">
                <a16:creationId xmlns:a16="http://schemas.microsoft.com/office/drawing/2014/main" id="{0665A725-8BAE-E6C5-7E14-83D353F0A568}"/>
              </a:ext>
            </a:extLst>
          </p:cNvPr>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dirty="0">
                <a:solidFill>
                  <a:srgbClr val="FFFFFF"/>
                </a:solidFill>
                <a:latin typeface="Aptos" pitchFamily="34" charset="0"/>
                <a:ea typeface="Aptos" pitchFamily="34" charset="-122"/>
                <a:cs typeface="Aptos" pitchFamily="34" charset="-120"/>
              </a:rPr>
              <a:t>03</a:t>
            </a:r>
            <a:endParaRPr lang="en-US" sz="760" dirty="0"/>
          </a:p>
        </p:txBody>
      </p:sp>
      <p:sp>
        <p:nvSpPr>
          <p:cNvPr id="15" name="Full Content Area">
            <a:extLst>
              <a:ext uri="{FF2B5EF4-FFF2-40B4-BE49-F238E27FC236}">
                <a16:creationId xmlns:a16="http://schemas.microsoft.com/office/drawing/2014/main" id="{71EAACBE-AE9F-E369-105A-0CEE0DBBAE1E}"/>
              </a:ext>
            </a:extLst>
          </p:cNvPr>
          <p:cNvSpPr/>
          <p:nvPr/>
        </p:nvSpPr>
        <p:spPr>
          <a:xfrm>
            <a:off x="680897" y="1691640"/>
            <a:ext cx="10835640"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endParaRPr dirty="0"/>
          </a:p>
        </p:txBody>
      </p:sp>
      <p:sp>
        <p:nvSpPr>
          <p:cNvPr id="16" name="Text Placeholder 19">
            <a:extLst>
              <a:ext uri="{FF2B5EF4-FFF2-40B4-BE49-F238E27FC236}">
                <a16:creationId xmlns:a16="http://schemas.microsoft.com/office/drawing/2014/main" id="{63C91F92-D11C-EB2F-8B65-6D09F622E232}"/>
              </a:ext>
            </a:extLst>
          </p:cNvPr>
          <p:cNvSpPr txBox="1">
            <a:spLocks/>
          </p:cNvSpPr>
          <p:nvPr/>
        </p:nvSpPr>
        <p:spPr>
          <a:xfrm>
            <a:off x="6477469" y="2137979"/>
            <a:ext cx="4094755" cy="3368425"/>
          </a:xfrm>
          <a:prstGeom prst="rect">
            <a:avLst/>
          </a:prstGeom>
        </p:spPr>
        <p:txBody>
          <a:bodyPr numCol="1"/>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200"/>
              </a:spcBef>
              <a:buNone/>
            </a:pPr>
            <a:r>
              <a:rPr lang="en-US" sz="2200" dirty="0">
                <a:solidFill>
                  <a:srgbClr val="3F4A50"/>
                </a:solidFill>
              </a:rPr>
              <a:t>There are gaps in access to environmental cleaning </a:t>
            </a:r>
            <a:r>
              <a:rPr lang="en-US" sz="2200" b="1" dirty="0">
                <a:solidFill>
                  <a:srgbClr val="3F4A50"/>
                </a:solidFill>
              </a:rPr>
              <a:t>supplies</a:t>
            </a:r>
            <a:r>
              <a:rPr lang="en-US" sz="2200" dirty="0">
                <a:solidFill>
                  <a:srgbClr val="3F4A50"/>
                </a:solidFill>
              </a:rPr>
              <a:t> and </a:t>
            </a:r>
            <a:r>
              <a:rPr lang="en-US" sz="2200" b="1" dirty="0">
                <a:solidFill>
                  <a:srgbClr val="3F4A50"/>
                </a:solidFill>
              </a:rPr>
              <a:t>training</a:t>
            </a:r>
            <a:endParaRPr lang="en-US" sz="2200" dirty="0">
              <a:solidFill>
                <a:srgbClr val="3F4A50"/>
              </a:solidFill>
            </a:endParaRPr>
          </a:p>
          <a:p>
            <a:pPr>
              <a:spcBef>
                <a:spcPts val="1200"/>
              </a:spcBef>
              <a:buClr>
                <a:srgbClr val="3F4A50"/>
              </a:buClr>
            </a:pPr>
            <a:r>
              <a:rPr lang="en-US" sz="2000" b="1" dirty="0">
                <a:solidFill>
                  <a:srgbClr val="007A99"/>
                </a:solidFill>
              </a:rPr>
              <a:t>36% </a:t>
            </a:r>
            <a:r>
              <a:rPr lang="en-US" sz="2000" dirty="0">
                <a:solidFill>
                  <a:srgbClr val="3F4A50"/>
                </a:solidFill>
              </a:rPr>
              <a:t>of HCFs globally</a:t>
            </a:r>
            <a:r>
              <a:rPr lang="en-US" sz="2000" b="1" dirty="0">
                <a:solidFill>
                  <a:srgbClr val="3F4A50"/>
                </a:solidFill>
              </a:rPr>
              <a:t> lack disinfectants</a:t>
            </a:r>
          </a:p>
          <a:p>
            <a:pPr>
              <a:spcBef>
                <a:spcPts val="1200"/>
              </a:spcBef>
            </a:pPr>
            <a:r>
              <a:rPr lang="en-US" sz="2000" dirty="0">
                <a:solidFill>
                  <a:srgbClr val="3F4A50"/>
                </a:solidFill>
              </a:rPr>
              <a:t>Only </a:t>
            </a:r>
            <a:r>
              <a:rPr lang="en-US" sz="2000" b="1" dirty="0">
                <a:solidFill>
                  <a:srgbClr val="007A99"/>
                </a:solidFill>
              </a:rPr>
              <a:t>7%</a:t>
            </a:r>
            <a:r>
              <a:rPr lang="en-US" sz="2000" dirty="0">
                <a:solidFill>
                  <a:srgbClr val="007A99"/>
                </a:solidFill>
              </a:rPr>
              <a:t> </a:t>
            </a:r>
            <a:r>
              <a:rPr lang="en-US" sz="2000" dirty="0">
                <a:solidFill>
                  <a:srgbClr val="3F4A50"/>
                </a:solidFill>
              </a:rPr>
              <a:t>of HCFs in Kenya provide </a:t>
            </a:r>
            <a:r>
              <a:rPr lang="en-US" sz="2000" b="1" dirty="0">
                <a:solidFill>
                  <a:srgbClr val="3F4A50"/>
                </a:solidFill>
              </a:rPr>
              <a:t>basic environmental cleaning services</a:t>
            </a:r>
            <a:r>
              <a:rPr lang="en-US" sz="2000" dirty="0">
                <a:solidFill>
                  <a:srgbClr val="3F4A50"/>
                </a:solidFill>
              </a:rPr>
              <a:t> (protocols &amp; training)</a:t>
            </a:r>
            <a:endParaRPr lang="en-US" sz="2000" dirty="0">
              <a:solidFill>
                <a:srgbClr val="00384A"/>
              </a:solidFill>
            </a:endParaRPr>
          </a:p>
          <a:p>
            <a:endParaRPr lang="en-US" dirty="0"/>
          </a:p>
        </p:txBody>
      </p:sp>
      <p:sp>
        <p:nvSpPr>
          <p:cNvPr id="227" name="TextBox 226">
            <a:extLst>
              <a:ext uri="{FF2B5EF4-FFF2-40B4-BE49-F238E27FC236}">
                <a16:creationId xmlns:a16="http://schemas.microsoft.com/office/drawing/2014/main" id="{ECF4A2E4-65D8-2D90-3F92-7F36D63C1C66}"/>
              </a:ext>
            </a:extLst>
          </p:cNvPr>
          <p:cNvSpPr txBox="1"/>
          <p:nvPr/>
        </p:nvSpPr>
        <p:spPr>
          <a:xfrm>
            <a:off x="1473119" y="4416960"/>
            <a:ext cx="4304092" cy="553998"/>
          </a:xfrm>
          <a:prstGeom prst="rect">
            <a:avLst/>
          </a:prstGeom>
          <a:noFill/>
        </p:spPr>
        <p:txBody>
          <a:bodyPr wrap="square" rtlCol="0">
            <a:spAutoFit/>
          </a:bodyPr>
          <a:lstStyle/>
          <a:p>
            <a:pPr algn="ctr"/>
            <a:r>
              <a:rPr lang="en-US" sz="1500" i="1" dirty="0">
                <a:solidFill>
                  <a:srgbClr val="3F4A50"/>
                </a:solidFill>
              </a:rPr>
              <a:t>Estimated proportion of HCFs in Kenya providing basic EC services, 2022</a:t>
            </a:r>
          </a:p>
        </p:txBody>
      </p:sp>
      <p:grpSp>
        <p:nvGrpSpPr>
          <p:cNvPr id="7" name="Group 6">
            <a:extLst>
              <a:ext uri="{FF2B5EF4-FFF2-40B4-BE49-F238E27FC236}">
                <a16:creationId xmlns:a16="http://schemas.microsoft.com/office/drawing/2014/main" id="{F91F49F2-5D57-3CD4-8DBC-7494B76E0E70}"/>
              </a:ext>
            </a:extLst>
          </p:cNvPr>
          <p:cNvGrpSpPr/>
          <p:nvPr/>
        </p:nvGrpSpPr>
        <p:grpSpPr>
          <a:xfrm>
            <a:off x="1475559" y="2700223"/>
            <a:ext cx="4327070" cy="1550575"/>
            <a:chOff x="1031892" y="2653712"/>
            <a:chExt cx="4327070" cy="1550575"/>
          </a:xfrm>
        </p:grpSpPr>
        <p:grpSp>
          <p:nvGrpSpPr>
            <p:cNvPr id="18" name="Group 17">
              <a:extLst>
                <a:ext uri="{FF2B5EF4-FFF2-40B4-BE49-F238E27FC236}">
                  <a16:creationId xmlns:a16="http://schemas.microsoft.com/office/drawing/2014/main" id="{350ECB34-5C23-A29D-6E33-55FE96A1AB9F}"/>
                </a:ext>
              </a:extLst>
            </p:cNvPr>
            <p:cNvGrpSpPr/>
            <p:nvPr/>
          </p:nvGrpSpPr>
          <p:grpSpPr>
            <a:xfrm>
              <a:off x="1031892" y="2653712"/>
              <a:ext cx="4327070" cy="1550575"/>
              <a:chOff x="3224696" y="2047334"/>
              <a:chExt cx="1912227" cy="685233"/>
            </a:xfrm>
          </p:grpSpPr>
          <p:pic>
            <p:nvPicPr>
              <p:cNvPr id="22" name="Graphic 21" descr="Hospital with solid fill">
                <a:extLst>
                  <a:ext uri="{FF2B5EF4-FFF2-40B4-BE49-F238E27FC236}">
                    <a16:creationId xmlns:a16="http://schemas.microsoft.com/office/drawing/2014/main" id="{9B9BB3B9-D23E-09A3-F1EA-7CC8BA5D6708}"/>
                  </a:ext>
                </a:extLst>
              </p:cNvPr>
              <p:cNvPicPr>
                <a:picLocks noChangeAspect="1"/>
              </p:cNvPicPr>
              <p:nvPr/>
            </p:nvPicPr>
            <p:blipFill>
              <a:blip>
                <a:extLst>
                  <a:ext uri="{96DAC541-7B7A-43D3-8B79-37D633B846F1}">
                    <asvg:svgBlip xmlns:asvg="http://schemas.microsoft.com/office/drawing/2016/SVG/main" r:embed="rId6"/>
                  </a:ext>
                </a:extLst>
              </a:blip>
              <a:srcRect r="37287"/>
              <a:stretch>
                <a:fillRect/>
              </a:stretch>
            </p:blipFill>
            <p:spPr>
              <a:xfrm>
                <a:off x="3224696" y="2047334"/>
                <a:ext cx="237181" cy="378202"/>
              </a:xfrm>
              <a:prstGeom prst="rect">
                <a:avLst/>
              </a:prstGeom>
            </p:spPr>
          </p:pic>
          <p:pic>
            <p:nvPicPr>
              <p:cNvPr id="24" name="Graphic 23" descr="Hospital with solid fill">
                <a:extLst>
                  <a:ext uri="{FF2B5EF4-FFF2-40B4-BE49-F238E27FC236}">
                    <a16:creationId xmlns:a16="http://schemas.microsoft.com/office/drawing/2014/main" id="{D8233D5B-DD58-A3CE-7374-BC6A96378B9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607351" y="2047334"/>
                <a:ext cx="378202" cy="378202"/>
              </a:xfrm>
              <a:prstGeom prst="rect">
                <a:avLst/>
              </a:prstGeom>
            </p:spPr>
          </p:pic>
          <p:pic>
            <p:nvPicPr>
              <p:cNvPr id="26" name="Graphic 25" descr="Hospital with solid fill">
                <a:extLst>
                  <a:ext uri="{FF2B5EF4-FFF2-40B4-BE49-F238E27FC236}">
                    <a16:creationId xmlns:a16="http://schemas.microsoft.com/office/drawing/2014/main" id="{DF58ED69-8D3D-CFB9-ACEC-153928EF4B4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985553" y="2047334"/>
                <a:ext cx="378202" cy="378202"/>
              </a:xfrm>
              <a:prstGeom prst="rect">
                <a:avLst/>
              </a:prstGeom>
            </p:spPr>
          </p:pic>
          <p:pic>
            <p:nvPicPr>
              <p:cNvPr id="27" name="Graphic 26" descr="Hospital with solid fill">
                <a:extLst>
                  <a:ext uri="{FF2B5EF4-FFF2-40B4-BE49-F238E27FC236}">
                    <a16:creationId xmlns:a16="http://schemas.microsoft.com/office/drawing/2014/main" id="{3800496A-B168-FFC1-8C3E-B5D3ECE3BA3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372137" y="2047334"/>
                <a:ext cx="378202" cy="378202"/>
              </a:xfrm>
              <a:prstGeom prst="rect">
                <a:avLst/>
              </a:prstGeom>
            </p:spPr>
          </p:pic>
          <p:pic>
            <p:nvPicPr>
              <p:cNvPr id="28" name="Graphic 27" descr="Hospital with solid fill">
                <a:extLst>
                  <a:ext uri="{FF2B5EF4-FFF2-40B4-BE49-F238E27FC236}">
                    <a16:creationId xmlns:a16="http://schemas.microsoft.com/office/drawing/2014/main" id="{52D5CC3C-BF4F-3DAC-F4DA-E99F4BB4E67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758721" y="2047334"/>
                <a:ext cx="378202" cy="378202"/>
              </a:xfrm>
              <a:prstGeom prst="rect">
                <a:avLst/>
              </a:prstGeom>
            </p:spPr>
          </p:pic>
          <p:pic>
            <p:nvPicPr>
              <p:cNvPr id="29" name="Graphic 28" descr="Hospital with solid fill">
                <a:extLst>
                  <a:ext uri="{FF2B5EF4-FFF2-40B4-BE49-F238E27FC236}">
                    <a16:creationId xmlns:a16="http://schemas.microsoft.com/office/drawing/2014/main" id="{46F1749B-4661-14AC-27B9-0E1AE1CA345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224696" y="2354365"/>
                <a:ext cx="378202" cy="378202"/>
              </a:xfrm>
              <a:prstGeom prst="rect">
                <a:avLst/>
              </a:prstGeom>
            </p:spPr>
          </p:pic>
          <p:pic>
            <p:nvPicPr>
              <p:cNvPr id="30" name="Graphic 29" descr="Hospital with solid fill">
                <a:extLst>
                  <a:ext uri="{FF2B5EF4-FFF2-40B4-BE49-F238E27FC236}">
                    <a16:creationId xmlns:a16="http://schemas.microsoft.com/office/drawing/2014/main" id="{7368952B-632D-AF12-C8A2-C1B22E28111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607351" y="2354365"/>
                <a:ext cx="378202" cy="378202"/>
              </a:xfrm>
              <a:prstGeom prst="rect">
                <a:avLst/>
              </a:prstGeom>
            </p:spPr>
          </p:pic>
          <p:pic>
            <p:nvPicPr>
              <p:cNvPr id="31" name="Graphic 30" descr="Hospital with solid fill">
                <a:extLst>
                  <a:ext uri="{FF2B5EF4-FFF2-40B4-BE49-F238E27FC236}">
                    <a16:creationId xmlns:a16="http://schemas.microsoft.com/office/drawing/2014/main" id="{2D7ED793-3DAC-C841-5C18-156270AF08F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985553" y="2354365"/>
                <a:ext cx="378202" cy="378202"/>
              </a:xfrm>
              <a:prstGeom prst="rect">
                <a:avLst/>
              </a:prstGeom>
            </p:spPr>
          </p:pic>
          <p:pic>
            <p:nvPicPr>
              <p:cNvPr id="32" name="Graphic 31" descr="Hospital with solid fill">
                <a:extLst>
                  <a:ext uri="{FF2B5EF4-FFF2-40B4-BE49-F238E27FC236}">
                    <a16:creationId xmlns:a16="http://schemas.microsoft.com/office/drawing/2014/main" id="{16B63B2A-F432-B6DD-241A-C06C4A86958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372137" y="2354365"/>
                <a:ext cx="378202" cy="378202"/>
              </a:xfrm>
              <a:prstGeom prst="rect">
                <a:avLst/>
              </a:prstGeom>
            </p:spPr>
          </p:pic>
          <p:pic>
            <p:nvPicPr>
              <p:cNvPr id="33" name="Graphic 32" descr="Hospital with solid fill">
                <a:extLst>
                  <a:ext uri="{FF2B5EF4-FFF2-40B4-BE49-F238E27FC236}">
                    <a16:creationId xmlns:a16="http://schemas.microsoft.com/office/drawing/2014/main" id="{614D3C37-6FAF-4CCA-834B-941CD39FFFF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758721" y="2354365"/>
                <a:ext cx="378202" cy="378202"/>
              </a:xfrm>
              <a:prstGeom prst="rect">
                <a:avLst/>
              </a:prstGeom>
            </p:spPr>
          </p:pic>
        </p:grpSp>
        <p:pic>
          <p:nvPicPr>
            <p:cNvPr id="20" name="Graphic 19" descr="Hospital with solid fill">
              <a:extLst>
                <a:ext uri="{FF2B5EF4-FFF2-40B4-BE49-F238E27FC236}">
                  <a16:creationId xmlns:a16="http://schemas.microsoft.com/office/drawing/2014/main" id="{261419B2-5F8A-9EDC-817C-22B1EC660014}"/>
                </a:ext>
              </a:extLst>
            </p:cNvPr>
            <p:cNvPicPr>
              <a:picLocks noChangeAspect="1"/>
            </p:cNvPicPr>
            <p:nvPr/>
          </p:nvPicPr>
          <p:blipFill>
            <a:blip>
              <a:extLst>
                <a:ext uri="{96DAC541-7B7A-43D3-8B79-37D633B846F1}">
                  <asvg:svgBlip xmlns:asvg="http://schemas.microsoft.com/office/drawing/2016/SVG/main" r:embed="rId8"/>
                </a:ext>
              </a:extLst>
            </a:blip>
            <a:srcRect l="63752"/>
            <a:stretch>
              <a:fillRect/>
            </a:stretch>
          </p:blipFill>
          <p:spPr>
            <a:xfrm>
              <a:off x="1568595" y="2658011"/>
              <a:ext cx="310217" cy="855812"/>
            </a:xfrm>
            <a:prstGeom prst="rect">
              <a:avLst/>
            </a:prstGeom>
          </p:spPr>
        </p:pic>
      </p:grpSp>
      <p:sp>
        <p:nvSpPr>
          <p:cNvPr id="17" name="Rectangle 16">
            <a:extLst>
              <a:ext uri="{FF2B5EF4-FFF2-40B4-BE49-F238E27FC236}">
                <a16:creationId xmlns:a16="http://schemas.microsoft.com/office/drawing/2014/main" id="{C38EAD58-B594-41DD-DFD3-7ECE8B9FD0AF}"/>
              </a:ext>
            </a:extLst>
          </p:cNvPr>
          <p:cNvSpPr/>
          <p:nvPr/>
        </p:nvSpPr>
        <p:spPr>
          <a:xfrm>
            <a:off x="1097280" y="2438400"/>
            <a:ext cx="5087620" cy="27279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F7C0055-AF5B-971C-4337-E462B3BBB82F}"/>
              </a:ext>
            </a:extLst>
          </p:cNvPr>
          <p:cNvSpPr/>
          <p:nvPr/>
        </p:nvSpPr>
        <p:spPr>
          <a:xfrm>
            <a:off x="6442066" y="2073602"/>
            <a:ext cx="4058139" cy="19133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18BFB1D-B26A-6335-D8E5-921E8791715B}"/>
              </a:ext>
            </a:extLst>
          </p:cNvPr>
          <p:cNvSpPr/>
          <p:nvPr/>
        </p:nvSpPr>
        <p:spPr>
          <a:xfrm>
            <a:off x="6477469" y="3986923"/>
            <a:ext cx="4058139" cy="19133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2540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a_clean_modern_abstract_medical_healthcare_themed_batch_2.png"/>
          <p:cNvPicPr>
            <a:picLocks noChangeAspect="1"/>
          </p:cNvPicPr>
          <p:nvPr/>
        </p:nvPicPr>
        <p:blipFill>
          <a:blip r:embed="rId3"/>
          <a:srcRect t="25" b="25"/>
          <a:stretch/>
        </p:blipFill>
        <p:spPr>
          <a:xfrm>
            <a:off x="-21655" y="-100584"/>
            <a:ext cx="12191695" cy="6858000"/>
          </a:xfrm>
          <a:prstGeom prst="rect">
            <a:avLst/>
          </a:prstGeom>
        </p:spPr>
      </p:pic>
      <p:sp>
        <p:nvSpPr>
          <p:cNvPr id="3" name="Shape 0"/>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a:p>
        </p:txBody>
      </p:sp>
      <p:sp>
        <p:nvSpPr>
          <p:cNvPr id="4" name="Text 1"/>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dirty="0">
                <a:solidFill>
                  <a:srgbClr val="007C89"/>
                </a:solidFill>
                <a:latin typeface="Aptos" pitchFamily="34" charset="0"/>
                <a:ea typeface="Aptos" pitchFamily="34" charset="-122"/>
                <a:cs typeface="Aptos" pitchFamily="34" charset="-120"/>
              </a:rPr>
              <a:t>SECTION 02</a:t>
            </a:r>
            <a:endParaRPr lang="en-US" sz="780" dirty="0"/>
          </a:p>
        </p:txBody>
      </p:sp>
      <p:sp>
        <p:nvSpPr>
          <p:cNvPr id="5" name="Text 2"/>
          <p:cNvSpPr/>
          <p:nvPr/>
        </p:nvSpPr>
        <p:spPr>
          <a:xfrm>
            <a:off x="658368" y="768096"/>
            <a:ext cx="10945368" cy="822960"/>
          </a:xfrm>
          <a:prstGeom prst="rect">
            <a:avLst/>
          </a:prstGeom>
          <a:noFill/>
          <a:ln/>
        </p:spPr>
        <p:txBody>
          <a:bodyPr wrap="square" lIns="0" tIns="0" rIns="0" bIns="0" rtlCol="0" anchor="ctr">
            <a:normAutofit/>
          </a:bodyPr>
          <a:lstStyle/>
          <a:p>
            <a:pPr marL="0" indent="0">
              <a:buNone/>
            </a:pPr>
            <a:r>
              <a:rPr lang="en-US" sz="2700" b="1" dirty="0">
                <a:solidFill>
                  <a:srgbClr val="00384A"/>
                </a:solidFill>
              </a:rPr>
              <a:t>Is a complementary environmental cleaning training effective in improving knowledge?</a:t>
            </a:r>
          </a:p>
        </p:txBody>
      </p:sp>
      <p:sp>
        <p:nvSpPr>
          <p:cNvPr id="6" name="Text 3"/>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dirty="0">
                <a:solidFill>
                  <a:srgbClr val="25B7C8"/>
                </a:solidFill>
                <a:latin typeface="Aptos Display" pitchFamily="34" charset="0"/>
                <a:ea typeface="Aptos Display" pitchFamily="34" charset="-122"/>
                <a:cs typeface="Aptos Display" pitchFamily="34" charset="-120"/>
              </a:rPr>
              <a:t>04</a:t>
            </a:r>
            <a:endParaRPr lang="en-US" sz="1600" dirty="0"/>
          </a:p>
        </p:txBody>
      </p:sp>
      <p:sp>
        <p:nvSpPr>
          <p:cNvPr id="8" name="Shape 5"/>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a:p>
        </p:txBody>
      </p:sp>
      <p:sp>
        <p:nvSpPr>
          <p:cNvPr id="9" name="Shape 6"/>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a:p>
        </p:txBody>
      </p:sp>
      <p:sp>
        <p:nvSpPr>
          <p:cNvPr id="10" name="Text 7"/>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dirty="0">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dirty="0"/>
          </a:p>
        </p:txBody>
      </p:sp>
      <p:sp>
        <p:nvSpPr>
          <p:cNvPr id="11" name="Shape 8"/>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a:p>
        </p:txBody>
      </p:sp>
      <p:pic>
        <p:nvPicPr>
          <p:cNvPr id="12" name="Image 1" descr="/mnt/data/pptx_extract/ppt/media/image1.png"/>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p:cNvPicPr>
            <a:picLocks noChangeAspect="1"/>
          </p:cNvPicPr>
          <p:nvPr/>
        </p:nvPicPr>
        <p:blipFill>
          <a:blip r:embed="rId5"/>
          <a:stretch>
            <a:fillRect/>
          </a:stretch>
        </p:blipFill>
        <p:spPr>
          <a:xfrm>
            <a:off x="10746344" y="6440119"/>
            <a:ext cx="404633" cy="259690"/>
          </a:xfrm>
          <a:prstGeom prst="rect">
            <a:avLst/>
          </a:prstGeom>
        </p:spPr>
      </p:pic>
      <p:sp>
        <p:nvSpPr>
          <p:cNvPr id="14" name="Text 9"/>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dirty="0">
                <a:solidFill>
                  <a:srgbClr val="FFFFFF"/>
                </a:solidFill>
                <a:latin typeface="Aptos" pitchFamily="34" charset="0"/>
                <a:ea typeface="Aptos" pitchFamily="34" charset="-122"/>
                <a:cs typeface="Aptos" pitchFamily="34" charset="-120"/>
              </a:rPr>
              <a:t>04</a:t>
            </a:r>
            <a:endParaRPr lang="en-US" sz="760" dirty="0"/>
          </a:p>
        </p:txBody>
      </p:sp>
      <p:sp>
        <p:nvSpPr>
          <p:cNvPr id="15" name="Full Content Area"/>
          <p:cNvSpPr/>
          <p:nvPr/>
        </p:nvSpPr>
        <p:spPr>
          <a:xfrm>
            <a:off x="678027" y="1591056"/>
            <a:ext cx="10835640"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endParaRPr dirty="0"/>
          </a:p>
        </p:txBody>
      </p:sp>
      <p:sp>
        <p:nvSpPr>
          <p:cNvPr id="17" name="TextBox 16">
            <a:extLst>
              <a:ext uri="{FF2B5EF4-FFF2-40B4-BE49-F238E27FC236}">
                <a16:creationId xmlns:a16="http://schemas.microsoft.com/office/drawing/2014/main" id="{433217B3-3AB7-E8F0-F408-A62DB043B6B3}"/>
              </a:ext>
            </a:extLst>
          </p:cNvPr>
          <p:cNvSpPr txBox="1"/>
          <p:nvPr/>
        </p:nvSpPr>
        <p:spPr>
          <a:xfrm>
            <a:off x="968242" y="2510778"/>
            <a:ext cx="6820293" cy="1446550"/>
          </a:xfrm>
          <a:prstGeom prst="rect">
            <a:avLst/>
          </a:prstGeom>
          <a:noFill/>
        </p:spPr>
        <p:txBody>
          <a:bodyPr wrap="square">
            <a:spAutoFit/>
          </a:bodyPr>
          <a:lstStyle/>
          <a:p>
            <a:pPr marL="342900" indent="-342900">
              <a:buAutoNum type="arabicPeriod"/>
            </a:pPr>
            <a:r>
              <a:rPr lang="en-US" sz="2200" dirty="0">
                <a:solidFill>
                  <a:srgbClr val="3F4A50"/>
                </a:solidFill>
              </a:rPr>
              <a:t>Develop an environmental cleaning training to </a:t>
            </a:r>
            <a:r>
              <a:rPr lang="en-US" sz="2200" i="1" dirty="0">
                <a:solidFill>
                  <a:srgbClr val="3F4A50"/>
                </a:solidFill>
              </a:rPr>
              <a:t>complement</a:t>
            </a:r>
            <a:r>
              <a:rPr lang="en-US" sz="2200" dirty="0">
                <a:solidFill>
                  <a:srgbClr val="3F4A50"/>
                </a:solidFill>
              </a:rPr>
              <a:t> a pilot of on-site chlorine generators (STREAM Device) at five hospitals in Migori County, Kenya, and </a:t>
            </a:r>
          </a:p>
        </p:txBody>
      </p:sp>
      <p:sp>
        <p:nvSpPr>
          <p:cNvPr id="18" name="TextBox 17">
            <a:extLst>
              <a:ext uri="{FF2B5EF4-FFF2-40B4-BE49-F238E27FC236}">
                <a16:creationId xmlns:a16="http://schemas.microsoft.com/office/drawing/2014/main" id="{1FD04B25-1F07-096B-90F5-049F23F63B22}"/>
              </a:ext>
            </a:extLst>
          </p:cNvPr>
          <p:cNvSpPr txBox="1"/>
          <p:nvPr/>
        </p:nvSpPr>
        <p:spPr>
          <a:xfrm>
            <a:off x="968242" y="4150307"/>
            <a:ext cx="6820293" cy="1384995"/>
          </a:xfrm>
          <a:prstGeom prst="rect">
            <a:avLst/>
          </a:prstGeom>
          <a:noFill/>
        </p:spPr>
        <p:txBody>
          <a:bodyPr wrap="square" rtlCol="0">
            <a:spAutoFit/>
          </a:bodyPr>
          <a:lstStyle/>
          <a:p>
            <a:pPr marL="342900" indent="-342900">
              <a:buFont typeface="+mj-lt"/>
              <a:buAutoNum type="arabicPeriod" startAt="2"/>
            </a:pPr>
            <a:r>
              <a:rPr lang="en-US" sz="2200" dirty="0">
                <a:solidFill>
                  <a:srgbClr val="3F4A50"/>
                </a:solidFill>
              </a:rPr>
              <a:t>Evaluate the effectiveness of the training on increasing knowledge of use of chlorine-based disinfectants</a:t>
            </a:r>
          </a:p>
          <a:p>
            <a:pPr marL="342900" indent="-342900">
              <a:buFont typeface="+mj-lt"/>
              <a:buAutoNum type="arabicPeriod" startAt="2"/>
            </a:pPr>
            <a:endParaRPr lang="en-US" dirty="0"/>
          </a:p>
        </p:txBody>
      </p:sp>
      <p:pic>
        <p:nvPicPr>
          <p:cNvPr id="23" name="Picture 22">
            <a:extLst>
              <a:ext uri="{FF2B5EF4-FFF2-40B4-BE49-F238E27FC236}">
                <a16:creationId xmlns:a16="http://schemas.microsoft.com/office/drawing/2014/main" id="{DFFE5CE0-416E-B854-F1AA-5E2BA0D9EF9B}"/>
              </a:ext>
            </a:extLst>
          </p:cNvPr>
          <p:cNvPicPr>
            <a:picLocks noChangeAspect="1"/>
          </p:cNvPicPr>
          <p:nvPr/>
        </p:nvPicPr>
        <p:blipFill>
          <a:blip r:embed="rId6"/>
          <a:srcRect t="17201" r="2" b="1398"/>
          <a:stretch>
            <a:fillRect/>
          </a:stretch>
        </p:blipFill>
        <p:spPr>
          <a:xfrm>
            <a:off x="8210746" y="1851569"/>
            <a:ext cx="2737914" cy="2971648"/>
          </a:xfrm>
          <a:prstGeom prst="rect">
            <a:avLst/>
          </a:prstGeom>
          <a:effectLst>
            <a:outerShdw blurRad="127000" dist="50800" dir="10800000" sx="99000" sy="99000" algn="r" rotWithShape="0">
              <a:prstClr val="black">
                <a:alpha val="40000"/>
              </a:prstClr>
            </a:outerShdw>
          </a:effectLst>
        </p:spPr>
      </p:pic>
      <p:sp>
        <p:nvSpPr>
          <p:cNvPr id="24" name="TextBox 23">
            <a:extLst>
              <a:ext uri="{FF2B5EF4-FFF2-40B4-BE49-F238E27FC236}">
                <a16:creationId xmlns:a16="http://schemas.microsoft.com/office/drawing/2014/main" id="{1D197663-017B-3198-ECF2-ED6C32F6B249}"/>
              </a:ext>
            </a:extLst>
          </p:cNvPr>
          <p:cNvSpPr txBox="1"/>
          <p:nvPr/>
        </p:nvSpPr>
        <p:spPr>
          <a:xfrm>
            <a:off x="7931514" y="4886875"/>
            <a:ext cx="3260742" cy="923330"/>
          </a:xfrm>
          <a:prstGeom prst="rect">
            <a:avLst/>
          </a:prstGeom>
          <a:noFill/>
        </p:spPr>
        <p:txBody>
          <a:bodyPr wrap="square" rtlCol="0">
            <a:spAutoFit/>
          </a:bodyPr>
          <a:lstStyle/>
          <a:p>
            <a:pPr algn="ctr"/>
            <a:r>
              <a:rPr lang="en-US" i="1" dirty="0">
                <a:solidFill>
                  <a:srgbClr val="3F4A50"/>
                </a:solidFill>
              </a:rPr>
              <a:t>STREAM Disinfectant Generator at Hospital in Migori County </a:t>
            </a:r>
          </a:p>
        </p:txBody>
      </p:sp>
      <p:sp>
        <p:nvSpPr>
          <p:cNvPr id="19" name="TextBox 18">
            <a:extLst>
              <a:ext uri="{FF2B5EF4-FFF2-40B4-BE49-F238E27FC236}">
                <a16:creationId xmlns:a16="http://schemas.microsoft.com/office/drawing/2014/main" id="{EE51AEE8-CECD-F2B1-A6E8-E12DB62C7B85}"/>
              </a:ext>
            </a:extLst>
          </p:cNvPr>
          <p:cNvSpPr txBox="1"/>
          <p:nvPr/>
        </p:nvSpPr>
        <p:spPr>
          <a:xfrm>
            <a:off x="1527142" y="1753386"/>
            <a:ext cx="6027231" cy="461665"/>
          </a:xfrm>
          <a:prstGeom prst="rect">
            <a:avLst/>
          </a:prstGeom>
          <a:noFill/>
        </p:spPr>
        <p:txBody>
          <a:bodyPr wrap="square" rtlCol="0">
            <a:spAutoFit/>
          </a:bodyPr>
          <a:lstStyle/>
          <a:p>
            <a:pPr algn="ctr"/>
            <a:r>
              <a:rPr lang="en-US" sz="2400" b="1" dirty="0">
                <a:solidFill>
                  <a:srgbClr val="00384A"/>
                </a:solidFill>
              </a:rPr>
              <a:t>Objectives:</a:t>
            </a:r>
          </a:p>
        </p:txBody>
      </p:sp>
      <p:sp>
        <p:nvSpPr>
          <p:cNvPr id="7" name="Rectangle 6">
            <a:extLst>
              <a:ext uri="{FF2B5EF4-FFF2-40B4-BE49-F238E27FC236}">
                <a16:creationId xmlns:a16="http://schemas.microsoft.com/office/drawing/2014/main" id="{6BE6E95E-A4DB-F0A1-E06C-AAD191983490}"/>
              </a:ext>
            </a:extLst>
          </p:cNvPr>
          <p:cNvSpPr/>
          <p:nvPr/>
        </p:nvSpPr>
        <p:spPr>
          <a:xfrm>
            <a:off x="968242" y="1753386"/>
            <a:ext cx="6677497" cy="23969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BD125DB-FC12-0ED6-8454-94BE4A3EF8D7}"/>
              </a:ext>
            </a:extLst>
          </p:cNvPr>
          <p:cNvSpPr/>
          <p:nvPr/>
        </p:nvSpPr>
        <p:spPr>
          <a:xfrm>
            <a:off x="968242" y="4150307"/>
            <a:ext cx="6306899" cy="138499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a_clean_modern_abstract_medical_healthcare_themed_batch_2.png"/>
          <p:cNvPicPr>
            <a:picLocks noChangeAspect="1"/>
          </p:cNvPicPr>
          <p:nvPr/>
        </p:nvPicPr>
        <p:blipFill>
          <a:blip r:embed="rId3"/>
          <a:srcRect t="25" b="25"/>
          <a:stretch/>
        </p:blipFill>
        <p:spPr>
          <a:xfrm>
            <a:off x="-55575" y="0"/>
            <a:ext cx="12191695" cy="6858000"/>
          </a:xfrm>
          <a:prstGeom prst="rect">
            <a:avLst/>
          </a:prstGeom>
        </p:spPr>
      </p:pic>
      <p:sp>
        <p:nvSpPr>
          <p:cNvPr id="3" name="Shape 0"/>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a:p>
        </p:txBody>
      </p:sp>
      <p:sp>
        <p:nvSpPr>
          <p:cNvPr id="4" name="Text 1"/>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dirty="0">
                <a:solidFill>
                  <a:srgbClr val="007C89"/>
                </a:solidFill>
                <a:latin typeface="Aptos" pitchFamily="34" charset="0"/>
                <a:ea typeface="Aptos" pitchFamily="34" charset="-122"/>
                <a:cs typeface="Aptos" pitchFamily="34" charset="-120"/>
              </a:rPr>
              <a:t>SECTION 03</a:t>
            </a:r>
            <a:endParaRPr lang="en-US" sz="780" dirty="0"/>
          </a:p>
        </p:txBody>
      </p:sp>
      <p:sp>
        <p:nvSpPr>
          <p:cNvPr id="5" name="Text 2"/>
          <p:cNvSpPr/>
          <p:nvPr/>
        </p:nvSpPr>
        <p:spPr>
          <a:xfrm>
            <a:off x="658367" y="691265"/>
            <a:ext cx="10835639" cy="1046988"/>
          </a:xfrm>
          <a:prstGeom prst="rect">
            <a:avLst/>
          </a:prstGeom>
          <a:noFill/>
          <a:ln/>
        </p:spPr>
        <p:txBody>
          <a:bodyPr wrap="square" lIns="0" tIns="0" rIns="0" bIns="0" rtlCol="0" anchor="ctr">
            <a:normAutofit/>
          </a:bodyPr>
          <a:lstStyle/>
          <a:p>
            <a:pPr marL="0" indent="0">
              <a:buNone/>
            </a:pPr>
            <a:r>
              <a:rPr lang="en-US" sz="2800" b="1" dirty="0">
                <a:solidFill>
                  <a:srgbClr val="00384A"/>
                </a:solidFill>
              </a:rPr>
              <a:t>We adapted existing best practice training materials to address identified knowledge gaps</a:t>
            </a:r>
          </a:p>
        </p:txBody>
      </p:sp>
      <p:sp>
        <p:nvSpPr>
          <p:cNvPr id="6" name="Text 3"/>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dirty="0">
                <a:solidFill>
                  <a:srgbClr val="25B7C8"/>
                </a:solidFill>
                <a:latin typeface="Aptos Display" pitchFamily="34" charset="0"/>
                <a:ea typeface="Aptos Display" pitchFamily="34" charset="-122"/>
                <a:cs typeface="Aptos Display" pitchFamily="34" charset="-120"/>
              </a:rPr>
              <a:t>05</a:t>
            </a:r>
            <a:endParaRPr lang="en-US" sz="1600" dirty="0"/>
          </a:p>
        </p:txBody>
      </p:sp>
      <p:sp>
        <p:nvSpPr>
          <p:cNvPr id="8" name="Shape 5"/>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a:p>
        </p:txBody>
      </p:sp>
      <p:sp>
        <p:nvSpPr>
          <p:cNvPr id="9" name="Shape 6"/>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a:p>
        </p:txBody>
      </p:sp>
      <p:sp>
        <p:nvSpPr>
          <p:cNvPr id="10" name="Text 7"/>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dirty="0">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dirty="0"/>
          </a:p>
        </p:txBody>
      </p:sp>
      <p:sp>
        <p:nvSpPr>
          <p:cNvPr id="11" name="Shape 8"/>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a:p>
        </p:txBody>
      </p:sp>
      <p:pic>
        <p:nvPicPr>
          <p:cNvPr id="12" name="Image 1" descr="/mnt/data/pptx_extract/ppt/media/image1.png"/>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p:cNvPicPr>
            <a:picLocks noChangeAspect="1"/>
          </p:cNvPicPr>
          <p:nvPr/>
        </p:nvPicPr>
        <p:blipFill>
          <a:blip r:embed="rId5"/>
          <a:stretch>
            <a:fillRect/>
          </a:stretch>
        </p:blipFill>
        <p:spPr>
          <a:xfrm>
            <a:off x="10746344" y="6440119"/>
            <a:ext cx="404633" cy="259690"/>
          </a:xfrm>
          <a:prstGeom prst="rect">
            <a:avLst/>
          </a:prstGeom>
        </p:spPr>
      </p:pic>
      <p:sp>
        <p:nvSpPr>
          <p:cNvPr id="14" name="Text 9"/>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dirty="0">
                <a:solidFill>
                  <a:srgbClr val="FFFFFF"/>
                </a:solidFill>
                <a:latin typeface="Aptos" pitchFamily="34" charset="0"/>
                <a:ea typeface="Aptos" pitchFamily="34" charset="-122"/>
                <a:cs typeface="Aptos" pitchFamily="34" charset="-120"/>
              </a:rPr>
              <a:t>05</a:t>
            </a:r>
            <a:endParaRPr lang="en-US" sz="760" dirty="0"/>
          </a:p>
        </p:txBody>
      </p:sp>
      <p:sp>
        <p:nvSpPr>
          <p:cNvPr id="15" name="Full Content Area"/>
          <p:cNvSpPr/>
          <p:nvPr/>
        </p:nvSpPr>
        <p:spPr>
          <a:xfrm>
            <a:off x="279400" y="1767056"/>
            <a:ext cx="11443208" cy="4396000"/>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endParaRPr/>
          </a:p>
        </p:txBody>
      </p:sp>
      <p:sp>
        <p:nvSpPr>
          <p:cNvPr id="17" name="TextBox 16">
            <a:extLst>
              <a:ext uri="{FF2B5EF4-FFF2-40B4-BE49-F238E27FC236}">
                <a16:creationId xmlns:a16="http://schemas.microsoft.com/office/drawing/2014/main" id="{91570F22-CE38-9A23-B6C6-3A65FDE0D815}"/>
              </a:ext>
            </a:extLst>
          </p:cNvPr>
          <p:cNvSpPr txBox="1"/>
          <p:nvPr/>
        </p:nvSpPr>
        <p:spPr>
          <a:xfrm>
            <a:off x="890655" y="2701527"/>
            <a:ext cx="2653377" cy="313932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3F4A50"/>
                </a:solidFill>
              </a:rPr>
              <a:t>March 2025</a:t>
            </a:r>
          </a:p>
          <a:p>
            <a:pPr marL="285750" indent="-285750">
              <a:buFont typeface="Arial" panose="020B0604020202020204" pitchFamily="34" charset="0"/>
              <a:buChar char="•"/>
            </a:pPr>
            <a:r>
              <a:rPr lang="en-US" dirty="0">
                <a:solidFill>
                  <a:srgbClr val="3F4A50"/>
                </a:solidFill>
              </a:rPr>
              <a:t>At </a:t>
            </a:r>
            <a:r>
              <a:rPr lang="en-US" b="1" dirty="0">
                <a:solidFill>
                  <a:srgbClr val="3F4A50"/>
                </a:solidFill>
              </a:rPr>
              <a:t>5 hospitals </a:t>
            </a:r>
            <a:r>
              <a:rPr lang="en-US" dirty="0">
                <a:solidFill>
                  <a:srgbClr val="3F4A50"/>
                </a:solidFill>
              </a:rPr>
              <a:t>in Migori county</a:t>
            </a:r>
          </a:p>
          <a:p>
            <a:pPr marL="285750" indent="-285750">
              <a:buFont typeface="Arial" panose="020B0604020202020204" pitchFamily="34" charset="0"/>
              <a:buChar char="•"/>
            </a:pPr>
            <a:r>
              <a:rPr lang="en-US" dirty="0">
                <a:solidFill>
                  <a:srgbClr val="3F4A50"/>
                </a:solidFill>
              </a:rPr>
              <a:t>With </a:t>
            </a:r>
            <a:r>
              <a:rPr lang="en-US" b="1" dirty="0">
                <a:solidFill>
                  <a:srgbClr val="3F4A50"/>
                </a:solidFill>
              </a:rPr>
              <a:t>52 hospital staff</a:t>
            </a:r>
            <a:r>
              <a:rPr lang="en-US" dirty="0">
                <a:solidFill>
                  <a:srgbClr val="3F4A50"/>
                </a:solidFill>
              </a:rPr>
              <a:t> (cleaning staff, clinical staff, other health practitioners)</a:t>
            </a:r>
          </a:p>
          <a:p>
            <a:pPr marL="285750" indent="-285750">
              <a:buFont typeface="Arial" panose="020B0604020202020204" pitchFamily="34" charset="0"/>
              <a:buChar char="•"/>
            </a:pPr>
            <a:r>
              <a:rPr lang="en-US" dirty="0">
                <a:solidFill>
                  <a:srgbClr val="3F4A50"/>
                </a:solidFill>
              </a:rPr>
              <a:t>6 Environmental Cleaning knowledge questions</a:t>
            </a:r>
          </a:p>
          <a:p>
            <a:pPr lvl="1"/>
            <a:r>
              <a:rPr lang="en-US" dirty="0">
                <a:latin typeface="+mj-lt"/>
              </a:rPr>
              <a:t> </a:t>
            </a:r>
          </a:p>
        </p:txBody>
      </p:sp>
      <p:pic>
        <p:nvPicPr>
          <p:cNvPr id="16" name="Picture 15">
            <a:extLst>
              <a:ext uri="{FF2B5EF4-FFF2-40B4-BE49-F238E27FC236}">
                <a16:creationId xmlns:a16="http://schemas.microsoft.com/office/drawing/2014/main" id="{51749432-4B15-CEC9-6BFC-3B68AA456034}"/>
              </a:ext>
            </a:extLst>
          </p:cNvPr>
          <p:cNvPicPr>
            <a:picLocks noChangeAspect="1"/>
          </p:cNvPicPr>
          <p:nvPr/>
        </p:nvPicPr>
        <p:blipFill>
          <a:blip r:embed="rId6"/>
          <a:stretch>
            <a:fillRect/>
          </a:stretch>
        </p:blipFill>
        <p:spPr>
          <a:xfrm>
            <a:off x="4138263" y="2795496"/>
            <a:ext cx="1373753" cy="2139320"/>
          </a:xfrm>
          <a:prstGeom prst="rect">
            <a:avLst/>
          </a:prstGeom>
        </p:spPr>
      </p:pic>
      <p:pic>
        <p:nvPicPr>
          <p:cNvPr id="19" name="Picture 18">
            <a:extLst>
              <a:ext uri="{FF2B5EF4-FFF2-40B4-BE49-F238E27FC236}">
                <a16:creationId xmlns:a16="http://schemas.microsoft.com/office/drawing/2014/main" id="{F75DDBB5-856F-08B0-4D24-CE844FF319E2}"/>
              </a:ext>
            </a:extLst>
          </p:cNvPr>
          <p:cNvPicPr>
            <a:picLocks noChangeAspect="1"/>
          </p:cNvPicPr>
          <p:nvPr/>
        </p:nvPicPr>
        <p:blipFill>
          <a:blip r:embed="rId7"/>
          <a:stretch>
            <a:fillRect/>
          </a:stretch>
        </p:blipFill>
        <p:spPr>
          <a:xfrm>
            <a:off x="5054030" y="4118908"/>
            <a:ext cx="1433462" cy="1815083"/>
          </a:xfrm>
          <a:prstGeom prst="rect">
            <a:avLst/>
          </a:prstGeom>
        </p:spPr>
      </p:pic>
      <p:sp>
        <p:nvSpPr>
          <p:cNvPr id="24" name="TextBox 23">
            <a:extLst>
              <a:ext uri="{FF2B5EF4-FFF2-40B4-BE49-F238E27FC236}">
                <a16:creationId xmlns:a16="http://schemas.microsoft.com/office/drawing/2014/main" id="{3F0B9D31-9BB9-C366-C966-387396E4ED60}"/>
              </a:ext>
            </a:extLst>
          </p:cNvPr>
          <p:cNvSpPr txBox="1"/>
          <p:nvPr/>
        </p:nvSpPr>
        <p:spPr>
          <a:xfrm>
            <a:off x="998930" y="1932086"/>
            <a:ext cx="2435050" cy="769441"/>
          </a:xfrm>
          <a:prstGeom prst="rect">
            <a:avLst/>
          </a:prstGeom>
          <a:solidFill>
            <a:srgbClr val="DDF7FF"/>
          </a:solidFill>
        </p:spPr>
        <p:txBody>
          <a:bodyPr wrap="square" rtlCol="0">
            <a:spAutoFit/>
          </a:bodyPr>
          <a:lstStyle/>
          <a:p>
            <a:pPr algn="ctr"/>
            <a:r>
              <a:rPr lang="en-US" sz="2200" b="1" dirty="0">
                <a:solidFill>
                  <a:srgbClr val="00384A"/>
                </a:solidFill>
              </a:rPr>
              <a:t>Training Needs Assessment</a:t>
            </a:r>
          </a:p>
        </p:txBody>
      </p:sp>
      <p:sp>
        <p:nvSpPr>
          <p:cNvPr id="25" name="Arrow: Right 24">
            <a:extLst>
              <a:ext uri="{FF2B5EF4-FFF2-40B4-BE49-F238E27FC236}">
                <a16:creationId xmlns:a16="http://schemas.microsoft.com/office/drawing/2014/main" id="{5F288A32-0D3B-35C9-8DCE-3BD25089139F}"/>
              </a:ext>
            </a:extLst>
          </p:cNvPr>
          <p:cNvSpPr/>
          <p:nvPr/>
        </p:nvSpPr>
        <p:spPr>
          <a:xfrm>
            <a:off x="3533144" y="2131230"/>
            <a:ext cx="702462" cy="376695"/>
          </a:xfrm>
          <a:prstGeom prst="rightArrow">
            <a:avLst/>
          </a:prstGeom>
          <a:solidFill>
            <a:srgbClr val="FF8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A19A0C98-CEFC-EB31-FB88-5A63F089D569}"/>
              </a:ext>
            </a:extLst>
          </p:cNvPr>
          <p:cNvSpPr txBox="1"/>
          <p:nvPr/>
        </p:nvSpPr>
        <p:spPr>
          <a:xfrm>
            <a:off x="4336991" y="1956638"/>
            <a:ext cx="2070126" cy="769441"/>
          </a:xfrm>
          <a:prstGeom prst="rect">
            <a:avLst/>
          </a:prstGeom>
          <a:solidFill>
            <a:srgbClr val="75DEFF"/>
          </a:solidFill>
        </p:spPr>
        <p:txBody>
          <a:bodyPr wrap="square" rtlCol="0">
            <a:spAutoFit/>
          </a:bodyPr>
          <a:lstStyle/>
          <a:p>
            <a:pPr algn="ctr"/>
            <a:r>
              <a:rPr lang="en-US" sz="2200" b="1" dirty="0">
                <a:solidFill>
                  <a:srgbClr val="00384A"/>
                </a:solidFill>
              </a:rPr>
              <a:t>Curriculum Adaptation</a:t>
            </a:r>
          </a:p>
        </p:txBody>
      </p:sp>
      <p:sp>
        <p:nvSpPr>
          <p:cNvPr id="29" name="Arrow: Right 28">
            <a:extLst>
              <a:ext uri="{FF2B5EF4-FFF2-40B4-BE49-F238E27FC236}">
                <a16:creationId xmlns:a16="http://schemas.microsoft.com/office/drawing/2014/main" id="{BCA0ED07-97C1-92D2-9816-78AC3DC35573}"/>
              </a:ext>
            </a:extLst>
          </p:cNvPr>
          <p:cNvSpPr/>
          <p:nvPr/>
        </p:nvSpPr>
        <p:spPr>
          <a:xfrm>
            <a:off x="6567057" y="2131230"/>
            <a:ext cx="702462" cy="376695"/>
          </a:xfrm>
          <a:prstGeom prst="rightArrow">
            <a:avLst/>
          </a:prstGeom>
          <a:solidFill>
            <a:srgbClr val="FF8A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60BFBEBE-3648-8EF9-D827-710D5AAA6C93}"/>
              </a:ext>
            </a:extLst>
          </p:cNvPr>
          <p:cNvSpPr txBox="1"/>
          <p:nvPr/>
        </p:nvSpPr>
        <p:spPr>
          <a:xfrm>
            <a:off x="7429459" y="2101362"/>
            <a:ext cx="3610016" cy="430887"/>
          </a:xfrm>
          <a:prstGeom prst="rect">
            <a:avLst/>
          </a:prstGeom>
          <a:solidFill>
            <a:srgbClr val="007A99"/>
          </a:solidFill>
        </p:spPr>
        <p:txBody>
          <a:bodyPr wrap="square" rtlCol="0">
            <a:spAutoFit/>
          </a:bodyPr>
          <a:lstStyle/>
          <a:p>
            <a:pPr algn="ctr"/>
            <a:r>
              <a:rPr lang="en-US" sz="2200" b="1" dirty="0">
                <a:solidFill>
                  <a:schemeClr val="bg1"/>
                </a:solidFill>
              </a:rPr>
              <a:t>Training Implementation</a:t>
            </a:r>
          </a:p>
        </p:txBody>
      </p:sp>
      <p:sp>
        <p:nvSpPr>
          <p:cNvPr id="33" name="TextBox 32">
            <a:extLst>
              <a:ext uri="{FF2B5EF4-FFF2-40B4-BE49-F238E27FC236}">
                <a16:creationId xmlns:a16="http://schemas.microsoft.com/office/drawing/2014/main" id="{D71FF9F9-C724-868E-646B-14EE8094F850}"/>
              </a:ext>
            </a:extLst>
          </p:cNvPr>
          <p:cNvSpPr txBox="1"/>
          <p:nvPr/>
        </p:nvSpPr>
        <p:spPr>
          <a:xfrm>
            <a:off x="7366612" y="2611840"/>
            <a:ext cx="4511444" cy="341632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3F4A50"/>
                </a:solidFill>
              </a:rPr>
              <a:t>May 2025</a:t>
            </a:r>
          </a:p>
          <a:p>
            <a:pPr marL="285750" indent="-285750">
              <a:buFont typeface="Arial" panose="020B0604020202020204" pitchFamily="34" charset="0"/>
              <a:buChar char="•"/>
            </a:pPr>
            <a:r>
              <a:rPr lang="en-US" dirty="0">
                <a:solidFill>
                  <a:srgbClr val="3F4A50"/>
                </a:solidFill>
              </a:rPr>
              <a:t>Training of Trainers, cascade training to staff at 5 hospitals in Migori County</a:t>
            </a:r>
          </a:p>
          <a:p>
            <a:pPr marL="285750" indent="-285750">
              <a:buFont typeface="Arial" panose="020B0604020202020204" pitchFamily="34" charset="0"/>
              <a:buChar char="•"/>
            </a:pPr>
            <a:r>
              <a:rPr lang="en-US" dirty="0">
                <a:solidFill>
                  <a:srgbClr val="3F4A50"/>
                </a:solidFill>
              </a:rPr>
              <a:t>Trainings reached </a:t>
            </a:r>
            <a:r>
              <a:rPr lang="en-US" b="1" dirty="0">
                <a:solidFill>
                  <a:srgbClr val="3F4A50"/>
                </a:solidFill>
              </a:rPr>
              <a:t>approximately 100 learners </a:t>
            </a:r>
            <a:r>
              <a:rPr lang="en-US" dirty="0">
                <a:solidFill>
                  <a:srgbClr val="3F4A50"/>
                </a:solidFill>
              </a:rPr>
              <a:t>(cleaning staff, clinical staff, other health practitioners)</a:t>
            </a:r>
          </a:p>
          <a:p>
            <a:pPr marL="285750" indent="-285750">
              <a:buFont typeface="Arial" panose="020B0604020202020204" pitchFamily="34" charset="0"/>
              <a:buChar char="•"/>
            </a:pPr>
            <a:r>
              <a:rPr lang="en-US" dirty="0">
                <a:solidFill>
                  <a:srgbClr val="3F4A50"/>
                </a:solidFill>
              </a:rPr>
              <a:t>Training Modules: </a:t>
            </a:r>
          </a:p>
          <a:p>
            <a:pPr marL="742950" lvl="1" indent="-285750">
              <a:buFont typeface="Arial" panose="020B0604020202020204" pitchFamily="34" charset="0"/>
              <a:buChar char="•"/>
            </a:pPr>
            <a:r>
              <a:rPr lang="en-US" i="1" dirty="0">
                <a:solidFill>
                  <a:srgbClr val="3F4A50"/>
                </a:solidFill>
              </a:rPr>
              <a:t>Intro to EC</a:t>
            </a:r>
          </a:p>
          <a:p>
            <a:pPr marL="742950" lvl="1" indent="-285750">
              <a:buFont typeface="Arial" panose="020B0604020202020204" pitchFamily="34" charset="0"/>
              <a:buChar char="•"/>
            </a:pPr>
            <a:r>
              <a:rPr lang="en-US" i="1" dirty="0">
                <a:solidFill>
                  <a:srgbClr val="3F4A50"/>
                </a:solidFill>
              </a:rPr>
              <a:t>Personal Protective Equipment, </a:t>
            </a:r>
          </a:p>
          <a:p>
            <a:pPr marL="742950" lvl="1" indent="-285750">
              <a:buFont typeface="Arial" panose="020B0604020202020204" pitchFamily="34" charset="0"/>
              <a:buChar char="•"/>
            </a:pPr>
            <a:r>
              <a:rPr lang="en-US" i="1" dirty="0">
                <a:solidFill>
                  <a:srgbClr val="3F4A50"/>
                </a:solidFill>
              </a:rPr>
              <a:t>Key activities for EC</a:t>
            </a:r>
          </a:p>
          <a:p>
            <a:pPr marL="742950" lvl="1" indent="-285750">
              <a:buFont typeface="Arial" panose="020B0604020202020204" pitchFamily="34" charset="0"/>
              <a:buChar char="•"/>
            </a:pPr>
            <a:r>
              <a:rPr lang="en-US" i="1" dirty="0">
                <a:solidFill>
                  <a:srgbClr val="3F4A50"/>
                </a:solidFill>
              </a:rPr>
              <a:t>Supportive Supervision of EC  (supervisors)</a:t>
            </a:r>
          </a:p>
        </p:txBody>
      </p:sp>
      <p:sp>
        <p:nvSpPr>
          <p:cNvPr id="7" name="Rectangle 6">
            <a:extLst>
              <a:ext uri="{FF2B5EF4-FFF2-40B4-BE49-F238E27FC236}">
                <a16:creationId xmlns:a16="http://schemas.microsoft.com/office/drawing/2014/main" id="{8411FB76-049A-054A-4846-5DDC72AC88E8}"/>
              </a:ext>
            </a:extLst>
          </p:cNvPr>
          <p:cNvSpPr/>
          <p:nvPr/>
        </p:nvSpPr>
        <p:spPr>
          <a:xfrm>
            <a:off x="879767" y="1926598"/>
            <a:ext cx="2653377" cy="383371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EBBC84E-A001-FFF4-7938-9824C2A790CC}"/>
              </a:ext>
            </a:extLst>
          </p:cNvPr>
          <p:cNvSpPr/>
          <p:nvPr/>
        </p:nvSpPr>
        <p:spPr>
          <a:xfrm>
            <a:off x="4261006" y="1926598"/>
            <a:ext cx="2237949" cy="410156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31FFAB1-28EA-FF9F-AAEC-F73A82B2DE0B}"/>
              </a:ext>
            </a:extLst>
          </p:cNvPr>
          <p:cNvSpPr/>
          <p:nvPr/>
        </p:nvSpPr>
        <p:spPr>
          <a:xfrm>
            <a:off x="7417997" y="1955401"/>
            <a:ext cx="4185740" cy="410156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0" grpId="0" animBg="1"/>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AE03E-90C2-2C34-864E-D947570B9A96}"/>
            </a:ext>
          </a:extLst>
        </p:cNvPr>
        <p:cNvGrpSpPr/>
        <p:nvPr/>
      </p:nvGrpSpPr>
      <p:grpSpPr>
        <a:xfrm>
          <a:off x="0" y="0"/>
          <a:ext cx="0" cy="0"/>
          <a:chOff x="0" y="0"/>
          <a:chExt cx="0" cy="0"/>
        </a:xfrm>
      </p:grpSpPr>
      <p:pic>
        <p:nvPicPr>
          <p:cNvPr id="2" name="Image 0" descr="/mnt/data/a_clean_modern_abstract_medical_healthcare_themed_batch_2.png">
            <a:extLst>
              <a:ext uri="{FF2B5EF4-FFF2-40B4-BE49-F238E27FC236}">
                <a16:creationId xmlns:a16="http://schemas.microsoft.com/office/drawing/2014/main" id="{B99A5A36-CEE1-BA7E-492E-71A798566951}"/>
              </a:ext>
            </a:extLst>
          </p:cNvPr>
          <p:cNvPicPr>
            <a:picLocks noChangeAspect="1"/>
          </p:cNvPicPr>
          <p:nvPr/>
        </p:nvPicPr>
        <p:blipFill>
          <a:blip r:embed="rId3"/>
          <a:srcRect t="25" b="25"/>
          <a:stretch/>
        </p:blipFill>
        <p:spPr>
          <a:xfrm>
            <a:off x="0" y="0"/>
            <a:ext cx="12191695" cy="6858000"/>
          </a:xfrm>
          <a:prstGeom prst="rect">
            <a:avLst/>
          </a:prstGeom>
        </p:spPr>
      </p:pic>
      <p:sp>
        <p:nvSpPr>
          <p:cNvPr id="3" name="Shape 0">
            <a:extLst>
              <a:ext uri="{FF2B5EF4-FFF2-40B4-BE49-F238E27FC236}">
                <a16:creationId xmlns:a16="http://schemas.microsoft.com/office/drawing/2014/main" id="{E8B24602-D3B8-5D82-EA1D-9625097F5A82}"/>
              </a:ext>
            </a:extLst>
          </p:cNvPr>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a:p>
        </p:txBody>
      </p:sp>
      <p:sp>
        <p:nvSpPr>
          <p:cNvPr id="4" name="Text 1">
            <a:extLst>
              <a:ext uri="{FF2B5EF4-FFF2-40B4-BE49-F238E27FC236}">
                <a16:creationId xmlns:a16="http://schemas.microsoft.com/office/drawing/2014/main" id="{5607B7BA-F678-8294-8C01-6B87109498BF}"/>
              </a:ext>
            </a:extLst>
          </p:cNvPr>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dirty="0">
                <a:solidFill>
                  <a:srgbClr val="007C89"/>
                </a:solidFill>
                <a:latin typeface="Aptos" pitchFamily="34" charset="0"/>
                <a:ea typeface="Aptos" pitchFamily="34" charset="-122"/>
                <a:cs typeface="Aptos" pitchFamily="34" charset="-120"/>
              </a:rPr>
              <a:t>SECTION 03</a:t>
            </a:r>
            <a:endParaRPr lang="en-US" sz="780" dirty="0"/>
          </a:p>
        </p:txBody>
      </p:sp>
      <p:sp>
        <p:nvSpPr>
          <p:cNvPr id="5" name="Text 2">
            <a:extLst>
              <a:ext uri="{FF2B5EF4-FFF2-40B4-BE49-F238E27FC236}">
                <a16:creationId xmlns:a16="http://schemas.microsoft.com/office/drawing/2014/main" id="{ACB543A9-8343-0D97-E94B-F48CA8B01D5C}"/>
              </a:ext>
            </a:extLst>
          </p:cNvPr>
          <p:cNvSpPr/>
          <p:nvPr/>
        </p:nvSpPr>
        <p:spPr>
          <a:xfrm>
            <a:off x="658367" y="737317"/>
            <a:ext cx="11064241" cy="1046988"/>
          </a:xfrm>
          <a:prstGeom prst="rect">
            <a:avLst/>
          </a:prstGeom>
          <a:noFill/>
          <a:ln/>
        </p:spPr>
        <p:txBody>
          <a:bodyPr wrap="square" lIns="0" tIns="0" rIns="0" bIns="0" rtlCol="0" anchor="ctr">
            <a:normAutofit/>
          </a:bodyPr>
          <a:lstStyle/>
          <a:p>
            <a:pPr marL="0" indent="0">
              <a:buNone/>
            </a:pPr>
            <a:r>
              <a:rPr lang="en-US" sz="2800" b="1" dirty="0">
                <a:solidFill>
                  <a:srgbClr val="00384A"/>
                </a:solidFill>
              </a:rPr>
              <a:t>Participants completed pre- and post- training tests to measure knowledge changes and evaluate training delivery</a:t>
            </a:r>
          </a:p>
        </p:txBody>
      </p:sp>
      <p:sp>
        <p:nvSpPr>
          <p:cNvPr id="6" name="Text 3">
            <a:extLst>
              <a:ext uri="{FF2B5EF4-FFF2-40B4-BE49-F238E27FC236}">
                <a16:creationId xmlns:a16="http://schemas.microsoft.com/office/drawing/2014/main" id="{103F8830-8495-E835-F38F-238E65C6D811}"/>
              </a:ext>
            </a:extLst>
          </p:cNvPr>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dirty="0">
                <a:solidFill>
                  <a:srgbClr val="25B7C8"/>
                </a:solidFill>
                <a:latin typeface="Aptos Display" pitchFamily="34" charset="0"/>
                <a:ea typeface="Aptos Display" pitchFamily="34" charset="-122"/>
                <a:cs typeface="Aptos Display" pitchFamily="34" charset="-120"/>
              </a:rPr>
              <a:t>06</a:t>
            </a:r>
            <a:endParaRPr lang="en-US" sz="1600" dirty="0"/>
          </a:p>
        </p:txBody>
      </p:sp>
      <p:sp>
        <p:nvSpPr>
          <p:cNvPr id="8" name="Shape 5">
            <a:extLst>
              <a:ext uri="{FF2B5EF4-FFF2-40B4-BE49-F238E27FC236}">
                <a16:creationId xmlns:a16="http://schemas.microsoft.com/office/drawing/2014/main" id="{F50E6EC2-7CF3-74FC-9B6A-B61A1D9648A3}"/>
              </a:ext>
            </a:extLst>
          </p:cNvPr>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a:p>
        </p:txBody>
      </p:sp>
      <p:sp>
        <p:nvSpPr>
          <p:cNvPr id="9" name="Shape 6">
            <a:extLst>
              <a:ext uri="{FF2B5EF4-FFF2-40B4-BE49-F238E27FC236}">
                <a16:creationId xmlns:a16="http://schemas.microsoft.com/office/drawing/2014/main" id="{05BEEDAC-958E-AA4D-BB5E-E72BAD140FBF}"/>
              </a:ext>
            </a:extLst>
          </p:cNvPr>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a:p>
        </p:txBody>
      </p:sp>
      <p:sp>
        <p:nvSpPr>
          <p:cNvPr id="10" name="Text 7">
            <a:extLst>
              <a:ext uri="{FF2B5EF4-FFF2-40B4-BE49-F238E27FC236}">
                <a16:creationId xmlns:a16="http://schemas.microsoft.com/office/drawing/2014/main" id="{2747D2B9-1759-E5DE-ABE0-BCECC6E3BED7}"/>
              </a:ext>
            </a:extLst>
          </p:cNvPr>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dirty="0">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dirty="0"/>
          </a:p>
        </p:txBody>
      </p:sp>
      <p:sp>
        <p:nvSpPr>
          <p:cNvPr id="11" name="Shape 8">
            <a:extLst>
              <a:ext uri="{FF2B5EF4-FFF2-40B4-BE49-F238E27FC236}">
                <a16:creationId xmlns:a16="http://schemas.microsoft.com/office/drawing/2014/main" id="{EC6082F3-567A-51FB-4BE2-1EFDB1C97112}"/>
              </a:ext>
            </a:extLst>
          </p:cNvPr>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a:p>
        </p:txBody>
      </p:sp>
      <p:pic>
        <p:nvPicPr>
          <p:cNvPr id="12" name="Image 1" descr="/mnt/data/pptx_extract/ppt/media/image1.png">
            <a:extLst>
              <a:ext uri="{FF2B5EF4-FFF2-40B4-BE49-F238E27FC236}">
                <a16:creationId xmlns:a16="http://schemas.microsoft.com/office/drawing/2014/main" id="{6809EC06-45E5-A26E-BBC9-63672918071A}"/>
              </a:ext>
            </a:extLst>
          </p:cNvPr>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a:extLst>
              <a:ext uri="{FF2B5EF4-FFF2-40B4-BE49-F238E27FC236}">
                <a16:creationId xmlns:a16="http://schemas.microsoft.com/office/drawing/2014/main" id="{2C930A03-E954-7756-169B-04CF12849BDD}"/>
              </a:ext>
            </a:extLst>
          </p:cNvPr>
          <p:cNvPicPr>
            <a:picLocks noChangeAspect="1"/>
          </p:cNvPicPr>
          <p:nvPr/>
        </p:nvPicPr>
        <p:blipFill>
          <a:blip r:embed="rId5"/>
          <a:stretch>
            <a:fillRect/>
          </a:stretch>
        </p:blipFill>
        <p:spPr>
          <a:xfrm>
            <a:off x="10746344" y="6440119"/>
            <a:ext cx="404633" cy="259690"/>
          </a:xfrm>
          <a:prstGeom prst="rect">
            <a:avLst/>
          </a:prstGeom>
        </p:spPr>
      </p:pic>
      <p:sp>
        <p:nvSpPr>
          <p:cNvPr id="14" name="Text 9">
            <a:extLst>
              <a:ext uri="{FF2B5EF4-FFF2-40B4-BE49-F238E27FC236}">
                <a16:creationId xmlns:a16="http://schemas.microsoft.com/office/drawing/2014/main" id="{C2056A78-A283-C7F8-9939-7545144A4F2D}"/>
              </a:ext>
            </a:extLst>
          </p:cNvPr>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dirty="0">
                <a:solidFill>
                  <a:srgbClr val="FFFFFF"/>
                </a:solidFill>
                <a:latin typeface="Aptos" pitchFamily="34" charset="0"/>
                <a:ea typeface="Aptos" pitchFamily="34" charset="-122"/>
                <a:cs typeface="Aptos" pitchFamily="34" charset="-120"/>
              </a:rPr>
              <a:t>06</a:t>
            </a:r>
            <a:endParaRPr lang="en-US" sz="760" dirty="0"/>
          </a:p>
        </p:txBody>
      </p:sp>
      <p:sp>
        <p:nvSpPr>
          <p:cNvPr id="15" name="Full Content Area">
            <a:extLst>
              <a:ext uri="{FF2B5EF4-FFF2-40B4-BE49-F238E27FC236}">
                <a16:creationId xmlns:a16="http://schemas.microsoft.com/office/drawing/2014/main" id="{44393362-ECEA-6205-EEE1-7FD4FE5FA28E}"/>
              </a:ext>
            </a:extLst>
          </p:cNvPr>
          <p:cNvSpPr/>
          <p:nvPr/>
        </p:nvSpPr>
        <p:spPr>
          <a:xfrm>
            <a:off x="658366" y="1691639"/>
            <a:ext cx="10835640" cy="4429043"/>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endParaRPr/>
          </a:p>
        </p:txBody>
      </p:sp>
      <p:sp>
        <p:nvSpPr>
          <p:cNvPr id="19" name="TextBox 18">
            <a:extLst>
              <a:ext uri="{FF2B5EF4-FFF2-40B4-BE49-F238E27FC236}">
                <a16:creationId xmlns:a16="http://schemas.microsoft.com/office/drawing/2014/main" id="{AC719D8E-DB7B-BECB-9C10-4083BE303AAA}"/>
              </a:ext>
            </a:extLst>
          </p:cNvPr>
          <p:cNvSpPr txBox="1"/>
          <p:nvPr/>
        </p:nvSpPr>
        <p:spPr>
          <a:xfrm>
            <a:off x="877823" y="1926872"/>
            <a:ext cx="3309227" cy="707886"/>
          </a:xfrm>
          <a:prstGeom prst="rect">
            <a:avLst/>
          </a:prstGeom>
          <a:solidFill>
            <a:srgbClr val="DDF7FF"/>
          </a:solidFill>
          <a:ln>
            <a:noFill/>
          </a:ln>
        </p:spPr>
        <p:txBody>
          <a:bodyPr wrap="square" rtlCol="0">
            <a:spAutoFit/>
          </a:bodyPr>
          <a:lstStyle/>
          <a:p>
            <a:pPr algn="ctr"/>
            <a:r>
              <a:rPr lang="en-US" sz="2000" b="1" i="1" dirty="0"/>
              <a:t>What did we measure and how? </a:t>
            </a:r>
          </a:p>
        </p:txBody>
      </p:sp>
      <p:sp>
        <p:nvSpPr>
          <p:cNvPr id="23" name="TextBox 22">
            <a:extLst>
              <a:ext uri="{FF2B5EF4-FFF2-40B4-BE49-F238E27FC236}">
                <a16:creationId xmlns:a16="http://schemas.microsoft.com/office/drawing/2014/main" id="{70CC2610-5726-3471-D04A-FB0FCD521554}"/>
              </a:ext>
            </a:extLst>
          </p:cNvPr>
          <p:cNvSpPr txBox="1"/>
          <p:nvPr/>
        </p:nvSpPr>
        <p:spPr>
          <a:xfrm>
            <a:off x="4530079" y="1911559"/>
            <a:ext cx="3259961" cy="707886"/>
          </a:xfrm>
          <a:prstGeom prst="rect">
            <a:avLst/>
          </a:prstGeom>
          <a:solidFill>
            <a:srgbClr val="75DEFF"/>
          </a:solidFill>
          <a:ln>
            <a:noFill/>
          </a:ln>
        </p:spPr>
        <p:txBody>
          <a:bodyPr wrap="square" rtlCol="0">
            <a:spAutoFit/>
          </a:bodyPr>
          <a:lstStyle/>
          <a:p>
            <a:pPr algn="ctr"/>
            <a:r>
              <a:rPr lang="en-US" sz="2000" b="1" i="1" dirty="0"/>
              <a:t>Who was represented by these tests? </a:t>
            </a:r>
          </a:p>
        </p:txBody>
      </p:sp>
      <p:sp>
        <p:nvSpPr>
          <p:cNvPr id="25" name="TextBox 24">
            <a:extLst>
              <a:ext uri="{FF2B5EF4-FFF2-40B4-BE49-F238E27FC236}">
                <a16:creationId xmlns:a16="http://schemas.microsoft.com/office/drawing/2014/main" id="{03DF8A81-220E-B1F4-E0E4-9DDFAFAB395C}"/>
              </a:ext>
            </a:extLst>
          </p:cNvPr>
          <p:cNvSpPr txBox="1"/>
          <p:nvPr/>
        </p:nvSpPr>
        <p:spPr>
          <a:xfrm>
            <a:off x="8133069" y="1921305"/>
            <a:ext cx="3017908" cy="707886"/>
          </a:xfrm>
          <a:prstGeom prst="rect">
            <a:avLst/>
          </a:prstGeom>
          <a:solidFill>
            <a:srgbClr val="007A99"/>
          </a:solidFill>
          <a:ln>
            <a:noFill/>
          </a:ln>
        </p:spPr>
        <p:txBody>
          <a:bodyPr wrap="square" rtlCol="0">
            <a:spAutoFit/>
          </a:bodyPr>
          <a:lstStyle/>
          <a:p>
            <a:pPr algn="ctr"/>
            <a:r>
              <a:rPr lang="en-US" sz="2000" b="1" i="1" dirty="0">
                <a:solidFill>
                  <a:schemeClr val="bg1"/>
                </a:solidFill>
              </a:rPr>
              <a:t>How did we evaluate changes in knowledge?</a:t>
            </a:r>
          </a:p>
        </p:txBody>
      </p:sp>
      <p:sp>
        <p:nvSpPr>
          <p:cNvPr id="26" name="TextBox 25">
            <a:extLst>
              <a:ext uri="{FF2B5EF4-FFF2-40B4-BE49-F238E27FC236}">
                <a16:creationId xmlns:a16="http://schemas.microsoft.com/office/drawing/2014/main" id="{9B87DD76-ECE5-9739-48AF-9DD304706D60}"/>
              </a:ext>
            </a:extLst>
          </p:cNvPr>
          <p:cNvSpPr txBox="1"/>
          <p:nvPr/>
        </p:nvSpPr>
        <p:spPr>
          <a:xfrm>
            <a:off x="877823" y="2821305"/>
            <a:ext cx="3310523" cy="3139321"/>
          </a:xfrm>
          <a:prstGeom prst="rect">
            <a:avLst/>
          </a:prstGeom>
          <a:solidFill>
            <a:srgbClr val="DDF7FF"/>
          </a:solidFill>
        </p:spPr>
        <p:txBody>
          <a:bodyPr wrap="square" rtlCol="0">
            <a:spAutoFit/>
          </a:bodyPr>
          <a:lstStyle/>
          <a:p>
            <a:pPr marL="285750" indent="-285750">
              <a:buFont typeface="Arial" panose="020B0604020202020204" pitchFamily="34" charset="0"/>
              <a:buChar char="•"/>
            </a:pPr>
            <a:r>
              <a:rPr lang="en-US" b="1" dirty="0"/>
              <a:t>14 knowledge questions </a:t>
            </a:r>
            <a:r>
              <a:rPr lang="en-US" dirty="0"/>
              <a:t>on general IPC/EC, PPE, and chlorine preparation and use </a:t>
            </a:r>
          </a:p>
          <a:p>
            <a:pPr marL="285750" indent="-285750">
              <a:buFont typeface="Arial" panose="020B0604020202020204" pitchFamily="34" charset="0"/>
              <a:buChar char="•"/>
            </a:pPr>
            <a:r>
              <a:rPr lang="en-US" dirty="0"/>
              <a:t>Pre &amp; Post Training Test</a:t>
            </a:r>
          </a:p>
          <a:p>
            <a:pPr marL="285750" indent="-285750">
              <a:buFont typeface="Arial" panose="020B0604020202020204" pitchFamily="34" charset="0"/>
              <a:buChar char="•"/>
            </a:pPr>
            <a:r>
              <a:rPr lang="en-US" dirty="0"/>
              <a:t>Composite knowledge score= # questions correct/14 </a:t>
            </a:r>
          </a:p>
          <a:p>
            <a:pPr marL="285750" indent="-285750">
              <a:buFont typeface="Arial" panose="020B0604020202020204" pitchFamily="34" charset="0"/>
              <a:buChar char="•"/>
            </a:pPr>
            <a:r>
              <a:rPr lang="en-US" dirty="0"/>
              <a:t>Post training survey included sections for feedback on training and  intention to apply learnings</a:t>
            </a:r>
          </a:p>
        </p:txBody>
      </p:sp>
      <p:sp>
        <p:nvSpPr>
          <p:cNvPr id="28" name="TextBox 27">
            <a:extLst>
              <a:ext uri="{FF2B5EF4-FFF2-40B4-BE49-F238E27FC236}">
                <a16:creationId xmlns:a16="http://schemas.microsoft.com/office/drawing/2014/main" id="{24AAD59E-F4C7-5345-88DD-952282D39108}"/>
              </a:ext>
            </a:extLst>
          </p:cNvPr>
          <p:cNvSpPr txBox="1"/>
          <p:nvPr/>
        </p:nvSpPr>
        <p:spPr>
          <a:xfrm>
            <a:off x="4529587" y="2818906"/>
            <a:ext cx="3259961" cy="3139321"/>
          </a:xfrm>
          <a:prstGeom prst="rect">
            <a:avLst/>
          </a:prstGeom>
          <a:solidFill>
            <a:srgbClr val="75DEFF"/>
          </a:solidFill>
        </p:spPr>
        <p:txBody>
          <a:bodyPr wrap="square" rtlCol="0">
            <a:spAutoFit/>
          </a:bodyPr>
          <a:lstStyle/>
          <a:p>
            <a:pPr marL="285750" indent="-285750">
              <a:buFont typeface="Arial" panose="020B0604020202020204" pitchFamily="34" charset="0"/>
              <a:buChar char="•"/>
            </a:pPr>
            <a:r>
              <a:rPr lang="en-US" b="1" dirty="0"/>
              <a:t>57 </a:t>
            </a:r>
            <a:r>
              <a:rPr lang="en-US" dirty="0"/>
              <a:t>participants with matched pre-post surveys</a:t>
            </a:r>
          </a:p>
          <a:p>
            <a:pPr marL="285750" indent="-285750">
              <a:buFont typeface="Arial" panose="020B0604020202020204" pitchFamily="34" charset="0"/>
              <a:buChar char="•"/>
            </a:pPr>
            <a:r>
              <a:rPr lang="en-US" dirty="0"/>
              <a:t>From </a:t>
            </a:r>
            <a:r>
              <a:rPr lang="en-US" b="1" dirty="0"/>
              <a:t>5 Hospitals  </a:t>
            </a:r>
            <a:r>
              <a:rPr lang="en-US" dirty="0"/>
              <a:t>with a few unaffiliated participants (e.g., County Public Health Staff)</a:t>
            </a:r>
          </a:p>
          <a:p>
            <a:pPr marL="285750" indent="-285750">
              <a:buFont typeface="Arial" panose="020B0604020202020204" pitchFamily="34" charset="0"/>
              <a:buChar char="•"/>
            </a:pPr>
            <a:r>
              <a:rPr lang="en-US" dirty="0"/>
              <a:t>Various Cadre Groups </a:t>
            </a:r>
          </a:p>
          <a:p>
            <a:pPr marL="742950" lvl="1" indent="-285750">
              <a:buFont typeface="Arial" panose="020B0604020202020204" pitchFamily="34" charset="0"/>
              <a:buChar char="•"/>
            </a:pPr>
            <a:r>
              <a:rPr lang="en-US" b="1" dirty="0"/>
              <a:t>51% Cleaning Staff</a:t>
            </a:r>
          </a:p>
          <a:p>
            <a:pPr marL="742950" lvl="1" indent="-285750">
              <a:buFont typeface="Arial" panose="020B0604020202020204" pitchFamily="34" charset="0"/>
              <a:buChar char="•"/>
            </a:pPr>
            <a:r>
              <a:rPr lang="en-US" dirty="0"/>
              <a:t>21% Clinical Staff </a:t>
            </a:r>
          </a:p>
          <a:p>
            <a:pPr marL="742950" lvl="1" indent="-285750">
              <a:buFont typeface="Arial" panose="020B0604020202020204" pitchFamily="34" charset="0"/>
              <a:buChar char="•"/>
            </a:pPr>
            <a:r>
              <a:rPr lang="en-US" dirty="0"/>
              <a:t>26% Other Public Health Practitioners</a:t>
            </a:r>
          </a:p>
        </p:txBody>
      </p:sp>
      <p:sp>
        <p:nvSpPr>
          <p:cNvPr id="30" name="TextBox 29">
            <a:extLst>
              <a:ext uri="{FF2B5EF4-FFF2-40B4-BE49-F238E27FC236}">
                <a16:creationId xmlns:a16="http://schemas.microsoft.com/office/drawing/2014/main" id="{496FF5ED-DAC3-6354-48CE-A9544EF095C4}"/>
              </a:ext>
            </a:extLst>
          </p:cNvPr>
          <p:cNvSpPr txBox="1"/>
          <p:nvPr/>
        </p:nvSpPr>
        <p:spPr>
          <a:xfrm>
            <a:off x="8133070" y="2823712"/>
            <a:ext cx="3017908" cy="3139321"/>
          </a:xfrm>
          <a:prstGeom prst="rect">
            <a:avLst/>
          </a:prstGeom>
          <a:solidFill>
            <a:srgbClr val="007A99"/>
          </a:solidFill>
        </p:spPr>
        <p:txBody>
          <a:bodyPr wrap="square" rtlCol="0">
            <a:spAutoFit/>
          </a:bodyPr>
          <a:lstStyle/>
          <a:p>
            <a:pPr marL="285750" indent="-285750">
              <a:buFont typeface="Arial" panose="020B0604020202020204" pitchFamily="34" charset="0"/>
              <a:buChar char="•"/>
            </a:pPr>
            <a:r>
              <a:rPr lang="en-US" b="1" dirty="0">
                <a:solidFill>
                  <a:schemeClr val="bg1"/>
                </a:solidFill>
              </a:rPr>
              <a:t>Paired t-tests </a:t>
            </a:r>
            <a:r>
              <a:rPr lang="en-US" dirty="0">
                <a:solidFill>
                  <a:schemeClr val="bg1"/>
                </a:solidFill>
              </a:rPr>
              <a:t>for matched, composite knowledge scores pre- and post-training</a:t>
            </a:r>
          </a:p>
          <a:p>
            <a:pPr marL="285750" indent="-285750">
              <a:buFont typeface="Arial" panose="020B0604020202020204" pitchFamily="34" charset="0"/>
              <a:buChar char="•"/>
            </a:pPr>
            <a:r>
              <a:rPr lang="en-US" b="1" dirty="0">
                <a:solidFill>
                  <a:schemeClr val="bg1"/>
                </a:solidFill>
              </a:rPr>
              <a:t>ANOVA and linear regression models </a:t>
            </a:r>
            <a:r>
              <a:rPr lang="en-US" dirty="0">
                <a:solidFill>
                  <a:schemeClr val="bg1"/>
                </a:solidFill>
              </a:rPr>
              <a:t>used to evaluate significance of learning differences across </a:t>
            </a:r>
            <a:r>
              <a:rPr lang="en-US" i="1" dirty="0">
                <a:solidFill>
                  <a:schemeClr val="bg1"/>
                </a:solidFill>
              </a:rPr>
              <a:t>facilities, cadre groups</a:t>
            </a:r>
            <a:r>
              <a:rPr lang="en-US" dirty="0">
                <a:solidFill>
                  <a:schemeClr val="bg1"/>
                </a:solidFill>
              </a:rPr>
              <a:t>,  and </a:t>
            </a:r>
            <a:r>
              <a:rPr lang="en-US" i="1" dirty="0">
                <a:solidFill>
                  <a:schemeClr val="bg1"/>
                </a:solidFill>
              </a:rPr>
              <a:t>pre-training knowledge scores</a:t>
            </a:r>
          </a:p>
        </p:txBody>
      </p:sp>
      <p:sp>
        <p:nvSpPr>
          <p:cNvPr id="7" name="Rectangle 6">
            <a:extLst>
              <a:ext uri="{FF2B5EF4-FFF2-40B4-BE49-F238E27FC236}">
                <a16:creationId xmlns:a16="http://schemas.microsoft.com/office/drawing/2014/main" id="{C85743A9-D4AF-3B20-2843-AE1DCA32B162}"/>
              </a:ext>
            </a:extLst>
          </p:cNvPr>
          <p:cNvSpPr/>
          <p:nvPr/>
        </p:nvSpPr>
        <p:spPr>
          <a:xfrm>
            <a:off x="825129" y="1784305"/>
            <a:ext cx="3475856" cy="41787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5E7B388-2965-FFCD-596A-D4E2C17172C9}"/>
              </a:ext>
            </a:extLst>
          </p:cNvPr>
          <p:cNvSpPr/>
          <p:nvPr/>
        </p:nvSpPr>
        <p:spPr>
          <a:xfrm>
            <a:off x="4516761" y="1876632"/>
            <a:ext cx="3475856" cy="41787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F7E7EF1-0274-2941-3495-2B42D436D9DD}"/>
              </a:ext>
            </a:extLst>
          </p:cNvPr>
          <p:cNvSpPr/>
          <p:nvPr/>
        </p:nvSpPr>
        <p:spPr>
          <a:xfrm>
            <a:off x="8045446" y="1863129"/>
            <a:ext cx="3268732" cy="41787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985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a_clean_modern_abstract_medical_healthcare_themed_batch_2.png"/>
          <p:cNvPicPr>
            <a:picLocks noChangeAspect="1"/>
          </p:cNvPicPr>
          <p:nvPr/>
        </p:nvPicPr>
        <p:blipFill>
          <a:blip r:embed="rId3"/>
          <a:srcRect t="25" b="25"/>
          <a:stretch/>
        </p:blipFill>
        <p:spPr>
          <a:xfrm>
            <a:off x="0" y="0"/>
            <a:ext cx="12191695" cy="6858000"/>
          </a:xfrm>
          <a:prstGeom prst="rect">
            <a:avLst/>
          </a:prstGeom>
          <a:solidFill>
            <a:srgbClr val="75DEFF"/>
          </a:solidFill>
        </p:spPr>
      </p:pic>
      <p:sp>
        <p:nvSpPr>
          <p:cNvPr id="3" name="Shape 0"/>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a:p>
        </p:txBody>
      </p:sp>
      <p:sp>
        <p:nvSpPr>
          <p:cNvPr id="4" name="Text 1"/>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dirty="0">
                <a:solidFill>
                  <a:srgbClr val="007C89"/>
                </a:solidFill>
                <a:latin typeface="Aptos" pitchFamily="34" charset="0"/>
                <a:ea typeface="Aptos" pitchFamily="34" charset="-122"/>
                <a:cs typeface="Aptos" pitchFamily="34" charset="-120"/>
              </a:rPr>
              <a:t>SECTION 04</a:t>
            </a:r>
            <a:endParaRPr lang="en-US" sz="780" dirty="0"/>
          </a:p>
        </p:txBody>
      </p:sp>
      <p:sp>
        <p:nvSpPr>
          <p:cNvPr id="5" name="Text 2"/>
          <p:cNvSpPr/>
          <p:nvPr/>
        </p:nvSpPr>
        <p:spPr>
          <a:xfrm>
            <a:off x="643128" y="795991"/>
            <a:ext cx="10729211" cy="923544"/>
          </a:xfrm>
          <a:prstGeom prst="rect">
            <a:avLst/>
          </a:prstGeom>
          <a:noFill/>
          <a:ln/>
        </p:spPr>
        <p:txBody>
          <a:bodyPr wrap="square" lIns="0" tIns="0" rIns="0" bIns="0" rtlCol="0" anchor="ctr">
            <a:noAutofit/>
          </a:bodyPr>
          <a:lstStyle/>
          <a:p>
            <a:pPr marL="0" indent="0">
              <a:buNone/>
            </a:pPr>
            <a:r>
              <a:rPr lang="en-US" sz="2600" b="1" dirty="0">
                <a:solidFill>
                  <a:srgbClr val="00384A"/>
                </a:solidFill>
              </a:rPr>
              <a:t>Participants had higher EC knowledge scores immediately after training and improved across each topical domain</a:t>
            </a:r>
          </a:p>
        </p:txBody>
      </p:sp>
      <p:sp>
        <p:nvSpPr>
          <p:cNvPr id="6" name="Text 3"/>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dirty="0">
                <a:solidFill>
                  <a:srgbClr val="25B7C8"/>
                </a:solidFill>
                <a:latin typeface="Aptos Display" pitchFamily="34" charset="0"/>
                <a:ea typeface="Aptos Display" pitchFamily="34" charset="-122"/>
                <a:cs typeface="Aptos Display" pitchFamily="34" charset="-120"/>
              </a:rPr>
              <a:t>07</a:t>
            </a:r>
            <a:endParaRPr lang="en-US" sz="1600" dirty="0"/>
          </a:p>
        </p:txBody>
      </p:sp>
      <p:sp>
        <p:nvSpPr>
          <p:cNvPr id="8" name="Shape 5"/>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a:p>
        </p:txBody>
      </p:sp>
      <p:sp>
        <p:nvSpPr>
          <p:cNvPr id="9" name="Shape 6"/>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a:p>
        </p:txBody>
      </p:sp>
      <p:sp>
        <p:nvSpPr>
          <p:cNvPr id="10" name="Text 7"/>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dirty="0">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dirty="0"/>
          </a:p>
        </p:txBody>
      </p:sp>
      <p:sp>
        <p:nvSpPr>
          <p:cNvPr id="11" name="Shape 8"/>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a:p>
        </p:txBody>
      </p:sp>
      <p:pic>
        <p:nvPicPr>
          <p:cNvPr id="12" name="Image 1" descr="/mnt/data/pptx_extract/ppt/media/image1.png"/>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p:cNvPicPr>
            <a:picLocks noChangeAspect="1"/>
          </p:cNvPicPr>
          <p:nvPr/>
        </p:nvPicPr>
        <p:blipFill>
          <a:blip r:embed="rId5"/>
          <a:stretch>
            <a:fillRect/>
          </a:stretch>
        </p:blipFill>
        <p:spPr>
          <a:xfrm>
            <a:off x="10746344" y="6440119"/>
            <a:ext cx="404633" cy="259690"/>
          </a:xfrm>
          <a:prstGeom prst="rect">
            <a:avLst/>
          </a:prstGeom>
        </p:spPr>
      </p:pic>
      <p:sp>
        <p:nvSpPr>
          <p:cNvPr id="14" name="Text 9"/>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dirty="0">
                <a:solidFill>
                  <a:srgbClr val="FFFFFF"/>
                </a:solidFill>
                <a:latin typeface="Aptos" pitchFamily="34" charset="0"/>
                <a:ea typeface="Aptos" pitchFamily="34" charset="-122"/>
                <a:cs typeface="Aptos" pitchFamily="34" charset="-120"/>
              </a:rPr>
              <a:t>07</a:t>
            </a:r>
            <a:endParaRPr lang="en-US" sz="760" dirty="0"/>
          </a:p>
        </p:txBody>
      </p:sp>
      <p:sp>
        <p:nvSpPr>
          <p:cNvPr id="15" name="Full Content Area"/>
          <p:cNvSpPr/>
          <p:nvPr/>
        </p:nvSpPr>
        <p:spPr>
          <a:xfrm>
            <a:off x="643128" y="1703527"/>
            <a:ext cx="10835640" cy="4189781"/>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endParaRPr dirty="0"/>
          </a:p>
        </p:txBody>
      </p:sp>
      <p:sp>
        <p:nvSpPr>
          <p:cNvPr id="37" name="Rectangle 36">
            <a:extLst>
              <a:ext uri="{FF2B5EF4-FFF2-40B4-BE49-F238E27FC236}">
                <a16:creationId xmlns:a16="http://schemas.microsoft.com/office/drawing/2014/main" id="{B66BC09F-A8EC-0655-4955-257A01B514E7}"/>
              </a:ext>
            </a:extLst>
          </p:cNvPr>
          <p:cNvSpPr/>
          <p:nvPr/>
        </p:nvSpPr>
        <p:spPr>
          <a:xfrm>
            <a:off x="1063835" y="1857376"/>
            <a:ext cx="5115790" cy="3895802"/>
          </a:xfrm>
          <a:prstGeom prst="rect">
            <a:avLst/>
          </a:prstGeom>
          <a:solidFill>
            <a:schemeClr val="bg1"/>
          </a:solidFill>
          <a:ln>
            <a:solidFill>
              <a:srgbClr val="3F4A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1" name="Chart 20">
            <a:extLst>
              <a:ext uri="{FF2B5EF4-FFF2-40B4-BE49-F238E27FC236}">
                <a16:creationId xmlns:a16="http://schemas.microsoft.com/office/drawing/2014/main" id="{00842D69-FF75-F6DB-6A81-AB91BC91D83A}"/>
              </a:ext>
            </a:extLst>
          </p:cNvPr>
          <p:cNvGraphicFramePr>
            <a:graphicFrameLocks/>
          </p:cNvGraphicFramePr>
          <p:nvPr>
            <p:extLst>
              <p:ext uri="{D42A27DB-BD31-4B8C-83A1-F6EECF244321}">
                <p14:modId xmlns:p14="http://schemas.microsoft.com/office/powerpoint/2010/main" val="2739689925"/>
              </p:ext>
            </p:extLst>
          </p:nvPr>
        </p:nvGraphicFramePr>
        <p:xfrm>
          <a:off x="1148287" y="2944750"/>
          <a:ext cx="4252215" cy="2799961"/>
        </p:xfrm>
        <a:graphic>
          <a:graphicData uri="http://schemas.openxmlformats.org/drawingml/2006/chart">
            <c:chart xmlns:c="http://schemas.openxmlformats.org/drawingml/2006/chart" xmlns:r="http://schemas.openxmlformats.org/officeDocument/2006/relationships" r:id="rId6"/>
          </a:graphicData>
        </a:graphic>
      </p:graphicFrame>
      <p:sp>
        <p:nvSpPr>
          <p:cNvPr id="23" name="TextBox 22">
            <a:extLst>
              <a:ext uri="{FF2B5EF4-FFF2-40B4-BE49-F238E27FC236}">
                <a16:creationId xmlns:a16="http://schemas.microsoft.com/office/drawing/2014/main" id="{5FD1114F-DF9B-3468-3327-5AD970167681}"/>
              </a:ext>
            </a:extLst>
          </p:cNvPr>
          <p:cNvSpPr txBox="1"/>
          <p:nvPr/>
        </p:nvSpPr>
        <p:spPr>
          <a:xfrm>
            <a:off x="5138552" y="3163652"/>
            <a:ext cx="523899" cy="307777"/>
          </a:xfrm>
          <a:prstGeom prst="rect">
            <a:avLst/>
          </a:prstGeom>
          <a:noFill/>
        </p:spPr>
        <p:txBody>
          <a:bodyPr wrap="square" rtlCol="0">
            <a:spAutoFit/>
          </a:bodyPr>
          <a:lstStyle/>
          <a:p>
            <a:pPr algn="l"/>
            <a:r>
              <a:rPr lang="en-US" sz="1400" b="1" dirty="0">
                <a:solidFill>
                  <a:srgbClr val="25B7C8"/>
                </a:solidFill>
              </a:rPr>
              <a:t>89%</a:t>
            </a:r>
          </a:p>
        </p:txBody>
      </p:sp>
      <p:sp>
        <p:nvSpPr>
          <p:cNvPr id="25" name="TextBox 24">
            <a:extLst>
              <a:ext uri="{FF2B5EF4-FFF2-40B4-BE49-F238E27FC236}">
                <a16:creationId xmlns:a16="http://schemas.microsoft.com/office/drawing/2014/main" id="{35F957BE-39E8-E60E-7FF2-0AC04DF216E1}"/>
              </a:ext>
            </a:extLst>
          </p:cNvPr>
          <p:cNvSpPr txBox="1"/>
          <p:nvPr/>
        </p:nvSpPr>
        <p:spPr>
          <a:xfrm>
            <a:off x="4961055" y="3978311"/>
            <a:ext cx="523899" cy="307777"/>
          </a:xfrm>
          <a:prstGeom prst="rect">
            <a:avLst/>
          </a:prstGeom>
          <a:noFill/>
        </p:spPr>
        <p:txBody>
          <a:bodyPr wrap="square" rtlCol="0">
            <a:spAutoFit/>
          </a:bodyPr>
          <a:lstStyle/>
          <a:p>
            <a:pPr algn="l"/>
            <a:r>
              <a:rPr lang="en-US" sz="1400" b="1" dirty="0">
                <a:solidFill>
                  <a:srgbClr val="25B7C8"/>
                </a:solidFill>
              </a:rPr>
              <a:t>82%</a:t>
            </a:r>
          </a:p>
        </p:txBody>
      </p:sp>
      <p:sp>
        <p:nvSpPr>
          <p:cNvPr id="27" name="TextBox 26">
            <a:extLst>
              <a:ext uri="{FF2B5EF4-FFF2-40B4-BE49-F238E27FC236}">
                <a16:creationId xmlns:a16="http://schemas.microsoft.com/office/drawing/2014/main" id="{70C8B9A5-9052-CE53-99BA-CC59E6B2E501}"/>
              </a:ext>
            </a:extLst>
          </p:cNvPr>
          <p:cNvSpPr txBox="1"/>
          <p:nvPr/>
        </p:nvSpPr>
        <p:spPr>
          <a:xfrm>
            <a:off x="4901031" y="4804819"/>
            <a:ext cx="527709" cy="307777"/>
          </a:xfrm>
          <a:prstGeom prst="rect">
            <a:avLst/>
          </a:prstGeom>
          <a:noFill/>
        </p:spPr>
        <p:txBody>
          <a:bodyPr wrap="none" rtlCol="0">
            <a:spAutoFit/>
          </a:bodyPr>
          <a:lstStyle/>
          <a:p>
            <a:pPr algn="l"/>
            <a:r>
              <a:rPr lang="en-US" sz="1400" b="1" dirty="0">
                <a:solidFill>
                  <a:srgbClr val="25B7C8"/>
                </a:solidFill>
              </a:rPr>
              <a:t>81%</a:t>
            </a:r>
          </a:p>
        </p:txBody>
      </p:sp>
      <p:sp>
        <p:nvSpPr>
          <p:cNvPr id="29" name="TextBox 28">
            <a:extLst>
              <a:ext uri="{FF2B5EF4-FFF2-40B4-BE49-F238E27FC236}">
                <a16:creationId xmlns:a16="http://schemas.microsoft.com/office/drawing/2014/main" id="{CD3173DB-6FE7-22F3-72E0-A9AB2279616E}"/>
              </a:ext>
            </a:extLst>
          </p:cNvPr>
          <p:cNvSpPr txBox="1"/>
          <p:nvPr/>
        </p:nvSpPr>
        <p:spPr>
          <a:xfrm>
            <a:off x="392934" y="2280330"/>
            <a:ext cx="4184904" cy="523220"/>
          </a:xfrm>
          <a:prstGeom prst="rect">
            <a:avLst/>
          </a:prstGeom>
          <a:noFill/>
        </p:spPr>
        <p:txBody>
          <a:bodyPr wrap="square">
            <a:noAutofit/>
          </a:bodyPr>
          <a:lstStyle/>
          <a:p>
            <a:pPr algn="ctr" rtl="0">
              <a:defRPr sz="1400" b="0" i="0" u="none" strike="noStrike" kern="1200" spc="0" baseline="0">
                <a:solidFill>
                  <a:sysClr val="windowText" lastClr="000000">
                    <a:lumMod val="65000"/>
                    <a:lumOff val="35000"/>
                  </a:sysClr>
                </a:solidFill>
                <a:latin typeface="+mn-lt"/>
                <a:ea typeface="+mn-ea"/>
                <a:cs typeface="+mn-cs"/>
              </a:defRPr>
            </a:pPr>
            <a:endParaRPr lang="en-US" dirty="0"/>
          </a:p>
        </p:txBody>
      </p:sp>
      <p:sp>
        <p:nvSpPr>
          <p:cNvPr id="31" name="TextBox 30">
            <a:extLst>
              <a:ext uri="{FF2B5EF4-FFF2-40B4-BE49-F238E27FC236}">
                <a16:creationId xmlns:a16="http://schemas.microsoft.com/office/drawing/2014/main" id="{35B88A86-EB1A-61A0-6D7F-0C639CA65CF4}"/>
              </a:ext>
            </a:extLst>
          </p:cNvPr>
          <p:cNvSpPr txBox="1"/>
          <p:nvPr/>
        </p:nvSpPr>
        <p:spPr>
          <a:xfrm>
            <a:off x="1063835" y="5339441"/>
            <a:ext cx="1558698" cy="276999"/>
          </a:xfrm>
          <a:prstGeom prst="rect">
            <a:avLst/>
          </a:prstGeom>
          <a:noFill/>
        </p:spPr>
        <p:txBody>
          <a:bodyPr wrap="square" rtlCol="0">
            <a:spAutoFit/>
          </a:bodyPr>
          <a:lstStyle/>
          <a:p>
            <a:pPr algn="ctr"/>
            <a:r>
              <a:rPr lang="en-US" sz="1200" b="1" i="1" dirty="0">
                <a:solidFill>
                  <a:srgbClr val="83949D"/>
                </a:solidFill>
              </a:rPr>
              <a:t>Topical Domain</a:t>
            </a:r>
          </a:p>
        </p:txBody>
      </p:sp>
      <p:sp>
        <p:nvSpPr>
          <p:cNvPr id="33" name="TextBox 32">
            <a:extLst>
              <a:ext uri="{FF2B5EF4-FFF2-40B4-BE49-F238E27FC236}">
                <a16:creationId xmlns:a16="http://schemas.microsoft.com/office/drawing/2014/main" id="{85F2A266-577F-E092-E7AA-11296F161BAC}"/>
              </a:ext>
            </a:extLst>
          </p:cNvPr>
          <p:cNvSpPr txBox="1"/>
          <p:nvPr/>
        </p:nvSpPr>
        <p:spPr>
          <a:xfrm>
            <a:off x="3620581" y="5160540"/>
            <a:ext cx="908720" cy="553998"/>
          </a:xfrm>
          <a:prstGeom prst="rect">
            <a:avLst/>
          </a:prstGeom>
          <a:noFill/>
        </p:spPr>
        <p:txBody>
          <a:bodyPr wrap="square" rtlCol="0">
            <a:spAutoFit/>
          </a:bodyPr>
          <a:lstStyle/>
          <a:p>
            <a:pPr algn="ctr"/>
            <a:r>
              <a:rPr lang="en-US" sz="1000" i="1" dirty="0">
                <a:solidFill>
                  <a:srgbClr val="007A99"/>
                </a:solidFill>
              </a:rPr>
              <a:t>Pre-training mean score (n=57)</a:t>
            </a:r>
          </a:p>
        </p:txBody>
      </p:sp>
      <p:sp>
        <p:nvSpPr>
          <p:cNvPr id="35" name="TextBox 34">
            <a:extLst>
              <a:ext uri="{FF2B5EF4-FFF2-40B4-BE49-F238E27FC236}">
                <a16:creationId xmlns:a16="http://schemas.microsoft.com/office/drawing/2014/main" id="{A3C57CB8-9FF8-FB16-3F63-91B26553BA87}"/>
              </a:ext>
            </a:extLst>
          </p:cNvPr>
          <p:cNvSpPr txBox="1"/>
          <p:nvPr/>
        </p:nvSpPr>
        <p:spPr>
          <a:xfrm>
            <a:off x="4529301" y="5172536"/>
            <a:ext cx="1118001" cy="553998"/>
          </a:xfrm>
          <a:prstGeom prst="rect">
            <a:avLst/>
          </a:prstGeom>
          <a:noFill/>
        </p:spPr>
        <p:txBody>
          <a:bodyPr wrap="square" rtlCol="0">
            <a:spAutoFit/>
          </a:bodyPr>
          <a:lstStyle/>
          <a:p>
            <a:pPr algn="ctr"/>
            <a:r>
              <a:rPr lang="en-US" sz="1000" i="1" dirty="0">
                <a:solidFill>
                  <a:srgbClr val="25B7C8"/>
                </a:solidFill>
              </a:rPr>
              <a:t>Post-training mean score</a:t>
            </a:r>
          </a:p>
          <a:p>
            <a:pPr algn="ctr"/>
            <a:r>
              <a:rPr lang="en-US" sz="1000" i="1" dirty="0">
                <a:solidFill>
                  <a:srgbClr val="25B7C8"/>
                </a:solidFill>
              </a:rPr>
              <a:t>(n=57)</a:t>
            </a:r>
          </a:p>
        </p:txBody>
      </p:sp>
      <p:sp>
        <p:nvSpPr>
          <p:cNvPr id="34" name="TextBox 33">
            <a:extLst>
              <a:ext uri="{FF2B5EF4-FFF2-40B4-BE49-F238E27FC236}">
                <a16:creationId xmlns:a16="http://schemas.microsoft.com/office/drawing/2014/main" id="{B0AF5DA7-014B-B8BD-5C1F-669AADDF91E0}"/>
              </a:ext>
            </a:extLst>
          </p:cNvPr>
          <p:cNvSpPr txBox="1"/>
          <p:nvPr/>
        </p:nvSpPr>
        <p:spPr>
          <a:xfrm>
            <a:off x="1379988" y="1964354"/>
            <a:ext cx="4410075" cy="923330"/>
          </a:xfrm>
          <a:prstGeom prst="rect">
            <a:avLst/>
          </a:prstGeom>
          <a:noFill/>
        </p:spPr>
        <p:txBody>
          <a:bodyPr wrap="square" rtlCol="0">
            <a:spAutoFit/>
          </a:bodyPr>
          <a:lstStyle/>
          <a:p>
            <a:pPr algn="ctr"/>
            <a:r>
              <a:rPr lang="en-US" dirty="0">
                <a:solidFill>
                  <a:srgbClr val="3F4A50"/>
                </a:solidFill>
              </a:rPr>
              <a:t>Changes in mean proportion of questions answered correctly, by topical domain, </a:t>
            </a:r>
            <a:r>
              <a:rPr lang="en-US" b="1" dirty="0">
                <a:solidFill>
                  <a:srgbClr val="007A99"/>
                </a:solidFill>
              </a:rPr>
              <a:t>pre- </a:t>
            </a:r>
            <a:r>
              <a:rPr lang="en-US" dirty="0">
                <a:solidFill>
                  <a:srgbClr val="3F4A50"/>
                </a:solidFill>
              </a:rPr>
              <a:t>and</a:t>
            </a:r>
            <a:r>
              <a:rPr lang="en-US" dirty="0"/>
              <a:t> </a:t>
            </a:r>
            <a:r>
              <a:rPr lang="en-US" b="1" dirty="0">
                <a:solidFill>
                  <a:srgbClr val="25B7C8"/>
                </a:solidFill>
              </a:rPr>
              <a:t>post-</a:t>
            </a:r>
            <a:r>
              <a:rPr lang="en-US" b="1" dirty="0">
                <a:solidFill>
                  <a:srgbClr val="00B8F2"/>
                </a:solidFill>
              </a:rPr>
              <a:t> </a:t>
            </a:r>
            <a:r>
              <a:rPr lang="en-US" dirty="0">
                <a:solidFill>
                  <a:srgbClr val="3F4A50"/>
                </a:solidFill>
              </a:rPr>
              <a:t>training</a:t>
            </a:r>
          </a:p>
        </p:txBody>
      </p:sp>
      <p:pic>
        <p:nvPicPr>
          <p:cNvPr id="40" name="Graphic 39" descr="Left Brain with solid fill">
            <a:extLst>
              <a:ext uri="{FF2B5EF4-FFF2-40B4-BE49-F238E27FC236}">
                <a16:creationId xmlns:a16="http://schemas.microsoft.com/office/drawing/2014/main" id="{F4E84E89-AC66-9267-E1FD-FA814C644C4E}"/>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7070525" y="2700527"/>
            <a:ext cx="457200" cy="457200"/>
          </a:xfrm>
          <a:prstGeom prst="rect">
            <a:avLst/>
          </a:prstGeom>
        </p:spPr>
      </p:pic>
      <p:pic>
        <p:nvPicPr>
          <p:cNvPr id="43" name="Graphic 42" descr="Left Brain with solid fill">
            <a:extLst>
              <a:ext uri="{FF2B5EF4-FFF2-40B4-BE49-F238E27FC236}">
                <a16:creationId xmlns:a16="http://schemas.microsoft.com/office/drawing/2014/main" id="{DDF24388-EC7C-0EFF-444D-B973A899047E}"/>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7619846" y="2700526"/>
            <a:ext cx="457200" cy="457200"/>
          </a:xfrm>
          <a:prstGeom prst="rect">
            <a:avLst/>
          </a:prstGeom>
        </p:spPr>
      </p:pic>
      <p:pic>
        <p:nvPicPr>
          <p:cNvPr id="48" name="Graphic 47" descr="Left Brain with solid fill">
            <a:extLst>
              <a:ext uri="{FF2B5EF4-FFF2-40B4-BE49-F238E27FC236}">
                <a16:creationId xmlns:a16="http://schemas.microsoft.com/office/drawing/2014/main" id="{8AA52C24-7043-DC80-434A-7B114C13078E}"/>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8169167" y="2699528"/>
            <a:ext cx="457200" cy="457200"/>
          </a:xfrm>
          <a:prstGeom prst="rect">
            <a:avLst/>
          </a:prstGeom>
        </p:spPr>
      </p:pic>
      <p:pic>
        <p:nvPicPr>
          <p:cNvPr id="53" name="Graphic 52" descr="Left Brain with solid fill">
            <a:extLst>
              <a:ext uri="{FF2B5EF4-FFF2-40B4-BE49-F238E27FC236}">
                <a16:creationId xmlns:a16="http://schemas.microsoft.com/office/drawing/2014/main" id="{ED98E88E-4C76-04D7-4AE7-C207AD830CDD}"/>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8718488" y="2700527"/>
            <a:ext cx="457200" cy="457200"/>
          </a:xfrm>
          <a:prstGeom prst="rect">
            <a:avLst/>
          </a:prstGeom>
        </p:spPr>
      </p:pic>
      <p:pic>
        <p:nvPicPr>
          <p:cNvPr id="58" name="Graphic 57" descr="Left Brain with solid fill">
            <a:extLst>
              <a:ext uri="{FF2B5EF4-FFF2-40B4-BE49-F238E27FC236}">
                <a16:creationId xmlns:a16="http://schemas.microsoft.com/office/drawing/2014/main" id="{0B2BB9DF-6F77-4EA8-90AE-8BDC990FB792}"/>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9267809" y="2698530"/>
            <a:ext cx="457200" cy="457200"/>
          </a:xfrm>
          <a:prstGeom prst="rect">
            <a:avLst/>
          </a:prstGeom>
        </p:spPr>
      </p:pic>
      <p:pic>
        <p:nvPicPr>
          <p:cNvPr id="62" name="Graphic 61" descr="Left Brain with solid fill">
            <a:extLst>
              <a:ext uri="{FF2B5EF4-FFF2-40B4-BE49-F238E27FC236}">
                <a16:creationId xmlns:a16="http://schemas.microsoft.com/office/drawing/2014/main" id="{9FE2FF5F-4E13-71C4-E96D-F255BB8EBA27}"/>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9817130" y="2696533"/>
            <a:ext cx="457200" cy="457200"/>
          </a:xfrm>
          <a:prstGeom prst="rect">
            <a:avLst/>
          </a:prstGeom>
        </p:spPr>
      </p:pic>
      <p:pic>
        <p:nvPicPr>
          <p:cNvPr id="66" name="Graphic 65" descr="Left Brain with solid fill">
            <a:extLst>
              <a:ext uri="{FF2B5EF4-FFF2-40B4-BE49-F238E27FC236}">
                <a16:creationId xmlns:a16="http://schemas.microsoft.com/office/drawing/2014/main" id="{80E80C68-C361-1C78-127C-2F3E82671B38}"/>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10366453" y="2694536"/>
            <a:ext cx="457200" cy="457200"/>
          </a:xfrm>
          <a:prstGeom prst="rect">
            <a:avLst/>
          </a:prstGeom>
        </p:spPr>
      </p:pic>
      <p:pic>
        <p:nvPicPr>
          <p:cNvPr id="68" name="Graphic 67" descr="Left Brain with solid fill">
            <a:extLst>
              <a:ext uri="{FF2B5EF4-FFF2-40B4-BE49-F238E27FC236}">
                <a16:creationId xmlns:a16="http://schemas.microsoft.com/office/drawing/2014/main" id="{054D8036-1552-7C99-0A84-F956633C6DCD}"/>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7093446" y="3310127"/>
            <a:ext cx="457200" cy="457200"/>
          </a:xfrm>
          <a:prstGeom prst="rect">
            <a:avLst/>
          </a:prstGeom>
        </p:spPr>
      </p:pic>
      <p:pic>
        <p:nvPicPr>
          <p:cNvPr id="70" name="Graphic 69" descr="Left Brain with solid fill">
            <a:extLst>
              <a:ext uri="{FF2B5EF4-FFF2-40B4-BE49-F238E27FC236}">
                <a16:creationId xmlns:a16="http://schemas.microsoft.com/office/drawing/2014/main" id="{B5B7412C-758C-FDA5-7A23-7CC81FBE23F4}"/>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7642767" y="3310126"/>
            <a:ext cx="457200" cy="457200"/>
          </a:xfrm>
          <a:prstGeom prst="rect">
            <a:avLst/>
          </a:prstGeom>
        </p:spPr>
      </p:pic>
      <p:pic>
        <p:nvPicPr>
          <p:cNvPr id="72" name="Graphic 71" descr="Left Brain with solid fill">
            <a:extLst>
              <a:ext uri="{FF2B5EF4-FFF2-40B4-BE49-F238E27FC236}">
                <a16:creationId xmlns:a16="http://schemas.microsoft.com/office/drawing/2014/main" id="{415EA83A-DD85-4946-D108-5EF110D87116}"/>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8192088" y="3309128"/>
            <a:ext cx="457200" cy="457200"/>
          </a:xfrm>
          <a:prstGeom prst="rect">
            <a:avLst/>
          </a:prstGeom>
        </p:spPr>
      </p:pic>
      <p:pic>
        <p:nvPicPr>
          <p:cNvPr id="74" name="Graphic 73" descr="Left Brain with solid fill">
            <a:extLst>
              <a:ext uri="{FF2B5EF4-FFF2-40B4-BE49-F238E27FC236}">
                <a16:creationId xmlns:a16="http://schemas.microsoft.com/office/drawing/2014/main" id="{4B9A186B-21D7-C1D9-2897-84124F2958CA}"/>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8741409" y="3310127"/>
            <a:ext cx="457200" cy="457200"/>
          </a:xfrm>
          <a:prstGeom prst="rect">
            <a:avLst/>
          </a:prstGeom>
        </p:spPr>
      </p:pic>
      <p:pic>
        <p:nvPicPr>
          <p:cNvPr id="76" name="Graphic 75" descr="Left Brain with solid fill">
            <a:extLst>
              <a:ext uri="{FF2B5EF4-FFF2-40B4-BE49-F238E27FC236}">
                <a16:creationId xmlns:a16="http://schemas.microsoft.com/office/drawing/2014/main" id="{51602F96-2D10-016B-8A22-3D48891221BD}"/>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9290730" y="3308130"/>
            <a:ext cx="457200" cy="457200"/>
          </a:xfrm>
          <a:prstGeom prst="rect">
            <a:avLst/>
          </a:prstGeom>
        </p:spPr>
      </p:pic>
      <p:pic>
        <p:nvPicPr>
          <p:cNvPr id="78" name="Graphic 77" descr="Left Brain with solid fill">
            <a:extLst>
              <a:ext uri="{FF2B5EF4-FFF2-40B4-BE49-F238E27FC236}">
                <a16:creationId xmlns:a16="http://schemas.microsoft.com/office/drawing/2014/main" id="{FB0D50F5-F491-9AA9-3091-E3FF048830E3}"/>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9840051" y="3306133"/>
            <a:ext cx="457200" cy="457200"/>
          </a:xfrm>
          <a:prstGeom prst="rect">
            <a:avLst/>
          </a:prstGeom>
        </p:spPr>
      </p:pic>
      <p:pic>
        <p:nvPicPr>
          <p:cNvPr id="80" name="Graphic 79" descr="Left Brain with solid fill">
            <a:extLst>
              <a:ext uri="{FF2B5EF4-FFF2-40B4-BE49-F238E27FC236}">
                <a16:creationId xmlns:a16="http://schemas.microsoft.com/office/drawing/2014/main" id="{A2C133F2-7633-6620-3C22-E8854C148401}"/>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10389374" y="3304136"/>
            <a:ext cx="457200" cy="457200"/>
          </a:xfrm>
          <a:prstGeom prst="rect">
            <a:avLst/>
          </a:prstGeom>
        </p:spPr>
      </p:pic>
      <p:sp>
        <p:nvSpPr>
          <p:cNvPr id="81" name="TextBox 80">
            <a:extLst>
              <a:ext uri="{FF2B5EF4-FFF2-40B4-BE49-F238E27FC236}">
                <a16:creationId xmlns:a16="http://schemas.microsoft.com/office/drawing/2014/main" id="{017A252A-BD1C-0BCB-6D5C-78A1DD9E736F}"/>
              </a:ext>
            </a:extLst>
          </p:cNvPr>
          <p:cNvSpPr txBox="1"/>
          <p:nvPr/>
        </p:nvSpPr>
        <p:spPr>
          <a:xfrm>
            <a:off x="6585323" y="3996094"/>
            <a:ext cx="4586210" cy="923330"/>
          </a:xfrm>
          <a:prstGeom prst="rect">
            <a:avLst/>
          </a:prstGeom>
          <a:noFill/>
        </p:spPr>
        <p:txBody>
          <a:bodyPr wrap="square" rtlCol="0">
            <a:spAutoFit/>
          </a:bodyPr>
          <a:lstStyle/>
          <a:p>
            <a:pPr algn="ctr"/>
            <a:r>
              <a:rPr lang="en-US" i="1" dirty="0">
                <a:solidFill>
                  <a:srgbClr val="3F4A50"/>
                </a:solidFill>
              </a:rPr>
              <a:t>There were statistically significant improvements from pre- to post-test  for </a:t>
            </a:r>
            <a:r>
              <a:rPr lang="en-US" b="1" i="1" dirty="0">
                <a:solidFill>
                  <a:srgbClr val="75DEFF"/>
                </a:solidFill>
              </a:rPr>
              <a:t>six</a:t>
            </a:r>
            <a:r>
              <a:rPr lang="en-US" i="1" dirty="0">
                <a:solidFill>
                  <a:srgbClr val="3F4A50"/>
                </a:solidFill>
              </a:rPr>
              <a:t> of the</a:t>
            </a:r>
            <a:r>
              <a:rPr lang="en-US" i="1" dirty="0">
                <a:solidFill>
                  <a:srgbClr val="007A99"/>
                </a:solidFill>
              </a:rPr>
              <a:t> </a:t>
            </a:r>
            <a:r>
              <a:rPr lang="en-US" b="1" i="1" dirty="0">
                <a:solidFill>
                  <a:srgbClr val="007A99"/>
                </a:solidFill>
              </a:rPr>
              <a:t>fourteen</a:t>
            </a:r>
            <a:r>
              <a:rPr lang="en-US" i="1" dirty="0">
                <a:solidFill>
                  <a:srgbClr val="007A99"/>
                </a:solidFill>
              </a:rPr>
              <a:t> </a:t>
            </a:r>
            <a:r>
              <a:rPr lang="en-US" i="1" dirty="0">
                <a:solidFill>
                  <a:srgbClr val="3F4A50"/>
                </a:solidFill>
              </a:rPr>
              <a:t>knowledge questions. </a:t>
            </a:r>
          </a:p>
        </p:txBody>
      </p:sp>
      <p:sp>
        <p:nvSpPr>
          <p:cNvPr id="19" name="Rectangle 18">
            <a:extLst>
              <a:ext uri="{FF2B5EF4-FFF2-40B4-BE49-F238E27FC236}">
                <a16:creationId xmlns:a16="http://schemas.microsoft.com/office/drawing/2014/main" id="{F0DA0271-B784-2B77-5354-4C0BC488B07F}"/>
              </a:ext>
            </a:extLst>
          </p:cNvPr>
          <p:cNvSpPr/>
          <p:nvPr/>
        </p:nvSpPr>
        <p:spPr>
          <a:xfrm>
            <a:off x="6278088" y="2528220"/>
            <a:ext cx="4787016" cy="28322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E7518-62D1-ACCB-5395-37F20C3BA3F5}"/>
            </a:ext>
          </a:extLst>
        </p:cNvPr>
        <p:cNvGrpSpPr/>
        <p:nvPr/>
      </p:nvGrpSpPr>
      <p:grpSpPr>
        <a:xfrm>
          <a:off x="0" y="0"/>
          <a:ext cx="0" cy="0"/>
          <a:chOff x="0" y="0"/>
          <a:chExt cx="0" cy="0"/>
        </a:xfrm>
      </p:grpSpPr>
      <p:pic>
        <p:nvPicPr>
          <p:cNvPr id="2" name="Image 0" descr="/mnt/data/a_clean_modern_abstract_medical_healthcare_themed_batch_2.png">
            <a:extLst>
              <a:ext uri="{FF2B5EF4-FFF2-40B4-BE49-F238E27FC236}">
                <a16:creationId xmlns:a16="http://schemas.microsoft.com/office/drawing/2014/main" id="{6CE6674C-E354-B534-B903-DCDC6DBC4983}"/>
              </a:ext>
            </a:extLst>
          </p:cNvPr>
          <p:cNvPicPr>
            <a:picLocks noChangeAspect="1"/>
          </p:cNvPicPr>
          <p:nvPr/>
        </p:nvPicPr>
        <p:blipFill>
          <a:blip r:embed="rId3"/>
          <a:srcRect t="25" b="25"/>
          <a:stretch/>
        </p:blipFill>
        <p:spPr>
          <a:xfrm>
            <a:off x="-1" y="0"/>
            <a:ext cx="12191695" cy="6858000"/>
          </a:xfrm>
          <a:prstGeom prst="rect">
            <a:avLst/>
          </a:prstGeom>
        </p:spPr>
      </p:pic>
      <p:sp>
        <p:nvSpPr>
          <p:cNvPr id="3" name="Shape 0">
            <a:extLst>
              <a:ext uri="{FF2B5EF4-FFF2-40B4-BE49-F238E27FC236}">
                <a16:creationId xmlns:a16="http://schemas.microsoft.com/office/drawing/2014/main" id="{004B509E-559D-2108-341F-2308BAD7306C}"/>
              </a:ext>
            </a:extLst>
          </p:cNvPr>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a:p>
        </p:txBody>
      </p:sp>
      <p:sp>
        <p:nvSpPr>
          <p:cNvPr id="4" name="Text 1">
            <a:extLst>
              <a:ext uri="{FF2B5EF4-FFF2-40B4-BE49-F238E27FC236}">
                <a16:creationId xmlns:a16="http://schemas.microsoft.com/office/drawing/2014/main" id="{AC9E8B85-5F4F-DA37-F732-EEF20C2C7687}"/>
              </a:ext>
            </a:extLst>
          </p:cNvPr>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dirty="0">
                <a:solidFill>
                  <a:srgbClr val="007C89"/>
                </a:solidFill>
                <a:latin typeface="Aptos" pitchFamily="34" charset="0"/>
                <a:ea typeface="Aptos" pitchFamily="34" charset="-122"/>
                <a:cs typeface="Aptos" pitchFamily="34" charset="-120"/>
              </a:rPr>
              <a:t>SECTION 04</a:t>
            </a:r>
            <a:endParaRPr lang="en-US" sz="780" dirty="0"/>
          </a:p>
        </p:txBody>
      </p:sp>
      <p:sp>
        <p:nvSpPr>
          <p:cNvPr id="5" name="Text 2">
            <a:extLst>
              <a:ext uri="{FF2B5EF4-FFF2-40B4-BE49-F238E27FC236}">
                <a16:creationId xmlns:a16="http://schemas.microsoft.com/office/drawing/2014/main" id="{38C763D1-EFD6-EFC8-C267-F72D5A2FFEAC}"/>
              </a:ext>
            </a:extLst>
          </p:cNvPr>
          <p:cNvSpPr/>
          <p:nvPr/>
        </p:nvSpPr>
        <p:spPr>
          <a:xfrm>
            <a:off x="658366" y="799224"/>
            <a:ext cx="11064241" cy="923544"/>
          </a:xfrm>
          <a:prstGeom prst="rect">
            <a:avLst/>
          </a:prstGeom>
          <a:noFill/>
          <a:ln/>
        </p:spPr>
        <p:txBody>
          <a:bodyPr wrap="square" lIns="0" tIns="0" rIns="0" bIns="0" rtlCol="0" anchor="ctr">
            <a:noAutofit/>
          </a:bodyPr>
          <a:lstStyle/>
          <a:p>
            <a:pPr marL="0" indent="0">
              <a:buNone/>
            </a:pPr>
            <a:r>
              <a:rPr lang="en-US" sz="2600" b="1" dirty="0"/>
              <a:t>Knowledge gains were relatively uniform across demographic factors;  largest learning gains seen among those with lowest pre-test scores</a:t>
            </a:r>
          </a:p>
        </p:txBody>
      </p:sp>
      <p:sp>
        <p:nvSpPr>
          <p:cNvPr id="6" name="Text 3">
            <a:extLst>
              <a:ext uri="{FF2B5EF4-FFF2-40B4-BE49-F238E27FC236}">
                <a16:creationId xmlns:a16="http://schemas.microsoft.com/office/drawing/2014/main" id="{FC79AF25-3EF8-C473-F652-3A59CAF4C4F9}"/>
              </a:ext>
            </a:extLst>
          </p:cNvPr>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dirty="0">
                <a:solidFill>
                  <a:srgbClr val="25B7C8"/>
                </a:solidFill>
                <a:latin typeface="Aptos Display" pitchFamily="34" charset="0"/>
                <a:ea typeface="Aptos Display" pitchFamily="34" charset="-122"/>
                <a:cs typeface="Aptos Display" pitchFamily="34" charset="-120"/>
              </a:rPr>
              <a:t>08</a:t>
            </a:r>
            <a:endParaRPr lang="en-US" sz="1600" dirty="0"/>
          </a:p>
        </p:txBody>
      </p:sp>
      <p:sp>
        <p:nvSpPr>
          <p:cNvPr id="8" name="Shape 5">
            <a:extLst>
              <a:ext uri="{FF2B5EF4-FFF2-40B4-BE49-F238E27FC236}">
                <a16:creationId xmlns:a16="http://schemas.microsoft.com/office/drawing/2014/main" id="{093086B1-A78D-643A-1DBF-72F2FAD4B293}"/>
              </a:ext>
            </a:extLst>
          </p:cNvPr>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a:p>
        </p:txBody>
      </p:sp>
      <p:sp>
        <p:nvSpPr>
          <p:cNvPr id="9" name="Shape 6">
            <a:extLst>
              <a:ext uri="{FF2B5EF4-FFF2-40B4-BE49-F238E27FC236}">
                <a16:creationId xmlns:a16="http://schemas.microsoft.com/office/drawing/2014/main" id="{8B5B958C-BED0-045A-AE22-47780635B40C}"/>
              </a:ext>
            </a:extLst>
          </p:cNvPr>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a:p>
        </p:txBody>
      </p:sp>
      <p:sp>
        <p:nvSpPr>
          <p:cNvPr id="10" name="Text 7">
            <a:extLst>
              <a:ext uri="{FF2B5EF4-FFF2-40B4-BE49-F238E27FC236}">
                <a16:creationId xmlns:a16="http://schemas.microsoft.com/office/drawing/2014/main" id="{0AB20F6D-A01A-95DA-0C6A-6D8A15D86D4C}"/>
              </a:ext>
            </a:extLst>
          </p:cNvPr>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dirty="0">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dirty="0"/>
          </a:p>
        </p:txBody>
      </p:sp>
      <p:sp>
        <p:nvSpPr>
          <p:cNvPr id="11" name="Shape 8">
            <a:extLst>
              <a:ext uri="{FF2B5EF4-FFF2-40B4-BE49-F238E27FC236}">
                <a16:creationId xmlns:a16="http://schemas.microsoft.com/office/drawing/2014/main" id="{D2A07D56-B2FE-A0FC-3E56-839A8701BEC7}"/>
              </a:ext>
            </a:extLst>
          </p:cNvPr>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a:p>
        </p:txBody>
      </p:sp>
      <p:pic>
        <p:nvPicPr>
          <p:cNvPr id="12" name="Image 1" descr="/mnt/data/pptx_extract/ppt/media/image1.png">
            <a:extLst>
              <a:ext uri="{FF2B5EF4-FFF2-40B4-BE49-F238E27FC236}">
                <a16:creationId xmlns:a16="http://schemas.microsoft.com/office/drawing/2014/main" id="{E04BC2A1-BFFD-790C-E8D2-EED69787BE99}"/>
              </a:ext>
            </a:extLst>
          </p:cNvPr>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a:extLst>
              <a:ext uri="{FF2B5EF4-FFF2-40B4-BE49-F238E27FC236}">
                <a16:creationId xmlns:a16="http://schemas.microsoft.com/office/drawing/2014/main" id="{186F3189-9DAD-5B90-3124-237200A6FCA3}"/>
              </a:ext>
            </a:extLst>
          </p:cNvPr>
          <p:cNvPicPr>
            <a:picLocks noChangeAspect="1"/>
          </p:cNvPicPr>
          <p:nvPr/>
        </p:nvPicPr>
        <p:blipFill>
          <a:blip r:embed="rId5"/>
          <a:stretch>
            <a:fillRect/>
          </a:stretch>
        </p:blipFill>
        <p:spPr>
          <a:xfrm>
            <a:off x="10746344" y="6440119"/>
            <a:ext cx="404633" cy="259690"/>
          </a:xfrm>
          <a:prstGeom prst="rect">
            <a:avLst/>
          </a:prstGeom>
        </p:spPr>
      </p:pic>
      <p:sp>
        <p:nvSpPr>
          <p:cNvPr id="14" name="Text 9">
            <a:extLst>
              <a:ext uri="{FF2B5EF4-FFF2-40B4-BE49-F238E27FC236}">
                <a16:creationId xmlns:a16="http://schemas.microsoft.com/office/drawing/2014/main" id="{F2A5AAE5-5A79-2C0D-1224-5D13182E640D}"/>
              </a:ext>
            </a:extLst>
          </p:cNvPr>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dirty="0">
                <a:solidFill>
                  <a:srgbClr val="FFFFFF"/>
                </a:solidFill>
                <a:latin typeface="Aptos" pitchFamily="34" charset="0"/>
                <a:ea typeface="Aptos" pitchFamily="34" charset="-122"/>
                <a:cs typeface="Aptos" pitchFamily="34" charset="-120"/>
              </a:rPr>
              <a:t>08</a:t>
            </a:r>
            <a:endParaRPr lang="en-US" sz="760" dirty="0"/>
          </a:p>
        </p:txBody>
      </p:sp>
      <p:sp>
        <p:nvSpPr>
          <p:cNvPr id="15" name="Full Content Area">
            <a:extLst>
              <a:ext uri="{FF2B5EF4-FFF2-40B4-BE49-F238E27FC236}">
                <a16:creationId xmlns:a16="http://schemas.microsoft.com/office/drawing/2014/main" id="{6D50E88A-7E6F-46F0-597E-6AE42D2F943B}"/>
              </a:ext>
            </a:extLst>
          </p:cNvPr>
          <p:cNvSpPr/>
          <p:nvPr/>
        </p:nvSpPr>
        <p:spPr>
          <a:xfrm>
            <a:off x="359665" y="1901272"/>
            <a:ext cx="11009376" cy="4309333"/>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endParaRPr/>
          </a:p>
        </p:txBody>
      </p:sp>
      <p:sp>
        <p:nvSpPr>
          <p:cNvPr id="19" name="TextBox 18">
            <a:extLst>
              <a:ext uri="{FF2B5EF4-FFF2-40B4-BE49-F238E27FC236}">
                <a16:creationId xmlns:a16="http://schemas.microsoft.com/office/drawing/2014/main" id="{7D7547D7-33F0-F405-1907-83E376FD1B97}"/>
              </a:ext>
            </a:extLst>
          </p:cNvPr>
          <p:cNvSpPr txBox="1"/>
          <p:nvPr/>
        </p:nvSpPr>
        <p:spPr>
          <a:xfrm>
            <a:off x="1290743" y="3203174"/>
            <a:ext cx="5121233" cy="307777"/>
          </a:xfrm>
          <a:prstGeom prst="rect">
            <a:avLst/>
          </a:prstGeom>
          <a:solidFill>
            <a:schemeClr val="bg1"/>
          </a:solidFill>
        </p:spPr>
        <p:txBody>
          <a:bodyPr wrap="square">
            <a:spAutoFit/>
          </a:bodyPr>
          <a:lstStyle/>
          <a:p>
            <a:pPr algn="ctr" rtl="0">
              <a:defRPr sz="1400" b="0" i="0" u="none" strike="noStrike" kern="1200" spc="0" baseline="0">
                <a:solidFill>
                  <a:sysClr val="windowText" lastClr="000000">
                    <a:lumMod val="65000"/>
                    <a:lumOff val="35000"/>
                  </a:sysClr>
                </a:solidFill>
                <a:latin typeface="+mn-lt"/>
                <a:ea typeface="+mn-ea"/>
                <a:cs typeface="+mn-cs"/>
              </a:defRPr>
            </a:pPr>
            <a:endParaRPr lang="en-US" dirty="0"/>
          </a:p>
        </p:txBody>
      </p:sp>
      <p:sp>
        <p:nvSpPr>
          <p:cNvPr id="65" name="TextBox 64">
            <a:extLst>
              <a:ext uri="{FF2B5EF4-FFF2-40B4-BE49-F238E27FC236}">
                <a16:creationId xmlns:a16="http://schemas.microsoft.com/office/drawing/2014/main" id="{06E8A1D4-C66E-0BE0-F610-165749DB1F28}"/>
              </a:ext>
            </a:extLst>
          </p:cNvPr>
          <p:cNvSpPr txBox="1"/>
          <p:nvPr/>
        </p:nvSpPr>
        <p:spPr>
          <a:xfrm>
            <a:off x="7537173" y="3243584"/>
            <a:ext cx="3497328" cy="2677656"/>
          </a:xfrm>
          <a:prstGeom prst="rect">
            <a:avLst/>
          </a:prstGeom>
          <a:solidFill>
            <a:srgbClr val="EFFBFF"/>
          </a:solidFill>
        </p:spPr>
        <p:txBody>
          <a:bodyPr wrap="square" rtlCol="0">
            <a:spAutoFit/>
          </a:bodyPr>
          <a:lstStyle/>
          <a:p>
            <a:pPr algn="ctr"/>
            <a:r>
              <a:rPr lang="en-US" sz="2400" b="1" dirty="0">
                <a:solidFill>
                  <a:srgbClr val="FF8A65"/>
                </a:solidFill>
              </a:rPr>
              <a:t>Pre-test score </a:t>
            </a:r>
            <a:r>
              <a:rPr lang="en-US" sz="2400" b="1" dirty="0">
                <a:solidFill>
                  <a:srgbClr val="00384A"/>
                </a:solidFill>
              </a:rPr>
              <a:t>was a statistically significant predictor of knowledge gain, with the </a:t>
            </a:r>
            <a:r>
              <a:rPr lang="en-US" sz="2400" b="1" dirty="0">
                <a:solidFill>
                  <a:srgbClr val="FF8A65"/>
                </a:solidFill>
              </a:rPr>
              <a:t>largest gains </a:t>
            </a:r>
            <a:r>
              <a:rPr lang="en-US" sz="2400" b="1" dirty="0">
                <a:solidFill>
                  <a:srgbClr val="00384A"/>
                </a:solidFill>
              </a:rPr>
              <a:t>seen among those with the</a:t>
            </a:r>
            <a:r>
              <a:rPr lang="en-US" sz="2400" b="1" dirty="0">
                <a:solidFill>
                  <a:srgbClr val="3F4A50"/>
                </a:solidFill>
              </a:rPr>
              <a:t> </a:t>
            </a:r>
            <a:r>
              <a:rPr lang="en-US" sz="2400" b="1" dirty="0">
                <a:solidFill>
                  <a:srgbClr val="FF8A65"/>
                </a:solidFill>
              </a:rPr>
              <a:t>lowest pre-test scores </a:t>
            </a:r>
          </a:p>
        </p:txBody>
      </p:sp>
      <p:pic>
        <p:nvPicPr>
          <p:cNvPr id="20" name="Graphic 19" descr="Hospital with solid fill">
            <a:extLst>
              <a:ext uri="{FF2B5EF4-FFF2-40B4-BE49-F238E27FC236}">
                <a16:creationId xmlns:a16="http://schemas.microsoft.com/office/drawing/2014/main" id="{E4BDBA19-609B-A733-78D9-B8A47BF20F7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051914" y="2711357"/>
            <a:ext cx="914400" cy="914400"/>
          </a:xfrm>
          <a:prstGeom prst="rect">
            <a:avLst/>
          </a:prstGeom>
        </p:spPr>
      </p:pic>
      <p:sp>
        <p:nvSpPr>
          <p:cNvPr id="22" name="TextBox 21">
            <a:extLst>
              <a:ext uri="{FF2B5EF4-FFF2-40B4-BE49-F238E27FC236}">
                <a16:creationId xmlns:a16="http://schemas.microsoft.com/office/drawing/2014/main" id="{D7770689-4B9D-673C-EB6D-83BA57DFF084}"/>
              </a:ext>
            </a:extLst>
          </p:cNvPr>
          <p:cNvSpPr txBox="1"/>
          <p:nvPr/>
        </p:nvSpPr>
        <p:spPr>
          <a:xfrm>
            <a:off x="6034146" y="3459399"/>
            <a:ext cx="1003011" cy="738664"/>
          </a:xfrm>
          <a:prstGeom prst="rect">
            <a:avLst/>
          </a:prstGeom>
          <a:noFill/>
        </p:spPr>
        <p:txBody>
          <a:bodyPr wrap="square" rtlCol="0">
            <a:spAutoFit/>
          </a:bodyPr>
          <a:lstStyle/>
          <a:p>
            <a:pPr algn="ctr"/>
            <a:r>
              <a:rPr lang="en-US" sz="1200" dirty="0">
                <a:solidFill>
                  <a:srgbClr val="3F4A50"/>
                </a:solidFill>
                <a:latin typeface="+mj-lt"/>
              </a:rPr>
              <a:t>Mean Change:  +7%</a:t>
            </a:r>
            <a:r>
              <a:rPr lang="en-US" dirty="0">
                <a:solidFill>
                  <a:srgbClr val="3F4A50"/>
                </a:solidFill>
                <a:latin typeface="+mj-lt"/>
              </a:rPr>
              <a:t> </a:t>
            </a:r>
          </a:p>
        </p:txBody>
      </p:sp>
      <p:sp>
        <p:nvSpPr>
          <p:cNvPr id="24" name="TextBox 23">
            <a:extLst>
              <a:ext uri="{FF2B5EF4-FFF2-40B4-BE49-F238E27FC236}">
                <a16:creationId xmlns:a16="http://schemas.microsoft.com/office/drawing/2014/main" id="{0AC9171A-8D67-453B-6568-AE4EBFEC21E5}"/>
              </a:ext>
            </a:extLst>
          </p:cNvPr>
          <p:cNvSpPr txBox="1"/>
          <p:nvPr/>
        </p:nvSpPr>
        <p:spPr>
          <a:xfrm>
            <a:off x="6096000" y="2547786"/>
            <a:ext cx="841464" cy="276999"/>
          </a:xfrm>
          <a:prstGeom prst="rect">
            <a:avLst/>
          </a:prstGeom>
          <a:noFill/>
        </p:spPr>
        <p:txBody>
          <a:bodyPr wrap="square" rtlCol="0">
            <a:spAutoFit/>
          </a:bodyPr>
          <a:lstStyle/>
          <a:p>
            <a:pPr algn="ctr"/>
            <a:r>
              <a:rPr lang="en-US" sz="1200" dirty="0">
                <a:solidFill>
                  <a:srgbClr val="3F4A50"/>
                </a:solidFill>
                <a:latin typeface="+mj-lt"/>
              </a:rPr>
              <a:t>Facility 1</a:t>
            </a:r>
          </a:p>
        </p:txBody>
      </p:sp>
      <p:pic>
        <p:nvPicPr>
          <p:cNvPr id="28" name="Graphic 27" descr="Hospital with solid fill">
            <a:extLst>
              <a:ext uri="{FF2B5EF4-FFF2-40B4-BE49-F238E27FC236}">
                <a16:creationId xmlns:a16="http://schemas.microsoft.com/office/drawing/2014/main" id="{44E3BE64-B56D-7B95-61AE-8422C7DD906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992968" y="2711662"/>
            <a:ext cx="914400" cy="914400"/>
          </a:xfrm>
          <a:prstGeom prst="rect">
            <a:avLst/>
          </a:prstGeom>
        </p:spPr>
      </p:pic>
      <p:sp>
        <p:nvSpPr>
          <p:cNvPr id="30" name="TextBox 29">
            <a:extLst>
              <a:ext uri="{FF2B5EF4-FFF2-40B4-BE49-F238E27FC236}">
                <a16:creationId xmlns:a16="http://schemas.microsoft.com/office/drawing/2014/main" id="{B8AAF780-9EAC-3847-C6F6-FF0DFB27E1E0}"/>
              </a:ext>
            </a:extLst>
          </p:cNvPr>
          <p:cNvSpPr txBox="1"/>
          <p:nvPr/>
        </p:nvSpPr>
        <p:spPr>
          <a:xfrm>
            <a:off x="2964885" y="2561200"/>
            <a:ext cx="947214" cy="276999"/>
          </a:xfrm>
          <a:prstGeom prst="rect">
            <a:avLst/>
          </a:prstGeom>
          <a:noFill/>
        </p:spPr>
        <p:txBody>
          <a:bodyPr wrap="square" rtlCol="0">
            <a:spAutoFit/>
          </a:bodyPr>
          <a:lstStyle/>
          <a:p>
            <a:pPr algn="ctr"/>
            <a:r>
              <a:rPr lang="en-US" sz="1200" dirty="0">
                <a:solidFill>
                  <a:srgbClr val="3F4A50"/>
                </a:solidFill>
              </a:rPr>
              <a:t> Facility </a:t>
            </a:r>
            <a:r>
              <a:rPr lang="en-US" sz="1200" dirty="0">
                <a:solidFill>
                  <a:srgbClr val="3F4A50"/>
                </a:solidFill>
                <a:latin typeface="+mj-lt"/>
              </a:rPr>
              <a:t>2</a:t>
            </a:r>
          </a:p>
        </p:txBody>
      </p:sp>
      <p:sp>
        <p:nvSpPr>
          <p:cNvPr id="32" name="TextBox 31">
            <a:extLst>
              <a:ext uri="{FF2B5EF4-FFF2-40B4-BE49-F238E27FC236}">
                <a16:creationId xmlns:a16="http://schemas.microsoft.com/office/drawing/2014/main" id="{2EAE4962-87DF-454F-8B91-0267F7513945}"/>
              </a:ext>
            </a:extLst>
          </p:cNvPr>
          <p:cNvSpPr txBox="1"/>
          <p:nvPr/>
        </p:nvSpPr>
        <p:spPr>
          <a:xfrm>
            <a:off x="2953323" y="3459399"/>
            <a:ext cx="960944" cy="738664"/>
          </a:xfrm>
          <a:prstGeom prst="rect">
            <a:avLst/>
          </a:prstGeom>
          <a:noFill/>
        </p:spPr>
        <p:txBody>
          <a:bodyPr wrap="square" rtlCol="0">
            <a:spAutoFit/>
          </a:bodyPr>
          <a:lstStyle/>
          <a:p>
            <a:pPr algn="ctr"/>
            <a:r>
              <a:rPr lang="en-US" sz="1200" dirty="0">
                <a:solidFill>
                  <a:srgbClr val="3F4A50"/>
                </a:solidFill>
                <a:latin typeface="+mj-lt"/>
              </a:rPr>
              <a:t>Mean Change:  +13%</a:t>
            </a:r>
            <a:r>
              <a:rPr lang="en-US" dirty="0">
                <a:solidFill>
                  <a:srgbClr val="3F4A50"/>
                </a:solidFill>
                <a:latin typeface="+mj-lt"/>
              </a:rPr>
              <a:t> </a:t>
            </a:r>
          </a:p>
        </p:txBody>
      </p:sp>
      <p:pic>
        <p:nvPicPr>
          <p:cNvPr id="36" name="Graphic 35" descr="Hospital with solid fill">
            <a:extLst>
              <a:ext uri="{FF2B5EF4-FFF2-40B4-BE49-F238E27FC236}">
                <a16:creationId xmlns:a16="http://schemas.microsoft.com/office/drawing/2014/main" id="{736FB4F0-FA5C-8792-DDEC-44511A8C96E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4495" y="2734505"/>
            <a:ext cx="914400" cy="914400"/>
          </a:xfrm>
          <a:prstGeom prst="rect">
            <a:avLst/>
          </a:prstGeom>
        </p:spPr>
      </p:pic>
      <p:sp>
        <p:nvSpPr>
          <p:cNvPr id="39" name="TextBox 38">
            <a:extLst>
              <a:ext uri="{FF2B5EF4-FFF2-40B4-BE49-F238E27FC236}">
                <a16:creationId xmlns:a16="http://schemas.microsoft.com/office/drawing/2014/main" id="{4F151C4C-D410-B69E-B332-E71C74BAAB19}"/>
              </a:ext>
            </a:extLst>
          </p:cNvPr>
          <p:cNvSpPr txBox="1"/>
          <p:nvPr/>
        </p:nvSpPr>
        <p:spPr>
          <a:xfrm>
            <a:off x="954600" y="2547693"/>
            <a:ext cx="865601" cy="276999"/>
          </a:xfrm>
          <a:prstGeom prst="rect">
            <a:avLst/>
          </a:prstGeom>
          <a:noFill/>
        </p:spPr>
        <p:txBody>
          <a:bodyPr wrap="square" rtlCol="0">
            <a:spAutoFit/>
          </a:bodyPr>
          <a:lstStyle/>
          <a:p>
            <a:pPr algn="ctr"/>
            <a:r>
              <a:rPr lang="en-US" sz="1200" dirty="0">
                <a:solidFill>
                  <a:srgbClr val="3F4A50"/>
                </a:solidFill>
                <a:latin typeface="+mj-lt"/>
              </a:rPr>
              <a:t> Facility 3*</a:t>
            </a:r>
          </a:p>
        </p:txBody>
      </p:sp>
      <p:sp>
        <p:nvSpPr>
          <p:cNvPr id="40" name="TextBox 39">
            <a:extLst>
              <a:ext uri="{FF2B5EF4-FFF2-40B4-BE49-F238E27FC236}">
                <a16:creationId xmlns:a16="http://schemas.microsoft.com/office/drawing/2014/main" id="{934EE510-B61C-B489-D4B6-C481A7075D6A}"/>
              </a:ext>
            </a:extLst>
          </p:cNvPr>
          <p:cNvSpPr txBox="1"/>
          <p:nvPr/>
        </p:nvSpPr>
        <p:spPr>
          <a:xfrm>
            <a:off x="914495" y="3457594"/>
            <a:ext cx="914400" cy="738664"/>
          </a:xfrm>
          <a:prstGeom prst="rect">
            <a:avLst/>
          </a:prstGeom>
          <a:noFill/>
        </p:spPr>
        <p:txBody>
          <a:bodyPr wrap="square" rtlCol="0">
            <a:spAutoFit/>
          </a:bodyPr>
          <a:lstStyle/>
          <a:p>
            <a:pPr algn="ctr"/>
            <a:r>
              <a:rPr lang="en-US" sz="1200" dirty="0">
                <a:solidFill>
                  <a:srgbClr val="3F4A50"/>
                </a:solidFill>
                <a:latin typeface="+mj-lt"/>
              </a:rPr>
              <a:t>Mean Change:  +21%</a:t>
            </a:r>
            <a:r>
              <a:rPr lang="en-US" dirty="0">
                <a:solidFill>
                  <a:srgbClr val="3F4A50"/>
                </a:solidFill>
                <a:latin typeface="+mj-lt"/>
              </a:rPr>
              <a:t> </a:t>
            </a:r>
          </a:p>
        </p:txBody>
      </p:sp>
      <p:pic>
        <p:nvPicPr>
          <p:cNvPr id="43" name="Graphic 42" descr="Hospital with solid fill">
            <a:extLst>
              <a:ext uri="{FF2B5EF4-FFF2-40B4-BE49-F238E27FC236}">
                <a16:creationId xmlns:a16="http://schemas.microsoft.com/office/drawing/2014/main" id="{97436234-0364-92F9-4DF8-D0CC8EE8F7E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063049" y="2711662"/>
            <a:ext cx="914400" cy="914400"/>
          </a:xfrm>
          <a:prstGeom prst="rect">
            <a:avLst/>
          </a:prstGeom>
        </p:spPr>
      </p:pic>
      <p:sp>
        <p:nvSpPr>
          <p:cNvPr id="45" name="TextBox 44">
            <a:extLst>
              <a:ext uri="{FF2B5EF4-FFF2-40B4-BE49-F238E27FC236}">
                <a16:creationId xmlns:a16="http://schemas.microsoft.com/office/drawing/2014/main" id="{323184D2-ECD7-2EB2-1505-88BD189519AD}"/>
              </a:ext>
            </a:extLst>
          </p:cNvPr>
          <p:cNvSpPr txBox="1"/>
          <p:nvPr/>
        </p:nvSpPr>
        <p:spPr>
          <a:xfrm>
            <a:off x="4156503" y="2550243"/>
            <a:ext cx="739927" cy="276999"/>
          </a:xfrm>
          <a:prstGeom prst="rect">
            <a:avLst/>
          </a:prstGeom>
          <a:noFill/>
        </p:spPr>
        <p:txBody>
          <a:bodyPr wrap="square" rtlCol="0">
            <a:spAutoFit/>
          </a:bodyPr>
          <a:lstStyle/>
          <a:p>
            <a:pPr algn="ctr"/>
            <a:r>
              <a:rPr lang="en-US" sz="1200" dirty="0">
                <a:solidFill>
                  <a:srgbClr val="3F4A50"/>
                </a:solidFill>
                <a:latin typeface="+mj-lt"/>
              </a:rPr>
              <a:t>Facility 4</a:t>
            </a:r>
          </a:p>
        </p:txBody>
      </p:sp>
      <p:sp>
        <p:nvSpPr>
          <p:cNvPr id="48" name="TextBox 47">
            <a:extLst>
              <a:ext uri="{FF2B5EF4-FFF2-40B4-BE49-F238E27FC236}">
                <a16:creationId xmlns:a16="http://schemas.microsoft.com/office/drawing/2014/main" id="{9611E860-E77B-0329-55E5-63C6A2C6512D}"/>
              </a:ext>
            </a:extLst>
          </p:cNvPr>
          <p:cNvSpPr txBox="1"/>
          <p:nvPr/>
        </p:nvSpPr>
        <p:spPr>
          <a:xfrm>
            <a:off x="4081789" y="3452974"/>
            <a:ext cx="872086" cy="738664"/>
          </a:xfrm>
          <a:prstGeom prst="rect">
            <a:avLst/>
          </a:prstGeom>
          <a:noFill/>
        </p:spPr>
        <p:txBody>
          <a:bodyPr wrap="square" rtlCol="0">
            <a:spAutoFit/>
          </a:bodyPr>
          <a:lstStyle/>
          <a:p>
            <a:pPr algn="ctr"/>
            <a:r>
              <a:rPr lang="en-US" sz="1200" dirty="0">
                <a:solidFill>
                  <a:srgbClr val="3F4A50"/>
                </a:solidFill>
                <a:latin typeface="+mj-lt"/>
              </a:rPr>
              <a:t>Mean Change:  +13%</a:t>
            </a:r>
            <a:r>
              <a:rPr lang="en-US" dirty="0">
                <a:solidFill>
                  <a:srgbClr val="3F4A50"/>
                </a:solidFill>
                <a:latin typeface="+mj-lt"/>
              </a:rPr>
              <a:t> </a:t>
            </a:r>
          </a:p>
        </p:txBody>
      </p:sp>
      <p:pic>
        <p:nvPicPr>
          <p:cNvPr id="53" name="Graphic 52" descr="Hospital with solid fill">
            <a:extLst>
              <a:ext uri="{FF2B5EF4-FFF2-40B4-BE49-F238E27FC236}">
                <a16:creationId xmlns:a16="http://schemas.microsoft.com/office/drawing/2014/main" id="{12E5F588-0BB7-0EED-4DE4-2B122F20611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038695" y="2711354"/>
            <a:ext cx="914400" cy="914400"/>
          </a:xfrm>
          <a:prstGeom prst="rect">
            <a:avLst/>
          </a:prstGeom>
        </p:spPr>
      </p:pic>
      <p:sp>
        <p:nvSpPr>
          <p:cNvPr id="56" name="TextBox 55">
            <a:extLst>
              <a:ext uri="{FF2B5EF4-FFF2-40B4-BE49-F238E27FC236}">
                <a16:creationId xmlns:a16="http://schemas.microsoft.com/office/drawing/2014/main" id="{D22BB1EB-F747-E425-F06F-74464E9CC2A1}"/>
              </a:ext>
            </a:extLst>
          </p:cNvPr>
          <p:cNvSpPr txBox="1"/>
          <p:nvPr/>
        </p:nvSpPr>
        <p:spPr>
          <a:xfrm>
            <a:off x="5066159" y="2547693"/>
            <a:ext cx="859472" cy="276999"/>
          </a:xfrm>
          <a:prstGeom prst="rect">
            <a:avLst/>
          </a:prstGeom>
          <a:noFill/>
        </p:spPr>
        <p:txBody>
          <a:bodyPr wrap="square" rtlCol="0">
            <a:spAutoFit/>
          </a:bodyPr>
          <a:lstStyle/>
          <a:p>
            <a:pPr algn="ctr"/>
            <a:r>
              <a:rPr lang="en-US" sz="1200" dirty="0">
                <a:solidFill>
                  <a:srgbClr val="3F4A50"/>
                </a:solidFill>
                <a:latin typeface="+mj-lt"/>
              </a:rPr>
              <a:t> Facility 5</a:t>
            </a:r>
          </a:p>
        </p:txBody>
      </p:sp>
      <p:sp>
        <p:nvSpPr>
          <p:cNvPr id="58" name="TextBox 57">
            <a:extLst>
              <a:ext uri="{FF2B5EF4-FFF2-40B4-BE49-F238E27FC236}">
                <a16:creationId xmlns:a16="http://schemas.microsoft.com/office/drawing/2014/main" id="{7EE575E6-D9DF-7720-067D-8E298E9D9314}"/>
              </a:ext>
            </a:extLst>
          </p:cNvPr>
          <p:cNvSpPr txBox="1"/>
          <p:nvPr/>
        </p:nvSpPr>
        <p:spPr>
          <a:xfrm>
            <a:off x="5047325" y="3452974"/>
            <a:ext cx="914400" cy="738664"/>
          </a:xfrm>
          <a:prstGeom prst="rect">
            <a:avLst/>
          </a:prstGeom>
          <a:noFill/>
        </p:spPr>
        <p:txBody>
          <a:bodyPr wrap="square" rtlCol="0">
            <a:spAutoFit/>
          </a:bodyPr>
          <a:lstStyle/>
          <a:p>
            <a:pPr algn="ctr"/>
            <a:r>
              <a:rPr lang="en-US" sz="1200" dirty="0">
                <a:solidFill>
                  <a:srgbClr val="3F4A50"/>
                </a:solidFill>
                <a:latin typeface="+mj-lt"/>
              </a:rPr>
              <a:t>Mean Change:  +9%</a:t>
            </a:r>
            <a:r>
              <a:rPr lang="en-US" dirty="0">
                <a:solidFill>
                  <a:srgbClr val="3F4A50"/>
                </a:solidFill>
                <a:latin typeface="+mj-lt"/>
              </a:rPr>
              <a:t> </a:t>
            </a:r>
          </a:p>
        </p:txBody>
      </p:sp>
      <p:pic>
        <p:nvPicPr>
          <p:cNvPr id="62" name="Graphic 61" descr="Greek Temple with solid fill">
            <a:extLst>
              <a:ext uri="{FF2B5EF4-FFF2-40B4-BE49-F238E27FC236}">
                <a16:creationId xmlns:a16="http://schemas.microsoft.com/office/drawing/2014/main" id="{4B225A71-A075-C6C9-A6F7-58490ECF876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996363" y="2878771"/>
            <a:ext cx="666779" cy="666779"/>
          </a:xfrm>
          <a:prstGeom prst="rect">
            <a:avLst/>
          </a:prstGeom>
        </p:spPr>
      </p:pic>
      <p:sp>
        <p:nvSpPr>
          <p:cNvPr id="64" name="TextBox 63">
            <a:extLst>
              <a:ext uri="{FF2B5EF4-FFF2-40B4-BE49-F238E27FC236}">
                <a16:creationId xmlns:a16="http://schemas.microsoft.com/office/drawing/2014/main" id="{A4D079BB-3932-7BE5-1710-793273AC3093}"/>
              </a:ext>
            </a:extLst>
          </p:cNvPr>
          <p:cNvSpPr txBox="1"/>
          <p:nvPr/>
        </p:nvSpPr>
        <p:spPr>
          <a:xfrm>
            <a:off x="2013951" y="2547693"/>
            <a:ext cx="666780" cy="276999"/>
          </a:xfrm>
          <a:prstGeom prst="rect">
            <a:avLst/>
          </a:prstGeom>
          <a:noFill/>
        </p:spPr>
        <p:txBody>
          <a:bodyPr wrap="square" rtlCol="0">
            <a:spAutoFit/>
          </a:bodyPr>
          <a:lstStyle/>
          <a:p>
            <a:pPr algn="ctr"/>
            <a:r>
              <a:rPr lang="en-US" sz="1200" dirty="0">
                <a:solidFill>
                  <a:srgbClr val="3F4A50"/>
                </a:solidFill>
                <a:latin typeface="+mj-lt"/>
              </a:rPr>
              <a:t>Other</a:t>
            </a:r>
          </a:p>
        </p:txBody>
      </p:sp>
      <p:sp>
        <p:nvSpPr>
          <p:cNvPr id="66" name="TextBox 65">
            <a:extLst>
              <a:ext uri="{FF2B5EF4-FFF2-40B4-BE49-F238E27FC236}">
                <a16:creationId xmlns:a16="http://schemas.microsoft.com/office/drawing/2014/main" id="{8D850CA6-6BE3-941F-731E-541E26ABA9FE}"/>
              </a:ext>
            </a:extLst>
          </p:cNvPr>
          <p:cNvSpPr txBox="1"/>
          <p:nvPr/>
        </p:nvSpPr>
        <p:spPr>
          <a:xfrm>
            <a:off x="1890141" y="3431249"/>
            <a:ext cx="914400" cy="738664"/>
          </a:xfrm>
          <a:prstGeom prst="rect">
            <a:avLst/>
          </a:prstGeom>
          <a:noFill/>
        </p:spPr>
        <p:txBody>
          <a:bodyPr wrap="square" rtlCol="0">
            <a:spAutoFit/>
          </a:bodyPr>
          <a:lstStyle/>
          <a:p>
            <a:pPr algn="ctr"/>
            <a:r>
              <a:rPr lang="en-US" sz="1200" dirty="0">
                <a:solidFill>
                  <a:srgbClr val="3F4A50"/>
                </a:solidFill>
                <a:latin typeface="+mj-lt"/>
              </a:rPr>
              <a:t>Mean Change:  +15%</a:t>
            </a:r>
            <a:r>
              <a:rPr lang="en-US" dirty="0">
                <a:solidFill>
                  <a:srgbClr val="3F4A50"/>
                </a:solidFill>
                <a:latin typeface="+mj-lt"/>
              </a:rPr>
              <a:t> </a:t>
            </a:r>
          </a:p>
        </p:txBody>
      </p:sp>
      <p:sp>
        <p:nvSpPr>
          <p:cNvPr id="70" name="TextBox 69">
            <a:extLst>
              <a:ext uri="{FF2B5EF4-FFF2-40B4-BE49-F238E27FC236}">
                <a16:creationId xmlns:a16="http://schemas.microsoft.com/office/drawing/2014/main" id="{7CA064EE-7137-325B-43DD-3020A2CC8963}"/>
              </a:ext>
            </a:extLst>
          </p:cNvPr>
          <p:cNvSpPr txBox="1"/>
          <p:nvPr/>
        </p:nvSpPr>
        <p:spPr>
          <a:xfrm>
            <a:off x="904470" y="4218098"/>
            <a:ext cx="2399122" cy="338554"/>
          </a:xfrm>
          <a:prstGeom prst="rect">
            <a:avLst/>
          </a:prstGeom>
          <a:noFill/>
        </p:spPr>
        <p:txBody>
          <a:bodyPr wrap="square" rtlCol="0">
            <a:spAutoFit/>
          </a:bodyPr>
          <a:lstStyle/>
          <a:p>
            <a:pPr algn="ctr"/>
            <a:r>
              <a:rPr lang="en-US" sz="1600" b="1" i="1" dirty="0">
                <a:solidFill>
                  <a:srgbClr val="25B7C8"/>
                </a:solidFill>
                <a:latin typeface="+mj-lt"/>
              </a:rPr>
              <a:t>Trainers &amp; Frontline Staff </a:t>
            </a:r>
          </a:p>
        </p:txBody>
      </p:sp>
      <p:sp>
        <p:nvSpPr>
          <p:cNvPr id="71" name="TextBox 70">
            <a:extLst>
              <a:ext uri="{FF2B5EF4-FFF2-40B4-BE49-F238E27FC236}">
                <a16:creationId xmlns:a16="http://schemas.microsoft.com/office/drawing/2014/main" id="{D6EEDDC6-1325-B690-ABC3-ABD6911AB80D}"/>
              </a:ext>
            </a:extLst>
          </p:cNvPr>
          <p:cNvSpPr txBox="1"/>
          <p:nvPr/>
        </p:nvSpPr>
        <p:spPr>
          <a:xfrm>
            <a:off x="4300387" y="4193970"/>
            <a:ext cx="2552464" cy="338554"/>
          </a:xfrm>
          <a:prstGeom prst="rect">
            <a:avLst/>
          </a:prstGeom>
          <a:noFill/>
        </p:spPr>
        <p:txBody>
          <a:bodyPr wrap="square" rtlCol="0">
            <a:spAutoFit/>
          </a:bodyPr>
          <a:lstStyle/>
          <a:p>
            <a:pPr algn="ctr"/>
            <a:r>
              <a:rPr lang="en-US" sz="1600" b="1" i="1" dirty="0">
                <a:solidFill>
                  <a:srgbClr val="007A99"/>
                </a:solidFill>
                <a:latin typeface="+mj-lt"/>
              </a:rPr>
              <a:t>Cadre Groups</a:t>
            </a:r>
          </a:p>
        </p:txBody>
      </p:sp>
      <p:grpSp>
        <p:nvGrpSpPr>
          <p:cNvPr id="72" name="Group 71">
            <a:extLst>
              <a:ext uri="{FF2B5EF4-FFF2-40B4-BE49-F238E27FC236}">
                <a16:creationId xmlns:a16="http://schemas.microsoft.com/office/drawing/2014/main" id="{10EAB437-ACCE-6916-C628-AA3B88E036B5}"/>
              </a:ext>
            </a:extLst>
          </p:cNvPr>
          <p:cNvGrpSpPr/>
          <p:nvPr/>
        </p:nvGrpSpPr>
        <p:grpSpPr>
          <a:xfrm>
            <a:off x="3978311" y="4502966"/>
            <a:ext cx="1126852" cy="1675195"/>
            <a:chOff x="5839193" y="4502966"/>
            <a:chExt cx="1126852" cy="1675195"/>
          </a:xfrm>
        </p:grpSpPr>
        <p:pic>
          <p:nvPicPr>
            <p:cNvPr id="73" name="Graphic 72" descr="Medical with solid fill">
              <a:extLst>
                <a:ext uri="{FF2B5EF4-FFF2-40B4-BE49-F238E27FC236}">
                  <a16:creationId xmlns:a16="http://schemas.microsoft.com/office/drawing/2014/main" id="{0E4F26A7-A8AA-EEE3-FA47-99BE9AFCE32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106422" y="4896412"/>
              <a:ext cx="555780" cy="555780"/>
            </a:xfrm>
            <a:prstGeom prst="rect">
              <a:avLst/>
            </a:prstGeom>
          </p:spPr>
        </p:pic>
        <p:sp>
          <p:nvSpPr>
            <p:cNvPr id="74" name="TextBox 73">
              <a:extLst>
                <a:ext uri="{FF2B5EF4-FFF2-40B4-BE49-F238E27FC236}">
                  <a16:creationId xmlns:a16="http://schemas.microsoft.com/office/drawing/2014/main" id="{0662D80A-7AA9-4D32-CA25-CF96B9016997}"/>
                </a:ext>
              </a:extLst>
            </p:cNvPr>
            <p:cNvSpPr txBox="1"/>
            <p:nvPr/>
          </p:nvSpPr>
          <p:spPr>
            <a:xfrm>
              <a:off x="5839193" y="4502966"/>
              <a:ext cx="1126852" cy="461665"/>
            </a:xfrm>
            <a:prstGeom prst="rect">
              <a:avLst/>
            </a:prstGeom>
            <a:noFill/>
          </p:spPr>
          <p:txBody>
            <a:bodyPr wrap="square" rtlCol="0">
              <a:spAutoFit/>
            </a:bodyPr>
            <a:lstStyle/>
            <a:p>
              <a:pPr algn="ctr"/>
              <a:r>
                <a:rPr lang="en-US" sz="1200" i="1" dirty="0">
                  <a:solidFill>
                    <a:srgbClr val="3F4A50"/>
                  </a:solidFill>
                  <a:latin typeface="+mj-lt"/>
                </a:rPr>
                <a:t>Other Health Professionals</a:t>
              </a:r>
            </a:p>
          </p:txBody>
        </p:sp>
        <p:sp>
          <p:nvSpPr>
            <p:cNvPr id="75" name="TextBox 74">
              <a:extLst>
                <a:ext uri="{FF2B5EF4-FFF2-40B4-BE49-F238E27FC236}">
                  <a16:creationId xmlns:a16="http://schemas.microsoft.com/office/drawing/2014/main" id="{A1BD59FB-D30E-85C9-D147-BB27670A261A}"/>
                </a:ext>
              </a:extLst>
            </p:cNvPr>
            <p:cNvSpPr txBox="1"/>
            <p:nvPr/>
          </p:nvSpPr>
          <p:spPr>
            <a:xfrm>
              <a:off x="5866671" y="5439497"/>
              <a:ext cx="899251" cy="738664"/>
            </a:xfrm>
            <a:prstGeom prst="rect">
              <a:avLst/>
            </a:prstGeom>
            <a:noFill/>
          </p:spPr>
          <p:txBody>
            <a:bodyPr wrap="square" rtlCol="0">
              <a:spAutoFit/>
            </a:bodyPr>
            <a:lstStyle/>
            <a:p>
              <a:pPr algn="ctr"/>
              <a:r>
                <a:rPr lang="en-US" sz="1200" dirty="0">
                  <a:solidFill>
                    <a:srgbClr val="3F4A50"/>
                  </a:solidFill>
                  <a:latin typeface="+mj-lt"/>
                </a:rPr>
                <a:t>Mean Change:  +13%</a:t>
              </a:r>
              <a:r>
                <a:rPr lang="en-US" dirty="0">
                  <a:solidFill>
                    <a:srgbClr val="3F4A50"/>
                  </a:solidFill>
                  <a:latin typeface="+mj-lt"/>
                </a:rPr>
                <a:t> </a:t>
              </a:r>
            </a:p>
          </p:txBody>
        </p:sp>
      </p:grpSp>
      <p:pic>
        <p:nvPicPr>
          <p:cNvPr id="76" name="Graphic 75" descr="Mop and bucket with solid fill">
            <a:extLst>
              <a:ext uri="{FF2B5EF4-FFF2-40B4-BE49-F238E27FC236}">
                <a16:creationId xmlns:a16="http://schemas.microsoft.com/office/drawing/2014/main" id="{0FA5FA1E-B4FA-AADE-4483-6C6940B5D48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286813" y="4960430"/>
            <a:ext cx="430813" cy="430813"/>
          </a:xfrm>
          <a:prstGeom prst="rect">
            <a:avLst/>
          </a:prstGeom>
        </p:spPr>
      </p:pic>
      <p:pic>
        <p:nvPicPr>
          <p:cNvPr id="77" name="Graphic 76" descr="Stethoscope with solid fill">
            <a:extLst>
              <a:ext uri="{FF2B5EF4-FFF2-40B4-BE49-F238E27FC236}">
                <a16:creationId xmlns:a16="http://schemas.microsoft.com/office/drawing/2014/main" id="{B102D797-7904-B001-7DD2-D51901D3756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360666" y="4936115"/>
            <a:ext cx="466359" cy="466359"/>
          </a:xfrm>
          <a:prstGeom prst="rect">
            <a:avLst/>
          </a:prstGeom>
        </p:spPr>
      </p:pic>
      <p:sp>
        <p:nvSpPr>
          <p:cNvPr id="78" name="TextBox 77">
            <a:extLst>
              <a:ext uri="{FF2B5EF4-FFF2-40B4-BE49-F238E27FC236}">
                <a16:creationId xmlns:a16="http://schemas.microsoft.com/office/drawing/2014/main" id="{9DA629D4-83C0-82BB-41CB-783350EB3268}"/>
              </a:ext>
            </a:extLst>
          </p:cNvPr>
          <p:cNvSpPr txBox="1"/>
          <p:nvPr/>
        </p:nvSpPr>
        <p:spPr>
          <a:xfrm>
            <a:off x="5057239" y="4509689"/>
            <a:ext cx="1038761" cy="461665"/>
          </a:xfrm>
          <a:prstGeom prst="rect">
            <a:avLst/>
          </a:prstGeom>
          <a:noFill/>
        </p:spPr>
        <p:txBody>
          <a:bodyPr wrap="square" rtlCol="0">
            <a:spAutoFit/>
          </a:bodyPr>
          <a:lstStyle/>
          <a:p>
            <a:pPr algn="ctr"/>
            <a:r>
              <a:rPr lang="en-US" sz="1200" i="1" dirty="0">
                <a:solidFill>
                  <a:srgbClr val="3F4A50"/>
                </a:solidFill>
                <a:latin typeface="+mj-lt"/>
              </a:rPr>
              <a:t>Cleaning Staff</a:t>
            </a:r>
          </a:p>
        </p:txBody>
      </p:sp>
      <p:sp>
        <p:nvSpPr>
          <p:cNvPr id="79" name="TextBox 78">
            <a:extLst>
              <a:ext uri="{FF2B5EF4-FFF2-40B4-BE49-F238E27FC236}">
                <a16:creationId xmlns:a16="http://schemas.microsoft.com/office/drawing/2014/main" id="{C079636C-CE52-CC7E-7E07-9D612D4519E1}"/>
              </a:ext>
            </a:extLst>
          </p:cNvPr>
          <p:cNvSpPr txBox="1"/>
          <p:nvPr/>
        </p:nvSpPr>
        <p:spPr>
          <a:xfrm>
            <a:off x="6124850" y="4499212"/>
            <a:ext cx="993856" cy="461665"/>
          </a:xfrm>
          <a:prstGeom prst="rect">
            <a:avLst/>
          </a:prstGeom>
          <a:noFill/>
        </p:spPr>
        <p:txBody>
          <a:bodyPr wrap="square" rtlCol="0">
            <a:spAutoFit/>
          </a:bodyPr>
          <a:lstStyle/>
          <a:p>
            <a:pPr algn="ctr"/>
            <a:r>
              <a:rPr lang="en-US" sz="1200" i="1" dirty="0">
                <a:solidFill>
                  <a:srgbClr val="3F4A50"/>
                </a:solidFill>
                <a:latin typeface="+mj-lt"/>
              </a:rPr>
              <a:t>Clinical </a:t>
            </a:r>
          </a:p>
          <a:p>
            <a:pPr algn="ctr"/>
            <a:r>
              <a:rPr lang="en-US" sz="1200" i="1" dirty="0">
                <a:solidFill>
                  <a:srgbClr val="3F4A50"/>
                </a:solidFill>
                <a:latin typeface="+mj-lt"/>
              </a:rPr>
              <a:t>Staff </a:t>
            </a:r>
          </a:p>
        </p:txBody>
      </p:sp>
      <p:sp>
        <p:nvSpPr>
          <p:cNvPr id="80" name="TextBox 79">
            <a:extLst>
              <a:ext uri="{FF2B5EF4-FFF2-40B4-BE49-F238E27FC236}">
                <a16:creationId xmlns:a16="http://schemas.microsoft.com/office/drawing/2014/main" id="{EFA911FA-0E5D-3245-0719-797410609319}"/>
              </a:ext>
            </a:extLst>
          </p:cNvPr>
          <p:cNvSpPr txBox="1"/>
          <p:nvPr/>
        </p:nvSpPr>
        <p:spPr>
          <a:xfrm>
            <a:off x="5076989" y="5419226"/>
            <a:ext cx="895469" cy="738664"/>
          </a:xfrm>
          <a:prstGeom prst="rect">
            <a:avLst/>
          </a:prstGeom>
          <a:noFill/>
        </p:spPr>
        <p:txBody>
          <a:bodyPr wrap="square" rtlCol="0">
            <a:spAutoFit/>
          </a:bodyPr>
          <a:lstStyle/>
          <a:p>
            <a:pPr algn="ctr"/>
            <a:r>
              <a:rPr lang="en-US" sz="1200" dirty="0">
                <a:solidFill>
                  <a:srgbClr val="3F4A50"/>
                </a:solidFill>
                <a:latin typeface="+mj-lt"/>
              </a:rPr>
              <a:t>Mean Change:  +12%</a:t>
            </a:r>
            <a:r>
              <a:rPr lang="en-US" dirty="0">
                <a:solidFill>
                  <a:srgbClr val="3F4A50"/>
                </a:solidFill>
                <a:latin typeface="+mj-lt"/>
              </a:rPr>
              <a:t> </a:t>
            </a:r>
          </a:p>
        </p:txBody>
      </p:sp>
      <p:sp>
        <p:nvSpPr>
          <p:cNvPr id="81" name="TextBox 80">
            <a:extLst>
              <a:ext uri="{FF2B5EF4-FFF2-40B4-BE49-F238E27FC236}">
                <a16:creationId xmlns:a16="http://schemas.microsoft.com/office/drawing/2014/main" id="{0AEF4055-7816-4912-2AC8-9988B4B30BE0}"/>
              </a:ext>
            </a:extLst>
          </p:cNvPr>
          <p:cNvSpPr txBox="1"/>
          <p:nvPr/>
        </p:nvSpPr>
        <p:spPr>
          <a:xfrm>
            <a:off x="6204306" y="5394632"/>
            <a:ext cx="899456" cy="738664"/>
          </a:xfrm>
          <a:prstGeom prst="rect">
            <a:avLst/>
          </a:prstGeom>
          <a:noFill/>
        </p:spPr>
        <p:txBody>
          <a:bodyPr wrap="square" rtlCol="0">
            <a:spAutoFit/>
          </a:bodyPr>
          <a:lstStyle/>
          <a:p>
            <a:pPr algn="ctr"/>
            <a:r>
              <a:rPr lang="en-US" sz="1200" dirty="0">
                <a:solidFill>
                  <a:srgbClr val="3F4A50"/>
                </a:solidFill>
                <a:latin typeface="+mj-lt"/>
              </a:rPr>
              <a:t>Mean Change:  +11%</a:t>
            </a:r>
            <a:r>
              <a:rPr lang="en-US" dirty="0">
                <a:solidFill>
                  <a:srgbClr val="3F4A50"/>
                </a:solidFill>
                <a:latin typeface="+mj-lt"/>
              </a:rPr>
              <a:t> </a:t>
            </a:r>
          </a:p>
        </p:txBody>
      </p:sp>
      <p:pic>
        <p:nvPicPr>
          <p:cNvPr id="82" name="Graphic 81" descr="Classroom with solid fill">
            <a:extLst>
              <a:ext uri="{FF2B5EF4-FFF2-40B4-BE49-F238E27FC236}">
                <a16:creationId xmlns:a16="http://schemas.microsoft.com/office/drawing/2014/main" id="{720AF8CA-CB10-CB29-E249-0FF3B40D4ADE}"/>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167490" y="4828110"/>
            <a:ext cx="618780" cy="618780"/>
          </a:xfrm>
          <a:prstGeom prst="rect">
            <a:avLst/>
          </a:prstGeom>
        </p:spPr>
      </p:pic>
      <p:sp>
        <p:nvSpPr>
          <p:cNvPr id="83" name="TextBox 82">
            <a:extLst>
              <a:ext uri="{FF2B5EF4-FFF2-40B4-BE49-F238E27FC236}">
                <a16:creationId xmlns:a16="http://schemas.microsoft.com/office/drawing/2014/main" id="{9DC9CE05-1FC4-635F-7075-8765D9E3BB57}"/>
              </a:ext>
            </a:extLst>
          </p:cNvPr>
          <p:cNvSpPr txBox="1"/>
          <p:nvPr/>
        </p:nvSpPr>
        <p:spPr>
          <a:xfrm>
            <a:off x="1004360" y="5426619"/>
            <a:ext cx="895469" cy="738664"/>
          </a:xfrm>
          <a:prstGeom prst="rect">
            <a:avLst/>
          </a:prstGeom>
          <a:noFill/>
        </p:spPr>
        <p:txBody>
          <a:bodyPr wrap="square" rtlCol="0">
            <a:spAutoFit/>
          </a:bodyPr>
          <a:lstStyle/>
          <a:p>
            <a:pPr algn="ctr"/>
            <a:r>
              <a:rPr lang="en-US" sz="1200" dirty="0">
                <a:solidFill>
                  <a:srgbClr val="3F4A50"/>
                </a:solidFill>
                <a:latin typeface="+mj-lt"/>
              </a:rPr>
              <a:t>Mean Change:  +12%</a:t>
            </a:r>
            <a:r>
              <a:rPr lang="en-US" dirty="0">
                <a:solidFill>
                  <a:srgbClr val="3F4A50"/>
                </a:solidFill>
                <a:latin typeface="+mj-lt"/>
              </a:rPr>
              <a:t> </a:t>
            </a:r>
          </a:p>
        </p:txBody>
      </p:sp>
      <p:sp>
        <p:nvSpPr>
          <p:cNvPr id="84" name="TextBox 83">
            <a:extLst>
              <a:ext uri="{FF2B5EF4-FFF2-40B4-BE49-F238E27FC236}">
                <a16:creationId xmlns:a16="http://schemas.microsoft.com/office/drawing/2014/main" id="{B8E00091-C299-1ABF-FC51-1573C3310BD3}"/>
              </a:ext>
            </a:extLst>
          </p:cNvPr>
          <p:cNvSpPr txBox="1"/>
          <p:nvPr/>
        </p:nvSpPr>
        <p:spPr>
          <a:xfrm>
            <a:off x="2397087" y="5426619"/>
            <a:ext cx="895469" cy="646331"/>
          </a:xfrm>
          <a:prstGeom prst="rect">
            <a:avLst/>
          </a:prstGeom>
          <a:noFill/>
        </p:spPr>
        <p:txBody>
          <a:bodyPr wrap="square" rtlCol="0">
            <a:spAutoFit/>
          </a:bodyPr>
          <a:lstStyle/>
          <a:p>
            <a:pPr algn="ctr"/>
            <a:r>
              <a:rPr lang="en-US" sz="1200" dirty="0">
                <a:solidFill>
                  <a:srgbClr val="3F4A50"/>
                </a:solidFill>
                <a:latin typeface="+mj-lt"/>
              </a:rPr>
              <a:t>Mean Change:  +11% </a:t>
            </a:r>
          </a:p>
        </p:txBody>
      </p:sp>
      <p:pic>
        <p:nvPicPr>
          <p:cNvPr id="85" name="Graphic 84" descr="Graduation cap with solid fill">
            <a:extLst>
              <a:ext uri="{FF2B5EF4-FFF2-40B4-BE49-F238E27FC236}">
                <a16:creationId xmlns:a16="http://schemas.microsoft.com/office/drawing/2014/main" id="{AE031A1D-DC52-093A-8E69-8586136DBFAD}"/>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2510269" y="4896412"/>
            <a:ext cx="718372" cy="718372"/>
          </a:xfrm>
          <a:prstGeom prst="rect">
            <a:avLst/>
          </a:prstGeom>
        </p:spPr>
      </p:pic>
      <p:sp>
        <p:nvSpPr>
          <p:cNvPr id="87" name="TextBox 86">
            <a:extLst>
              <a:ext uri="{FF2B5EF4-FFF2-40B4-BE49-F238E27FC236}">
                <a16:creationId xmlns:a16="http://schemas.microsoft.com/office/drawing/2014/main" id="{DFB9407F-2BDE-2989-147C-EA07563122E5}"/>
              </a:ext>
            </a:extLst>
          </p:cNvPr>
          <p:cNvSpPr txBox="1"/>
          <p:nvPr/>
        </p:nvSpPr>
        <p:spPr>
          <a:xfrm>
            <a:off x="2597406" y="2248394"/>
            <a:ext cx="2552464" cy="338554"/>
          </a:xfrm>
          <a:prstGeom prst="rect">
            <a:avLst/>
          </a:prstGeom>
          <a:noFill/>
        </p:spPr>
        <p:txBody>
          <a:bodyPr wrap="square" rtlCol="0">
            <a:spAutoFit/>
          </a:bodyPr>
          <a:lstStyle/>
          <a:p>
            <a:pPr algn="ctr"/>
            <a:r>
              <a:rPr lang="en-US" sz="1600" b="1" i="1" dirty="0">
                <a:solidFill>
                  <a:srgbClr val="00384A"/>
                </a:solidFill>
                <a:latin typeface="+mj-lt"/>
              </a:rPr>
              <a:t>Specific Hospitals:</a:t>
            </a:r>
          </a:p>
        </p:txBody>
      </p:sp>
      <p:sp>
        <p:nvSpPr>
          <p:cNvPr id="88" name="TextBox 87">
            <a:extLst>
              <a:ext uri="{FF2B5EF4-FFF2-40B4-BE49-F238E27FC236}">
                <a16:creationId xmlns:a16="http://schemas.microsoft.com/office/drawing/2014/main" id="{5B2E4222-DD8D-CF33-5576-71B75D9707E0}"/>
              </a:ext>
            </a:extLst>
          </p:cNvPr>
          <p:cNvSpPr txBox="1"/>
          <p:nvPr/>
        </p:nvSpPr>
        <p:spPr>
          <a:xfrm>
            <a:off x="1164442" y="4511535"/>
            <a:ext cx="678607" cy="276999"/>
          </a:xfrm>
          <a:prstGeom prst="rect">
            <a:avLst/>
          </a:prstGeom>
          <a:noFill/>
        </p:spPr>
        <p:txBody>
          <a:bodyPr wrap="square" rtlCol="0">
            <a:spAutoFit/>
          </a:bodyPr>
          <a:lstStyle/>
          <a:p>
            <a:r>
              <a:rPr lang="en-US" sz="1200" i="1" dirty="0">
                <a:solidFill>
                  <a:srgbClr val="3F4A50"/>
                </a:solidFill>
                <a:latin typeface="+mj-lt"/>
              </a:rPr>
              <a:t>Trainer</a:t>
            </a:r>
          </a:p>
        </p:txBody>
      </p:sp>
      <p:sp>
        <p:nvSpPr>
          <p:cNvPr id="90" name="TextBox 89">
            <a:extLst>
              <a:ext uri="{FF2B5EF4-FFF2-40B4-BE49-F238E27FC236}">
                <a16:creationId xmlns:a16="http://schemas.microsoft.com/office/drawing/2014/main" id="{3BEC6CB7-FFEF-4A66-4D81-ADA1636B8A1C}"/>
              </a:ext>
            </a:extLst>
          </p:cNvPr>
          <p:cNvSpPr txBox="1"/>
          <p:nvPr/>
        </p:nvSpPr>
        <p:spPr>
          <a:xfrm>
            <a:off x="2489073" y="4518940"/>
            <a:ext cx="780952" cy="461665"/>
          </a:xfrm>
          <a:prstGeom prst="rect">
            <a:avLst/>
          </a:prstGeom>
          <a:noFill/>
        </p:spPr>
        <p:txBody>
          <a:bodyPr wrap="square" rtlCol="0">
            <a:spAutoFit/>
          </a:bodyPr>
          <a:lstStyle/>
          <a:p>
            <a:pPr algn="ctr"/>
            <a:r>
              <a:rPr lang="en-US" sz="1200" i="1" dirty="0">
                <a:solidFill>
                  <a:srgbClr val="3F4A50"/>
                </a:solidFill>
                <a:latin typeface="+mj-lt"/>
              </a:rPr>
              <a:t>Frontline Staff</a:t>
            </a:r>
          </a:p>
        </p:txBody>
      </p:sp>
      <p:sp>
        <p:nvSpPr>
          <p:cNvPr id="91" name="TextBox 90">
            <a:extLst>
              <a:ext uri="{FF2B5EF4-FFF2-40B4-BE49-F238E27FC236}">
                <a16:creationId xmlns:a16="http://schemas.microsoft.com/office/drawing/2014/main" id="{FEA1B251-B9C6-6B76-9735-472162B7625E}"/>
              </a:ext>
            </a:extLst>
          </p:cNvPr>
          <p:cNvSpPr txBox="1"/>
          <p:nvPr/>
        </p:nvSpPr>
        <p:spPr>
          <a:xfrm>
            <a:off x="572916" y="1903192"/>
            <a:ext cx="6544266" cy="369332"/>
          </a:xfrm>
          <a:prstGeom prst="rect">
            <a:avLst/>
          </a:prstGeom>
          <a:noFill/>
        </p:spPr>
        <p:txBody>
          <a:bodyPr wrap="square" rtlCol="0">
            <a:spAutoFit/>
          </a:bodyPr>
          <a:lstStyle/>
          <a:p>
            <a:pPr algn="ctr"/>
            <a:r>
              <a:rPr lang="en-US" b="1" dirty="0">
                <a:solidFill>
                  <a:srgbClr val="3F4A50"/>
                </a:solidFill>
              </a:rPr>
              <a:t>No significant differences in knowledge changes across:</a:t>
            </a:r>
          </a:p>
        </p:txBody>
      </p:sp>
      <p:sp>
        <p:nvSpPr>
          <p:cNvPr id="92" name="Rectangle 91">
            <a:extLst>
              <a:ext uri="{FF2B5EF4-FFF2-40B4-BE49-F238E27FC236}">
                <a16:creationId xmlns:a16="http://schemas.microsoft.com/office/drawing/2014/main" id="{0977DF53-33C6-3A6A-25E7-A33399BC1252}"/>
              </a:ext>
            </a:extLst>
          </p:cNvPr>
          <p:cNvSpPr/>
          <p:nvPr/>
        </p:nvSpPr>
        <p:spPr>
          <a:xfrm>
            <a:off x="658365" y="2259835"/>
            <a:ext cx="6544267" cy="1905343"/>
          </a:xfrm>
          <a:prstGeom prst="rect">
            <a:avLst/>
          </a:prstGeom>
          <a:noFill/>
          <a:ln>
            <a:solidFill>
              <a:srgbClr val="00384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F0FDC5EE-AD0F-A54B-02F3-97A2FDB8750F}"/>
              </a:ext>
            </a:extLst>
          </p:cNvPr>
          <p:cNvSpPr/>
          <p:nvPr/>
        </p:nvSpPr>
        <p:spPr>
          <a:xfrm>
            <a:off x="658368" y="4242024"/>
            <a:ext cx="2934746" cy="1883594"/>
          </a:xfrm>
          <a:prstGeom prst="rect">
            <a:avLst/>
          </a:prstGeom>
          <a:noFill/>
          <a:ln>
            <a:solidFill>
              <a:srgbClr val="25B7C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a:extLst>
              <a:ext uri="{FF2B5EF4-FFF2-40B4-BE49-F238E27FC236}">
                <a16:creationId xmlns:a16="http://schemas.microsoft.com/office/drawing/2014/main" id="{40BC9A16-3CED-7E7F-7EEC-B1F7B1F260FA}"/>
              </a:ext>
            </a:extLst>
          </p:cNvPr>
          <p:cNvSpPr/>
          <p:nvPr/>
        </p:nvSpPr>
        <p:spPr>
          <a:xfrm>
            <a:off x="3906488" y="4234040"/>
            <a:ext cx="3296144" cy="1883594"/>
          </a:xfrm>
          <a:prstGeom prst="rect">
            <a:avLst/>
          </a:prstGeom>
          <a:noFill/>
          <a:ln>
            <a:solidFill>
              <a:srgbClr val="007A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TextBox 96">
            <a:extLst>
              <a:ext uri="{FF2B5EF4-FFF2-40B4-BE49-F238E27FC236}">
                <a16:creationId xmlns:a16="http://schemas.microsoft.com/office/drawing/2014/main" id="{FE2D10BA-493D-61BF-FB58-0E84DFF9BC6D}"/>
              </a:ext>
            </a:extLst>
          </p:cNvPr>
          <p:cNvSpPr txBox="1"/>
          <p:nvPr/>
        </p:nvSpPr>
        <p:spPr>
          <a:xfrm>
            <a:off x="7537173" y="2318453"/>
            <a:ext cx="3497328" cy="830997"/>
          </a:xfrm>
          <a:prstGeom prst="rect">
            <a:avLst/>
          </a:prstGeom>
          <a:solidFill>
            <a:srgbClr val="EFFBFF"/>
          </a:solidFill>
        </p:spPr>
        <p:txBody>
          <a:bodyPr wrap="square" rtlCol="0">
            <a:spAutoFit/>
          </a:bodyPr>
          <a:lstStyle/>
          <a:p>
            <a:pPr algn="ctr"/>
            <a:r>
              <a:rPr lang="en-US" sz="2400" b="1" dirty="0">
                <a:solidFill>
                  <a:srgbClr val="00384A"/>
                </a:solidFill>
              </a:rPr>
              <a:t>What predicted knowledge gain? </a:t>
            </a:r>
          </a:p>
        </p:txBody>
      </p:sp>
      <p:sp>
        <p:nvSpPr>
          <p:cNvPr id="7" name="Rectangle 6">
            <a:extLst>
              <a:ext uri="{FF2B5EF4-FFF2-40B4-BE49-F238E27FC236}">
                <a16:creationId xmlns:a16="http://schemas.microsoft.com/office/drawing/2014/main" id="{D5216A8D-3F19-2D60-641B-DF63F1083E7A}"/>
              </a:ext>
            </a:extLst>
          </p:cNvPr>
          <p:cNvSpPr/>
          <p:nvPr/>
        </p:nvSpPr>
        <p:spPr>
          <a:xfrm>
            <a:off x="572915" y="2248394"/>
            <a:ext cx="6842967" cy="19432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00BD184-5AC8-A204-1E7D-699F2D49466D}"/>
              </a:ext>
            </a:extLst>
          </p:cNvPr>
          <p:cNvSpPr/>
          <p:nvPr/>
        </p:nvSpPr>
        <p:spPr>
          <a:xfrm>
            <a:off x="572915" y="4201163"/>
            <a:ext cx="3054500" cy="19339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31F2BDA-2747-1C0D-A91F-35506BE81207}"/>
              </a:ext>
            </a:extLst>
          </p:cNvPr>
          <p:cNvSpPr/>
          <p:nvPr/>
        </p:nvSpPr>
        <p:spPr>
          <a:xfrm>
            <a:off x="3829050" y="4165178"/>
            <a:ext cx="3434828" cy="19699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6A082CB-6982-3338-C497-B355223C68E9}"/>
              </a:ext>
            </a:extLst>
          </p:cNvPr>
          <p:cNvSpPr/>
          <p:nvPr/>
        </p:nvSpPr>
        <p:spPr>
          <a:xfrm>
            <a:off x="7415882" y="2152650"/>
            <a:ext cx="3735095" cy="10505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B4D6464-D550-A423-8320-2EBBFA8C653C}"/>
              </a:ext>
            </a:extLst>
          </p:cNvPr>
          <p:cNvSpPr/>
          <p:nvPr/>
        </p:nvSpPr>
        <p:spPr>
          <a:xfrm>
            <a:off x="7383775" y="3154158"/>
            <a:ext cx="3735095" cy="29634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9818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6" grpId="0" animBg="1"/>
      <p:bldP spid="17" grpId="0" animBg="1"/>
      <p:bldP spid="18" grpId="0" animBg="1"/>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E48FC-6D36-3743-EF54-45474D63C004}"/>
            </a:ext>
          </a:extLst>
        </p:cNvPr>
        <p:cNvGrpSpPr/>
        <p:nvPr/>
      </p:nvGrpSpPr>
      <p:grpSpPr>
        <a:xfrm>
          <a:off x="0" y="0"/>
          <a:ext cx="0" cy="0"/>
          <a:chOff x="0" y="0"/>
          <a:chExt cx="0" cy="0"/>
        </a:xfrm>
      </p:grpSpPr>
      <p:pic>
        <p:nvPicPr>
          <p:cNvPr id="2" name="Image 0" descr="/mnt/data/a_clean_modern_abstract_medical_healthcare_themed_batch_2.png">
            <a:extLst>
              <a:ext uri="{FF2B5EF4-FFF2-40B4-BE49-F238E27FC236}">
                <a16:creationId xmlns:a16="http://schemas.microsoft.com/office/drawing/2014/main" id="{445CE88F-9F59-1C1C-3937-E474EF4572CA}"/>
              </a:ext>
            </a:extLst>
          </p:cNvPr>
          <p:cNvPicPr>
            <a:picLocks noChangeAspect="1"/>
          </p:cNvPicPr>
          <p:nvPr/>
        </p:nvPicPr>
        <p:blipFill>
          <a:blip r:embed="rId3"/>
          <a:srcRect t="25" b="25"/>
          <a:stretch/>
        </p:blipFill>
        <p:spPr>
          <a:xfrm>
            <a:off x="0" y="0"/>
            <a:ext cx="12191695" cy="6858000"/>
          </a:xfrm>
          <a:prstGeom prst="rect">
            <a:avLst/>
          </a:prstGeom>
        </p:spPr>
      </p:pic>
      <p:sp>
        <p:nvSpPr>
          <p:cNvPr id="3" name="Shape 0">
            <a:extLst>
              <a:ext uri="{FF2B5EF4-FFF2-40B4-BE49-F238E27FC236}">
                <a16:creationId xmlns:a16="http://schemas.microsoft.com/office/drawing/2014/main" id="{1A80CEC6-B27B-057E-44BF-40D798BC73C2}"/>
              </a:ext>
            </a:extLst>
          </p:cNvPr>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a:p>
        </p:txBody>
      </p:sp>
      <p:sp>
        <p:nvSpPr>
          <p:cNvPr id="4" name="Text 1">
            <a:extLst>
              <a:ext uri="{FF2B5EF4-FFF2-40B4-BE49-F238E27FC236}">
                <a16:creationId xmlns:a16="http://schemas.microsoft.com/office/drawing/2014/main" id="{490E6134-04D4-78C1-C4AD-8FA392DB9F86}"/>
              </a:ext>
            </a:extLst>
          </p:cNvPr>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dirty="0">
                <a:solidFill>
                  <a:srgbClr val="007C89"/>
                </a:solidFill>
                <a:latin typeface="Aptos" pitchFamily="34" charset="0"/>
                <a:ea typeface="Aptos" pitchFamily="34" charset="-122"/>
                <a:cs typeface="Aptos" pitchFamily="34" charset="-120"/>
              </a:rPr>
              <a:t>SECTION 04</a:t>
            </a:r>
            <a:endParaRPr lang="en-US" sz="780" dirty="0"/>
          </a:p>
        </p:txBody>
      </p:sp>
      <p:sp>
        <p:nvSpPr>
          <p:cNvPr id="5" name="Text 2">
            <a:extLst>
              <a:ext uri="{FF2B5EF4-FFF2-40B4-BE49-F238E27FC236}">
                <a16:creationId xmlns:a16="http://schemas.microsoft.com/office/drawing/2014/main" id="{4D9F881C-121C-5E36-C783-8765647F13D6}"/>
              </a:ext>
            </a:extLst>
          </p:cNvPr>
          <p:cNvSpPr/>
          <p:nvPr/>
        </p:nvSpPr>
        <p:spPr>
          <a:xfrm>
            <a:off x="658367" y="768096"/>
            <a:ext cx="10625517" cy="859536"/>
          </a:xfrm>
          <a:prstGeom prst="rect">
            <a:avLst/>
          </a:prstGeom>
          <a:noFill/>
          <a:ln/>
        </p:spPr>
        <p:txBody>
          <a:bodyPr wrap="square" lIns="0" tIns="0" rIns="0" bIns="0" rtlCol="0" anchor="ctr">
            <a:normAutofit fontScale="85000" lnSpcReduction="10000"/>
          </a:bodyPr>
          <a:lstStyle/>
          <a:p>
            <a:pPr marL="0" indent="0">
              <a:buNone/>
            </a:pPr>
            <a:r>
              <a:rPr lang="en-US" sz="2600" b="1" dirty="0">
                <a:solidFill>
                  <a:srgbClr val="00384A"/>
                </a:solidFill>
              </a:rPr>
              <a:t>After training, participants reported themselves more knowledgeable on EC, found the training highlight relevant, and intended to apply what they learned on the job</a:t>
            </a:r>
          </a:p>
        </p:txBody>
      </p:sp>
      <p:sp>
        <p:nvSpPr>
          <p:cNvPr id="6" name="Text 3">
            <a:extLst>
              <a:ext uri="{FF2B5EF4-FFF2-40B4-BE49-F238E27FC236}">
                <a16:creationId xmlns:a16="http://schemas.microsoft.com/office/drawing/2014/main" id="{9D30C6E8-6FFD-5CA3-DB1B-094B7C6E2B8E}"/>
              </a:ext>
            </a:extLst>
          </p:cNvPr>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dirty="0">
                <a:solidFill>
                  <a:srgbClr val="25B7C8"/>
                </a:solidFill>
                <a:latin typeface="Aptos Display" pitchFamily="34" charset="0"/>
                <a:ea typeface="Aptos Display" pitchFamily="34" charset="-122"/>
                <a:cs typeface="Aptos Display" pitchFamily="34" charset="-120"/>
              </a:rPr>
              <a:t>09</a:t>
            </a:r>
            <a:endParaRPr lang="en-US" sz="1600" dirty="0"/>
          </a:p>
        </p:txBody>
      </p:sp>
      <p:sp>
        <p:nvSpPr>
          <p:cNvPr id="8" name="Shape 5">
            <a:extLst>
              <a:ext uri="{FF2B5EF4-FFF2-40B4-BE49-F238E27FC236}">
                <a16:creationId xmlns:a16="http://schemas.microsoft.com/office/drawing/2014/main" id="{F6B4AF83-987B-6D83-A6A7-0A80FFDBA201}"/>
              </a:ext>
            </a:extLst>
          </p:cNvPr>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a:p>
        </p:txBody>
      </p:sp>
      <p:sp>
        <p:nvSpPr>
          <p:cNvPr id="9" name="Shape 6">
            <a:extLst>
              <a:ext uri="{FF2B5EF4-FFF2-40B4-BE49-F238E27FC236}">
                <a16:creationId xmlns:a16="http://schemas.microsoft.com/office/drawing/2014/main" id="{B8A867D0-BEDC-413B-A549-9265BE1CD5A5}"/>
              </a:ext>
            </a:extLst>
          </p:cNvPr>
          <p:cNvSpPr/>
          <p:nvPr/>
        </p:nvSpPr>
        <p:spPr>
          <a:xfrm>
            <a:off x="283" y="6300499"/>
            <a:ext cx="128016" cy="566928"/>
          </a:xfrm>
          <a:prstGeom prst="rect">
            <a:avLst/>
          </a:prstGeom>
          <a:solidFill>
            <a:srgbClr val="25B7C8"/>
          </a:solidFill>
          <a:ln w="12700">
            <a:solidFill>
              <a:srgbClr val="FFFFFF">
                <a:alpha val="0"/>
              </a:srgbClr>
            </a:solidFill>
            <a:prstDash val="solid"/>
          </a:ln>
        </p:spPr>
        <p:txBody>
          <a:bodyPr/>
          <a:lstStyle/>
          <a:p>
            <a:endParaRPr/>
          </a:p>
        </p:txBody>
      </p:sp>
      <p:sp>
        <p:nvSpPr>
          <p:cNvPr id="10" name="Text 7">
            <a:extLst>
              <a:ext uri="{FF2B5EF4-FFF2-40B4-BE49-F238E27FC236}">
                <a16:creationId xmlns:a16="http://schemas.microsoft.com/office/drawing/2014/main" id="{B5BB93B9-8847-5BCD-A74B-F1945611BE05}"/>
              </a:ext>
            </a:extLst>
          </p:cNvPr>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dirty="0">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dirty="0"/>
          </a:p>
        </p:txBody>
      </p:sp>
      <p:sp>
        <p:nvSpPr>
          <p:cNvPr id="11" name="Shape 8">
            <a:extLst>
              <a:ext uri="{FF2B5EF4-FFF2-40B4-BE49-F238E27FC236}">
                <a16:creationId xmlns:a16="http://schemas.microsoft.com/office/drawing/2014/main" id="{971D05AE-D469-5633-CBFE-B093A5D48303}"/>
              </a:ext>
            </a:extLst>
          </p:cNvPr>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a:p>
        </p:txBody>
      </p:sp>
      <p:pic>
        <p:nvPicPr>
          <p:cNvPr id="12" name="Image 1" descr="/mnt/data/pptx_extract/ppt/media/image1.png">
            <a:extLst>
              <a:ext uri="{FF2B5EF4-FFF2-40B4-BE49-F238E27FC236}">
                <a16:creationId xmlns:a16="http://schemas.microsoft.com/office/drawing/2014/main" id="{4CEDAADD-AF4F-6FCA-4910-640DCCF00682}"/>
              </a:ext>
            </a:extLst>
          </p:cNvPr>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a:extLst>
              <a:ext uri="{FF2B5EF4-FFF2-40B4-BE49-F238E27FC236}">
                <a16:creationId xmlns:a16="http://schemas.microsoft.com/office/drawing/2014/main" id="{0AFBD6B0-240B-2F58-3F4B-D5E1EA774040}"/>
              </a:ext>
            </a:extLst>
          </p:cNvPr>
          <p:cNvPicPr>
            <a:picLocks noChangeAspect="1"/>
          </p:cNvPicPr>
          <p:nvPr/>
        </p:nvPicPr>
        <p:blipFill>
          <a:blip r:embed="rId5"/>
          <a:stretch>
            <a:fillRect/>
          </a:stretch>
        </p:blipFill>
        <p:spPr>
          <a:xfrm>
            <a:off x="10746344" y="6440119"/>
            <a:ext cx="404633" cy="259690"/>
          </a:xfrm>
          <a:prstGeom prst="rect">
            <a:avLst/>
          </a:prstGeom>
        </p:spPr>
      </p:pic>
      <p:sp>
        <p:nvSpPr>
          <p:cNvPr id="14" name="Text 9">
            <a:extLst>
              <a:ext uri="{FF2B5EF4-FFF2-40B4-BE49-F238E27FC236}">
                <a16:creationId xmlns:a16="http://schemas.microsoft.com/office/drawing/2014/main" id="{757079D6-E531-59D8-7164-9BEC5C501DAC}"/>
              </a:ext>
            </a:extLst>
          </p:cNvPr>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dirty="0">
                <a:solidFill>
                  <a:srgbClr val="FFFFFF"/>
                </a:solidFill>
                <a:latin typeface="Aptos" pitchFamily="34" charset="0"/>
                <a:ea typeface="Aptos" pitchFamily="34" charset="-122"/>
                <a:cs typeface="Aptos" pitchFamily="34" charset="-120"/>
              </a:rPr>
              <a:t>09</a:t>
            </a:r>
            <a:endParaRPr lang="en-US" sz="760" dirty="0"/>
          </a:p>
        </p:txBody>
      </p:sp>
      <p:sp>
        <p:nvSpPr>
          <p:cNvPr id="15" name="Full Content Area">
            <a:extLst>
              <a:ext uri="{FF2B5EF4-FFF2-40B4-BE49-F238E27FC236}">
                <a16:creationId xmlns:a16="http://schemas.microsoft.com/office/drawing/2014/main" id="{C68B6DE7-997F-2A17-26F2-81C20EF93E1C}"/>
              </a:ext>
            </a:extLst>
          </p:cNvPr>
          <p:cNvSpPr/>
          <p:nvPr/>
        </p:nvSpPr>
        <p:spPr>
          <a:xfrm>
            <a:off x="658367" y="1659891"/>
            <a:ext cx="10835640"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endParaRPr/>
          </a:p>
        </p:txBody>
      </p:sp>
      <p:graphicFrame>
        <p:nvGraphicFramePr>
          <p:cNvPr id="16" name="Chart 15">
            <a:extLst>
              <a:ext uri="{FF2B5EF4-FFF2-40B4-BE49-F238E27FC236}">
                <a16:creationId xmlns:a16="http://schemas.microsoft.com/office/drawing/2014/main" id="{C2350F68-E05D-45E2-36E1-DC821AB5FD69}"/>
              </a:ext>
            </a:extLst>
          </p:cNvPr>
          <p:cNvGraphicFramePr>
            <a:graphicFrameLocks/>
          </p:cNvGraphicFramePr>
          <p:nvPr>
            <p:extLst>
              <p:ext uri="{D42A27DB-BD31-4B8C-83A1-F6EECF244321}">
                <p14:modId xmlns:p14="http://schemas.microsoft.com/office/powerpoint/2010/main" val="382169790"/>
              </p:ext>
            </p:extLst>
          </p:nvPr>
        </p:nvGraphicFramePr>
        <p:xfrm>
          <a:off x="767962" y="2404872"/>
          <a:ext cx="5327295" cy="3547872"/>
        </p:xfrm>
        <a:graphic>
          <a:graphicData uri="http://schemas.openxmlformats.org/drawingml/2006/chart">
            <c:chart xmlns:c="http://schemas.openxmlformats.org/drawingml/2006/chart" xmlns:r="http://schemas.openxmlformats.org/officeDocument/2006/relationships" r:id="rId6"/>
          </a:graphicData>
        </a:graphic>
      </p:graphicFrame>
      <p:sp>
        <p:nvSpPr>
          <p:cNvPr id="17" name="TextBox 16">
            <a:extLst>
              <a:ext uri="{FF2B5EF4-FFF2-40B4-BE49-F238E27FC236}">
                <a16:creationId xmlns:a16="http://schemas.microsoft.com/office/drawing/2014/main" id="{1B8D7103-EB69-D2B8-8830-977BD7C36A70}"/>
              </a:ext>
            </a:extLst>
          </p:cNvPr>
          <p:cNvSpPr txBox="1"/>
          <p:nvPr/>
        </p:nvSpPr>
        <p:spPr>
          <a:xfrm>
            <a:off x="658367" y="1847088"/>
            <a:ext cx="5654498" cy="584775"/>
          </a:xfrm>
          <a:prstGeom prst="rect">
            <a:avLst/>
          </a:prstGeom>
          <a:noFill/>
        </p:spPr>
        <p:txBody>
          <a:bodyPr wrap="square" rtlCol="0">
            <a:spAutoFit/>
          </a:bodyPr>
          <a:lstStyle/>
          <a:p>
            <a:pPr algn="ctr"/>
            <a:r>
              <a:rPr lang="en-US" sz="1600" i="1" dirty="0">
                <a:solidFill>
                  <a:srgbClr val="3F4A50"/>
                </a:solidFill>
              </a:rPr>
              <a:t>Self-Reported Environmental Cleaning knowledge </a:t>
            </a:r>
            <a:r>
              <a:rPr lang="en-US" sz="1600" b="1" i="1" dirty="0">
                <a:solidFill>
                  <a:srgbClr val="007A99"/>
                </a:solidFill>
              </a:rPr>
              <a:t>before</a:t>
            </a:r>
            <a:r>
              <a:rPr lang="en-US" sz="1600" i="1" dirty="0">
                <a:solidFill>
                  <a:srgbClr val="00384A"/>
                </a:solidFill>
              </a:rPr>
              <a:t> </a:t>
            </a:r>
            <a:r>
              <a:rPr lang="en-US" sz="1600" i="1" dirty="0">
                <a:solidFill>
                  <a:srgbClr val="3F4A50"/>
                </a:solidFill>
              </a:rPr>
              <a:t>and</a:t>
            </a:r>
            <a:r>
              <a:rPr lang="en-US" sz="1600" i="1" dirty="0">
                <a:solidFill>
                  <a:sysClr val="windowText" lastClr="000000">
                    <a:lumMod val="65000"/>
                    <a:lumOff val="35000"/>
                  </a:sysClr>
                </a:solidFill>
              </a:rPr>
              <a:t> </a:t>
            </a:r>
            <a:r>
              <a:rPr lang="en-US" sz="1600" b="1" i="1" dirty="0">
                <a:solidFill>
                  <a:srgbClr val="25B7C8"/>
                </a:solidFill>
              </a:rPr>
              <a:t>after</a:t>
            </a:r>
            <a:r>
              <a:rPr lang="en-US" sz="1600" i="1" dirty="0">
                <a:solidFill>
                  <a:srgbClr val="00B8F2"/>
                </a:solidFill>
              </a:rPr>
              <a:t> </a:t>
            </a:r>
            <a:r>
              <a:rPr lang="en-US" sz="1600" i="1" dirty="0">
                <a:solidFill>
                  <a:srgbClr val="3F4A50"/>
                </a:solidFill>
              </a:rPr>
              <a:t>training among 57 participants</a:t>
            </a:r>
            <a:endParaRPr lang="en-US" dirty="0">
              <a:solidFill>
                <a:srgbClr val="3F4A50"/>
              </a:solidFill>
            </a:endParaRPr>
          </a:p>
        </p:txBody>
      </p:sp>
      <p:sp>
        <p:nvSpPr>
          <p:cNvPr id="18" name="Rectangle 17">
            <a:extLst>
              <a:ext uri="{FF2B5EF4-FFF2-40B4-BE49-F238E27FC236}">
                <a16:creationId xmlns:a16="http://schemas.microsoft.com/office/drawing/2014/main" id="{978FBBDE-9726-5C17-45D8-275AF7CD55AB}"/>
              </a:ext>
            </a:extLst>
          </p:cNvPr>
          <p:cNvSpPr/>
          <p:nvPr/>
        </p:nvSpPr>
        <p:spPr>
          <a:xfrm>
            <a:off x="767961" y="3890747"/>
            <a:ext cx="5044747" cy="628027"/>
          </a:xfrm>
          <a:prstGeom prst="rect">
            <a:avLst/>
          </a:prstGeom>
          <a:noFill/>
          <a:ln>
            <a:solidFill>
              <a:srgbClr val="00384A"/>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CA19857-5775-DFC7-8769-0373C5823AD6}"/>
              </a:ext>
            </a:extLst>
          </p:cNvPr>
          <p:cNvSpPr/>
          <p:nvPr/>
        </p:nvSpPr>
        <p:spPr>
          <a:xfrm>
            <a:off x="767961" y="4570082"/>
            <a:ext cx="5044748" cy="628027"/>
          </a:xfrm>
          <a:prstGeom prst="rect">
            <a:avLst/>
          </a:prstGeom>
          <a:noFill/>
          <a:ln>
            <a:solidFill>
              <a:srgbClr val="25B7C8"/>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Measuring Cup with solid fill">
            <a:extLst>
              <a:ext uri="{FF2B5EF4-FFF2-40B4-BE49-F238E27FC236}">
                <a16:creationId xmlns:a16="http://schemas.microsoft.com/office/drawing/2014/main" id="{B612F73D-E82A-47F9-79B8-F6320A7121A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753624" y="3549199"/>
            <a:ext cx="873451" cy="873451"/>
          </a:xfrm>
          <a:prstGeom prst="rect">
            <a:avLst/>
          </a:prstGeom>
        </p:spPr>
      </p:pic>
      <p:sp>
        <p:nvSpPr>
          <p:cNvPr id="22" name="TextBox 21">
            <a:extLst>
              <a:ext uri="{FF2B5EF4-FFF2-40B4-BE49-F238E27FC236}">
                <a16:creationId xmlns:a16="http://schemas.microsoft.com/office/drawing/2014/main" id="{B20622A7-3E64-ECCF-C6B4-9A77AE33EC07}"/>
              </a:ext>
            </a:extLst>
          </p:cNvPr>
          <p:cNvSpPr txBox="1"/>
          <p:nvPr/>
        </p:nvSpPr>
        <p:spPr>
          <a:xfrm>
            <a:off x="7534275" y="3712673"/>
            <a:ext cx="3742124" cy="1938992"/>
          </a:xfrm>
          <a:prstGeom prst="rect">
            <a:avLst/>
          </a:prstGeom>
          <a:noFill/>
        </p:spPr>
        <p:txBody>
          <a:bodyPr wrap="square" rtlCol="0">
            <a:spAutoFit/>
          </a:bodyPr>
          <a:lstStyle/>
          <a:p>
            <a:r>
              <a:rPr lang="en-US" sz="2000" b="1" i="1" dirty="0">
                <a:solidFill>
                  <a:srgbClr val="FF8A65"/>
                </a:solidFill>
              </a:rPr>
              <a:t>Chlorine preparation and use </a:t>
            </a:r>
            <a:r>
              <a:rPr lang="en-US" sz="2000" i="1" dirty="0">
                <a:solidFill>
                  <a:srgbClr val="3F4A50"/>
                </a:solidFill>
              </a:rPr>
              <a:t>was frequently reported as being the </a:t>
            </a:r>
            <a:r>
              <a:rPr lang="en-US" sz="2000" b="1" i="1" dirty="0">
                <a:solidFill>
                  <a:srgbClr val="FF8A65"/>
                </a:solidFill>
              </a:rPr>
              <a:t>most helpful component </a:t>
            </a:r>
            <a:r>
              <a:rPr lang="en-US" sz="2000" i="1" dirty="0">
                <a:solidFill>
                  <a:srgbClr val="3F4A50"/>
                </a:solidFill>
              </a:rPr>
              <a:t>of the training, as well as a topic that participants </a:t>
            </a:r>
            <a:r>
              <a:rPr lang="en-US" sz="2000" b="1" i="1" dirty="0">
                <a:solidFill>
                  <a:srgbClr val="FF8A65"/>
                </a:solidFill>
              </a:rPr>
              <a:t>intended to apply to their daily tasks</a:t>
            </a:r>
          </a:p>
        </p:txBody>
      </p:sp>
      <p:sp>
        <p:nvSpPr>
          <p:cNvPr id="23" name="TextBox 22">
            <a:extLst>
              <a:ext uri="{FF2B5EF4-FFF2-40B4-BE49-F238E27FC236}">
                <a16:creationId xmlns:a16="http://schemas.microsoft.com/office/drawing/2014/main" id="{10EF584C-C949-2633-169E-6BEB8E96ED1D}"/>
              </a:ext>
            </a:extLst>
          </p:cNvPr>
          <p:cNvSpPr txBox="1"/>
          <p:nvPr/>
        </p:nvSpPr>
        <p:spPr>
          <a:xfrm>
            <a:off x="6978716" y="1857119"/>
            <a:ext cx="4305168" cy="1077218"/>
          </a:xfrm>
          <a:prstGeom prst="rect">
            <a:avLst/>
          </a:prstGeom>
          <a:noFill/>
        </p:spPr>
        <p:txBody>
          <a:bodyPr wrap="square" rtlCol="0">
            <a:spAutoFit/>
          </a:bodyPr>
          <a:lstStyle/>
          <a:p>
            <a:r>
              <a:rPr lang="en-US" sz="2400" b="1" dirty="0">
                <a:solidFill>
                  <a:srgbClr val="FF8A65"/>
                </a:solidFill>
              </a:rPr>
              <a:t>87% </a:t>
            </a:r>
            <a:r>
              <a:rPr lang="en-US" sz="2000" dirty="0">
                <a:solidFill>
                  <a:srgbClr val="3F4A50"/>
                </a:solidFill>
              </a:rPr>
              <a:t>of</a:t>
            </a:r>
            <a:r>
              <a:rPr lang="en-US" sz="2000" b="1" dirty="0">
                <a:solidFill>
                  <a:srgbClr val="3F4A50"/>
                </a:solidFill>
              </a:rPr>
              <a:t> </a:t>
            </a:r>
            <a:r>
              <a:rPr lang="en-US" sz="2000" dirty="0">
                <a:solidFill>
                  <a:srgbClr val="3F4A50"/>
                </a:solidFill>
              </a:rPr>
              <a:t>participants reported they would </a:t>
            </a:r>
            <a:r>
              <a:rPr lang="en-US" sz="2000" b="1" dirty="0">
                <a:solidFill>
                  <a:srgbClr val="FF8A65"/>
                </a:solidFill>
              </a:rPr>
              <a:t>definitely use </a:t>
            </a:r>
            <a:r>
              <a:rPr lang="en-US" sz="2000" dirty="0">
                <a:solidFill>
                  <a:srgbClr val="3F4A50"/>
                </a:solidFill>
              </a:rPr>
              <a:t>what they learned from this training at work</a:t>
            </a:r>
          </a:p>
        </p:txBody>
      </p:sp>
      <p:sp>
        <p:nvSpPr>
          <p:cNvPr id="7" name="Rectangle 6">
            <a:extLst>
              <a:ext uri="{FF2B5EF4-FFF2-40B4-BE49-F238E27FC236}">
                <a16:creationId xmlns:a16="http://schemas.microsoft.com/office/drawing/2014/main" id="{361CF53D-1747-E70B-D85C-EB766492EC03}"/>
              </a:ext>
            </a:extLst>
          </p:cNvPr>
          <p:cNvSpPr/>
          <p:nvPr/>
        </p:nvSpPr>
        <p:spPr>
          <a:xfrm>
            <a:off x="6971232" y="1857119"/>
            <a:ext cx="4179745" cy="14376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644F621-9204-F77D-2565-830CBAE019A2}"/>
              </a:ext>
            </a:extLst>
          </p:cNvPr>
          <p:cNvSpPr/>
          <p:nvPr/>
        </p:nvSpPr>
        <p:spPr>
          <a:xfrm>
            <a:off x="6753625" y="3549199"/>
            <a:ext cx="4530260" cy="21024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2047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7" grpId="0" animBg="1"/>
      <p:bldP spid="2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b4a806f-5251-49c2-9d53-9d3e933b66e4" xsi:nil="true"/>
    <lcf76f155ced4ddcb4097134ff3c332f xmlns="8923899c-ccf1-4a9f-b10f-9536eedfb042">
      <Terms xmlns="http://schemas.microsoft.com/office/infopath/2007/PartnerControls"/>
    </lcf76f155ced4ddcb4097134ff3c332f>
    <Language xmlns="8923899c-ccf1-4a9f-b10f-9536eedfb042" xsi:nil="true"/>
    <CountryDevelopedFor xmlns="8923899c-ccf1-4a9f-b10f-9536eedfb042" xsi:nil="true"/>
    <FolderDescription xmlns="8923899c-ccf1-4a9f-b10f-9536eedfb042" xsi:nil="true"/>
    <Setting xmlns="8923899c-ccf1-4a9f-b10f-9536eedfb04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9CA460819954546AF1965DB51791E89" ma:contentTypeVersion="21" ma:contentTypeDescription="Create a new document." ma:contentTypeScope="" ma:versionID="fb61ace055316ca3bac26442a260a835">
  <xsd:schema xmlns:xsd="http://www.w3.org/2001/XMLSchema" xmlns:xs="http://www.w3.org/2001/XMLSchema" xmlns:p="http://schemas.microsoft.com/office/2006/metadata/properties" xmlns:ns2="8923899c-ccf1-4a9f-b10f-9536eedfb042" xmlns:ns3="cb4a806f-5251-49c2-9d53-9d3e933b66e4" targetNamespace="http://schemas.microsoft.com/office/2006/metadata/properties" ma:root="true" ma:fieldsID="962efedfcabf92ac2c4d0590a9ad39eb" ns2:_="" ns3:_="">
    <xsd:import namespace="8923899c-ccf1-4a9f-b10f-9536eedfb042"/>
    <xsd:import namespace="cb4a806f-5251-49c2-9d53-9d3e933b66e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LengthInSeconds" minOccurs="0"/>
                <xsd:element ref="ns2:CountryDevelopedFor" minOccurs="0"/>
                <xsd:element ref="ns2:Language" minOccurs="0"/>
                <xsd:element ref="ns2:Setting"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element ref="ns2:FolderDescrip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23899c-ccf1-4a9f-b10f-9536eedfb0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CountryDevelopedFor" ma:index="19" nillable="true" ma:displayName="Country Developed For" ma:format="Dropdown" ma:internalName="CountryDevelopedFor">
      <xsd:simpleType>
        <xsd:restriction base="dms:Text">
          <xsd:maxLength value="255"/>
        </xsd:restriction>
      </xsd:simpleType>
    </xsd:element>
    <xsd:element name="Language" ma:index="20" nillable="true" ma:displayName="Language" ma:format="Dropdown" ma:internalName="Language">
      <xsd:simpleType>
        <xsd:restriction base="dms:Text">
          <xsd:maxLength value="255"/>
        </xsd:restriction>
      </xsd:simpleType>
    </xsd:element>
    <xsd:element name="Setting" ma:index="21" nillable="true" ma:displayName="Setting" ma:format="Dropdown" ma:internalName="Setting">
      <xsd:simpleType>
        <xsd:restriction base="dms:Choice">
          <xsd:enumeration value="HCF "/>
          <xsd:enumeration value="Public"/>
          <xsd:enumeration value="School"/>
          <xsd:enumeration value="Other"/>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9353dbe8-8260-4ccf-8219-3d2995e6fa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element name="FolderDescription" ma:index="28" nillable="true" ma:displayName="Folder Description" ma:description="This column allows users to add greater detail on the contents of the folder. " ma:format="Dropdown" ma:internalName="FolderDescrip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b4a806f-5251-49c2-9d53-9d3e933b66e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cd78aa93-d7de-48b8-bb2a-b718c62c4dc9}" ma:internalName="TaxCatchAll" ma:showField="CatchAllData" ma:web="cb4a806f-5251-49c2-9d53-9d3e933b66e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83AA342-6B6C-4E56-ADD3-B6C36AF0FCE9}">
  <ds:schemaRefs>
    <ds:schemaRef ds:uri="http://schemas.microsoft.com/office/2006/documentManagement/types"/>
    <ds:schemaRef ds:uri="http://schemas.openxmlformats.org/package/2006/metadata/core-properties"/>
    <ds:schemaRef ds:uri="http://purl.org/dc/terms/"/>
    <ds:schemaRef ds:uri="08eca424-39e0-419e-8bda-fb921f1aba03"/>
    <ds:schemaRef ds:uri="http://schemas.microsoft.com/office/infopath/2007/PartnerControls"/>
    <ds:schemaRef ds:uri="http://purl.org/dc/elements/1.1/"/>
    <ds:schemaRef ds:uri="b671e8c8-20de-455a-b353-8d3a1e089227"/>
    <ds:schemaRef ds:uri="http://schemas.microsoft.com/office/2006/metadata/properties"/>
    <ds:schemaRef ds:uri="http://www.w3.org/XML/1998/namespace"/>
    <ds:schemaRef ds:uri="http://purl.org/dc/dcmitype/"/>
    <ds:schemaRef ds:uri="cb4a806f-5251-49c2-9d53-9d3e933b66e4"/>
    <ds:schemaRef ds:uri="8923899c-ccf1-4a9f-b10f-9536eedfb042"/>
  </ds:schemaRefs>
</ds:datastoreItem>
</file>

<file path=customXml/itemProps2.xml><?xml version="1.0" encoding="utf-8"?>
<ds:datastoreItem xmlns:ds="http://schemas.openxmlformats.org/officeDocument/2006/customXml" ds:itemID="{B0553050-F8AB-49AE-B99C-31D4D5EE3614}">
  <ds:schemaRefs>
    <ds:schemaRef ds:uri="http://schemas.microsoft.com/sharepoint/v3/contenttype/forms"/>
  </ds:schemaRefs>
</ds:datastoreItem>
</file>

<file path=customXml/itemProps3.xml><?xml version="1.0" encoding="utf-8"?>
<ds:datastoreItem xmlns:ds="http://schemas.openxmlformats.org/officeDocument/2006/customXml" ds:itemID="{C7E62FE5-BB9E-4B68-96C2-3224235FF1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923899c-ccf1-4a9f-b10f-9536eedfb042"/>
    <ds:schemaRef ds:uri="cb4a806f-5251-49c2-9d53-9d3e933b66e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5776</TotalTime>
  <Words>3028</Words>
  <Application>Microsoft Office PowerPoint</Application>
  <PresentationFormat>Widescreen</PresentationFormat>
  <Paragraphs>241</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Infection Prevention Network – Kenya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13th IPNET Kenya Conference Presentation Template</dc:title>
  <dc:subject>Professional conference presentation template</dc:subject>
  <dc:creator>OpenAI</dc:creator>
  <cp:lastModifiedBy>Mugambi, Evelyn</cp:lastModifiedBy>
  <cp:revision>7</cp:revision>
  <dcterms:created xsi:type="dcterms:W3CDTF">2026-07-30T12:57:17Z</dcterms:created>
  <dcterms:modified xsi:type="dcterms:W3CDTF">2026-08-18T14:48:50Z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b94a7b8-f06c-4dfe-bdcc-9b548fd58c31_Enabled">
    <vt:lpwstr>true</vt:lpwstr>
  </property>
  <property fmtid="{D5CDD505-2E9C-101B-9397-08002B2CF9AE}" pid="3" name="MSIP_Label_7b94a7b8-f06c-4dfe-bdcc-9b548fd58c31_SetDate">
    <vt:lpwstr>2026-08-03T14:40:31Z</vt:lpwstr>
  </property>
  <property fmtid="{D5CDD505-2E9C-101B-9397-08002B2CF9AE}" pid="4" name="MSIP_Label_7b94a7b8-f06c-4dfe-bdcc-9b548fd58c31_Method">
    <vt:lpwstr>Privileged</vt:lpwstr>
  </property>
  <property fmtid="{D5CDD505-2E9C-101B-9397-08002B2CF9AE}" pid="5" name="MSIP_Label_7b94a7b8-f06c-4dfe-bdcc-9b548fd58c31_Name">
    <vt:lpwstr>7b94a7b8-f06c-4dfe-bdcc-9b548fd58c31</vt:lpwstr>
  </property>
  <property fmtid="{D5CDD505-2E9C-101B-9397-08002B2CF9AE}" pid="6" name="MSIP_Label_7b94a7b8-f06c-4dfe-bdcc-9b548fd58c31_SiteId">
    <vt:lpwstr>9ce70869-60db-44fd-abe8-d2767077fc8f</vt:lpwstr>
  </property>
  <property fmtid="{D5CDD505-2E9C-101B-9397-08002B2CF9AE}" pid="7" name="MSIP_Label_7b94a7b8-f06c-4dfe-bdcc-9b548fd58c31_ActionId">
    <vt:lpwstr>bb287d23-f1d8-4646-9f79-298447cdd560</vt:lpwstr>
  </property>
  <property fmtid="{D5CDD505-2E9C-101B-9397-08002B2CF9AE}" pid="8" name="MSIP_Label_7b94a7b8-f06c-4dfe-bdcc-9b548fd58c31_ContentBits">
    <vt:lpwstr>0</vt:lpwstr>
  </property>
  <property fmtid="{D5CDD505-2E9C-101B-9397-08002B2CF9AE}" pid="9" name="MSIP_Label_7b94a7b8-f06c-4dfe-bdcc-9b548fd58c31_Tag">
    <vt:lpwstr>10, 0, 1, 1</vt:lpwstr>
  </property>
  <property fmtid="{D5CDD505-2E9C-101B-9397-08002B2CF9AE}" pid="10" name="ContentTypeId">
    <vt:lpwstr>0x010100C9CA460819954546AF1965DB51791E89</vt:lpwstr>
  </property>
  <property fmtid="{D5CDD505-2E9C-101B-9397-08002B2CF9AE}" pid="11" name="MediaServiceImageTags">
    <vt:lpwstr/>
  </property>
</Properties>
</file>