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60" r:id="rId5"/>
    <p:sldId id="261" r:id="rId6"/>
    <p:sldId id="2235" r:id="rId7"/>
    <p:sldId id="262" r:id="rId8"/>
    <p:sldId id="263" r:id="rId9"/>
    <p:sldId id="2242" r:id="rId10"/>
    <p:sldId id="2236" r:id="rId11"/>
    <p:sldId id="265" r:id="rId12"/>
    <p:sldId id="2240" r:id="rId13"/>
    <p:sldId id="2244" r:id="rId14"/>
    <p:sldId id="2245" r:id="rId15"/>
    <p:sldId id="2247" r:id="rId16"/>
    <p:sldId id="266" r:id="rId17"/>
    <p:sldId id="267" r:id="rId18"/>
    <p:sldId id="25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0BF9CE-835C-7306-2892-6FD415F99A0A}" name="Safstrom, Jacqueline (CDC/NCEZID/DHQP/IICB)" initials="JS" userId="S::peq9@cdc.gov::3d5e3915-6ff3-4ea2-862f-ffd11d41a788" providerId="AD"/>
  <p188:author id="{157F77E7-9F17-610A-4635-282599882613}" name="Wu, Karen (CDC/NCEZID/DHQP/IICB)" initials="KW" userId="S::vom5@cdc.gov::c8839521-6ec0-4c50-a0f1-926d952e8db4" providerId="AD"/>
  <p188:author id="{FAAF7DED-1648-2918-182B-709969653327}" name="Magleby, Reed (CDC/NCEZID/DHQP/IICB)" initials="RM" userId="S::qdx4@cdc.gov::505435da-178a-4270-89fa-4f5f1ec823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FC53EA-E005-6152-35C5-7D2585468D2E}" v="5" dt="2026-08-17T09:04:35.411"/>
    <p1510:client id="{E5809A23-7EB5-4767-9D73-46D9E12369AF}" v="53" dt="2026-08-17T11:35:23.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41" autoAdjust="0"/>
    <p:restoredTop sz="43810" autoAdjust="0"/>
  </p:normalViewPr>
  <p:slideViewPr>
    <p:cSldViewPr snapToGrid="0">
      <p:cViewPr varScale="1">
        <p:scale>
          <a:sx n="22" d="100"/>
          <a:sy n="22" d="100"/>
        </p:scale>
        <p:origin x="2260" y="2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E4F34-77F8-4F37-A166-154F2192DE4C}"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03C69C-8D67-4BAB-B006-DFBAE51CF540}" type="slidenum">
              <a:rPr lang="en-US" smtClean="0"/>
              <a:t>‹#›</a:t>
            </a:fld>
            <a:endParaRPr lang="en-US"/>
          </a:p>
        </p:txBody>
      </p:sp>
    </p:spTree>
    <p:extLst>
      <p:ext uri="{BB962C8B-B14F-4D97-AF65-F5344CB8AC3E}">
        <p14:creationId xmlns:p14="http://schemas.microsoft.com/office/powerpoint/2010/main" val="3808071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843B9-F61F-166D-671F-65AF89527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D73F7D-976A-5464-A8CA-567DA9684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8BE5F-BA99-FC5F-B427-9D5F8ABEF6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BDB3FC8-2096-B6CB-50E1-28569F91E34F}"/>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50981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6BB63-0959-086D-D041-70032A13C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A4665-38A4-4C39-4C19-EE32DE399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66CB7F-192B-1F71-0E8F-DC6A1435B8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9B790B-95E8-5407-35B2-0C74DC1756E8}"/>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553249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41A88-C5FD-1FDD-89AC-5241999E4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D3376-0EC8-F13C-0AC7-C72A7DD84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6EB5F6-BAC1-30BB-8A6D-E457BFCD89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EAA395-5388-B0FF-A3E7-61049ED2E54F}"/>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901297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B845F44-69C8-4EDF-931B-DDABFDB0E23D}" type="slidenum">
              <a:rPr lang="en-US" smtClean="0"/>
              <a:t>15</a:t>
            </a:fld>
            <a:endParaRPr lang="en-US"/>
          </a:p>
        </p:txBody>
      </p:sp>
    </p:spTree>
    <p:extLst>
      <p:ext uri="{BB962C8B-B14F-4D97-AF65-F5344CB8AC3E}">
        <p14:creationId xmlns:p14="http://schemas.microsoft.com/office/powerpoint/2010/main" val="2906820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Linus</a:t>
            </a:r>
            <a:r>
              <a:rPr lang="en-US"/>
              <a:t>:</a:t>
            </a:r>
          </a:p>
          <a:p>
            <a:pPr marL="171450" indent="-171450">
              <a:buFont typeface="Arial" panose="020B0604020202020204" pitchFamily="34" charset="0"/>
              <a:buChar char="•"/>
            </a:pPr>
            <a:r>
              <a:rPr lang="en-US" sz="1200" kern="1200">
                <a:solidFill>
                  <a:schemeClr val="tx1"/>
                </a:solidFill>
                <a:effectLst/>
                <a:latin typeface="+mn-lt"/>
                <a:ea typeface="+mn-ea"/>
                <a:cs typeface="+mn-cs"/>
              </a:rPr>
              <a:t>Dr. Linus Ndegwa is a Senior Healthcare Epidemiologist, at US CDC, Kenya office specialized in IIPC and AMR. A clinician with over 30 years of experience. Founder member of Infection Prevention Network Kenya (IPNET-K) and former board member of ICAN, IFIC and served as a member of external affairs, Society of Healthcare Epidemiology of America (SHEA). A member of APUA and One Health Trust Africa Boards. </a:t>
            </a:r>
          </a:p>
          <a:p>
            <a:pPr marL="171450" indent="-171450">
              <a:buFont typeface="Arial" panose="020B0604020202020204" pitchFamily="34" charset="0"/>
              <a:buChar char="•"/>
            </a:pPr>
            <a:r>
              <a:rPr lang="en-US" sz="1200" kern="1200">
                <a:solidFill>
                  <a:schemeClr val="tx1"/>
                </a:solidFill>
                <a:effectLst/>
                <a:latin typeface="+mn-lt"/>
                <a:ea typeface="+mn-ea"/>
                <a:cs typeface="+mn-cs"/>
              </a:rPr>
              <a:t>Has led responses to major public health emergencies, including COVID-19 and Sudan Ebola Virus Disease outbreaks, and has received numerous international awards for innovation and leadership in healthcare epidemiology, including </a:t>
            </a:r>
            <a:r>
              <a:rPr lang="en-US" sz="1200" b="1" kern="1200">
                <a:solidFill>
                  <a:schemeClr val="tx1"/>
                </a:solidFill>
                <a:effectLst/>
                <a:latin typeface="+mn-lt"/>
                <a:ea typeface="+mn-ea"/>
                <a:cs typeface="+mn-cs"/>
              </a:rPr>
              <a:t>1</a:t>
            </a:r>
            <a:r>
              <a:rPr lang="en-US" sz="1200" b="1" kern="1200" baseline="30000">
                <a:solidFill>
                  <a:schemeClr val="tx1"/>
                </a:solidFill>
                <a:effectLst/>
                <a:latin typeface="+mn-lt"/>
                <a:ea typeface="+mn-ea"/>
                <a:cs typeface="+mn-cs"/>
              </a:rPr>
              <a:t>st</a:t>
            </a:r>
            <a:r>
              <a:rPr lang="en-US" sz="1200" b="1" kern="1200">
                <a:solidFill>
                  <a:schemeClr val="tx1"/>
                </a:solidFill>
                <a:effectLst/>
                <a:latin typeface="+mn-lt"/>
                <a:ea typeface="+mn-ea"/>
                <a:cs typeface="+mn-cs"/>
              </a:rPr>
              <a:t> </a:t>
            </a:r>
            <a:r>
              <a:rPr lang="en-US" sz="1200" kern="1200">
                <a:solidFill>
                  <a:schemeClr val="tx1"/>
                </a:solidFill>
                <a:effectLst/>
                <a:latin typeface="+mn-lt"/>
                <a:ea typeface="+mn-ea"/>
                <a:cs typeface="+mn-cs"/>
              </a:rPr>
              <a:t>International SHEA ambassador award (2009). He has published over</a:t>
            </a:r>
            <a:r>
              <a:rPr lang="en-US" sz="1200" b="1" kern="1200">
                <a:solidFill>
                  <a:schemeClr val="tx1"/>
                </a:solidFill>
                <a:effectLst/>
                <a:latin typeface="+mn-lt"/>
                <a:ea typeface="+mn-ea"/>
                <a:cs typeface="+mn-cs"/>
              </a:rPr>
              <a:t> 50</a:t>
            </a:r>
            <a:r>
              <a:rPr lang="en-US" sz="1200" kern="1200">
                <a:solidFill>
                  <a:schemeClr val="tx1"/>
                </a:solidFill>
                <a:effectLst/>
                <a:latin typeface="+mn-lt"/>
                <a:ea typeface="+mn-ea"/>
                <a:cs typeface="+mn-cs"/>
              </a:rPr>
              <a:t> articles in peer reviewed journals and book chapters.</a:t>
            </a:r>
          </a:p>
          <a:p>
            <a:endParaRPr lang="en-US"/>
          </a:p>
          <a:p>
            <a:r>
              <a:rPr lang="en-US" b="1" u="sng"/>
              <a:t>Jackie</a:t>
            </a:r>
            <a:r>
              <a:rPr lang="en-US"/>
              <a:t>:</a:t>
            </a:r>
          </a:p>
          <a:p>
            <a:pPr marL="171450" indent="-171450">
              <a:buFont typeface="Arial"/>
              <a:buChar char="•"/>
            </a:pPr>
            <a:r>
              <a:rPr lang="en-US"/>
              <a:t>Jacqueline Safstrom is an Epidemiologist with the International Infection Control Branch in the Division of Healthcare Quality Promotion (</a:t>
            </a:r>
            <a:r>
              <a:rPr lang="en-US" err="1"/>
              <a:t>DHQP</a:t>
            </a:r>
            <a:r>
              <a:rPr lang="en-US"/>
              <a:t>) at the Centers for Disease Control and Prevention (CDC). Over the past six years at CDC, her work has focused on providing technical expertise in infection prevention and control (IPC), water, sanitation, and hygiene (WASH), and antimicrobial use and resistance. She collaborates with partners to strengthen countries’ capacity to deliver safe healthcare, support rapid responses to healthcare-associated and infectious disease outbreaks, and advance innovative solutions in resource-limited settings. Her current portfolio spans countries across Africa and South America, with previous experience supporting public health programs in the Middle East and Central/South Asia, as well as STD/HIV prevention work in the United States.</a:t>
            </a:r>
          </a:p>
          <a:p>
            <a:pPr marL="171450" indent="-171450">
              <a:buFont typeface="Calibri"/>
              <a:buChar char="-"/>
            </a:pPr>
            <a:endParaRPr lang="en-US"/>
          </a:p>
          <a:p>
            <a:endParaRPr lang="en-US"/>
          </a:p>
          <a:p>
            <a:r>
              <a:rPr lang="en-US" b="1" u="sng"/>
              <a:t>Selamawit</a:t>
            </a:r>
            <a:r>
              <a:rPr lang="en-US"/>
              <a:t>:</a:t>
            </a:r>
          </a:p>
          <a:p>
            <a:pPr marL="171450" indent="-171450">
              <a:buFont typeface="Calibri,Sans-Serif"/>
              <a:buChar char="-"/>
            </a:pPr>
            <a:r>
              <a:rPr lang="en-US" sz="1200" kern="1200">
                <a:solidFill>
                  <a:schemeClr val="tx1"/>
                </a:solidFill>
                <a:effectLst/>
                <a:latin typeface="+mn-lt"/>
                <a:ea typeface="+mn-ea"/>
                <a:cs typeface="+mn-cs"/>
              </a:rPr>
              <a:t>Selamawit </a:t>
            </a:r>
            <a:r>
              <a:rPr lang="en-US" sz="1200" kern="1200" err="1">
                <a:solidFill>
                  <a:schemeClr val="tx1"/>
                </a:solidFill>
                <a:effectLst/>
                <a:latin typeface="+mn-lt"/>
                <a:ea typeface="+mn-ea"/>
                <a:cs typeface="+mn-cs"/>
              </a:rPr>
              <a:t>Gebreegziabher</a:t>
            </a:r>
            <a:r>
              <a:rPr lang="en-US" sz="1200" kern="1200">
                <a:solidFill>
                  <a:schemeClr val="tx1"/>
                </a:solidFill>
                <a:effectLst/>
                <a:latin typeface="+mn-lt"/>
                <a:ea typeface="+mn-ea"/>
                <a:cs typeface="+mn-cs"/>
              </a:rPr>
              <a:t> is a public health professional with 15 years in national and refugee emergency health program. She is a Public Health Specialist - Infection Prevention and Control in US-CDC Ethiopia. Her prior roles include positions at the WHO, Refugee and Returnee Service, and Debre Markos University, with technical expertise in IPC, AMR surveillance, PH, SRH, and TB/HIV. She is a member of National Incident management system for PH emergency operating center and national IPC task force.</a:t>
            </a:r>
            <a:endParaRPr lang="en-US"/>
          </a:p>
          <a:p>
            <a:endParaRPr lang="en-US"/>
          </a:p>
          <a:p>
            <a:r>
              <a:rPr lang="en-US" b="1" u="sng"/>
              <a:t>Joseph:</a:t>
            </a:r>
          </a:p>
          <a:p>
            <a:pPr marL="171450" indent="-171450">
              <a:buFont typeface="Arial"/>
              <a:buChar char="•"/>
            </a:pPr>
            <a:r>
              <a:rPr lang="en-US"/>
              <a:t>Dr. Joseph Muendo leads the Detection and Response to antimicrobial resistance (DARE AMR) project at </a:t>
            </a:r>
            <a:r>
              <a:rPr lang="en-US" err="1"/>
              <a:t>ICAP</a:t>
            </a:r>
            <a:r>
              <a:rPr lang="en-US"/>
              <a:t> in Kenya. He is a medical doctor with a postgraduate degree in infectious diseases. His work focuses on AMR mitigation through antimicrobial stewardship, infection prevention and control, and healthcare-associated infection surveillance.</a:t>
            </a:r>
            <a:endParaRPr lang="en-US">
              <a:solidFill>
                <a:srgbClr val="444444"/>
              </a:solidFill>
            </a:endParaRPr>
          </a:p>
          <a:p>
            <a:endParaRPr lang="en-US">
              <a:solidFill>
                <a:srgbClr val="000000"/>
              </a:solidFill>
            </a:endParaRP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07710-2C1E-FD60-E70A-27F37B063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F4B03-848F-6EDB-47AE-C94832D4D4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04839-7E98-A8F9-1904-59ABDAC628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mn-lt"/>
              </a:rPr>
              <a:t>I'll now take you through a specific initiative under our umbrella—the Global Action in Healthcare Network, or GAIHN, focusing particularly on our Healthcare-Associated Infections Module, GAIHN-HAI. This global collaborative is dedicated to enhancing infection prevention and control to protect patients and healthcare workers. We do this by developing and deploying validated methodologies for systematic data handling that are adaptable across diverse healthcare settings. Our mission is to ensure these practices are feasible and effective, regardless of facility resources, thereby bolstering global health security and improving outcomes worldwide.</a:t>
            </a:r>
            <a:endParaRPr lang="en-US" sz="1200">
              <a:latin typeface="+mn-lt"/>
            </a:endParaRPr>
          </a:p>
          <a:p>
            <a:endParaRPr lang="en-US"/>
          </a:p>
        </p:txBody>
      </p:sp>
      <p:sp>
        <p:nvSpPr>
          <p:cNvPr id="4" name="Slide Number Placeholder 3">
            <a:extLst>
              <a:ext uri="{FF2B5EF4-FFF2-40B4-BE49-F238E27FC236}">
                <a16:creationId xmlns:a16="http://schemas.microsoft.com/office/drawing/2014/main" id="{B6D313F6-1C92-7C14-DE4A-31C586CBD0E3}"/>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874753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u="none" strike="noStrike">
                <a:solidFill>
                  <a:srgbClr val="000000"/>
                </a:solidFill>
                <a:effectLst/>
              </a:rPr>
              <a:t>The goals of the GAIHN network directly support and enhance global HAI surveillance, with a special focus on low-resource settings:</a:t>
            </a:r>
          </a:p>
          <a:p>
            <a:pPr algn="l"/>
            <a:br>
              <a:rPr lang="en-US" b="1" i="0" u="none" strike="noStrike">
                <a:solidFill>
                  <a:srgbClr val="000000"/>
                </a:solidFill>
                <a:effectLst/>
              </a:rPr>
            </a:br>
            <a:r>
              <a:rPr lang="en-US" b="1" i="0" u="none" strike="noStrike">
                <a:solidFill>
                  <a:srgbClr val="000000"/>
                </a:solidFill>
                <a:effectLst/>
              </a:rPr>
              <a:t>First</a:t>
            </a:r>
            <a:r>
              <a:rPr lang="en-US" b="0" i="0" u="none" strike="noStrike">
                <a:solidFill>
                  <a:srgbClr val="000000"/>
                </a:solidFill>
                <a:effectLst/>
              </a:rPr>
              <a:t>, we prioritize developing accessible surveillance tools. Tailored to be practical and widely applicable, these methods ensure that all network members, regardless of resource levels, can enhance their surveillance capabilities. This makes our approach universally adaptable.</a:t>
            </a:r>
          </a:p>
          <a:p>
            <a:pPr algn="l"/>
            <a:r>
              <a:rPr lang="en-US" b="1" i="0" u="none" strike="noStrike">
                <a:solidFill>
                  <a:srgbClr val="000000"/>
                </a:solidFill>
                <a:effectLst/>
              </a:rPr>
              <a:t>Second</a:t>
            </a:r>
            <a:r>
              <a:rPr lang="en-US" b="0" i="0" u="none" strike="noStrike">
                <a:solidFill>
                  <a:srgbClr val="000000"/>
                </a:solidFill>
                <a:effectLst/>
              </a:rPr>
              <a:t>, by building sustainable detection frameworks, we boost the ability of network members to effectively monitor and characterize emerging pathogens in real-time. This capability is crucial for maintaining dynamic and responsive surveillance systems.</a:t>
            </a:r>
          </a:p>
          <a:p>
            <a:pPr algn="l"/>
            <a:r>
              <a:rPr lang="en-US" b="1" i="0" u="none" strike="noStrike">
                <a:solidFill>
                  <a:srgbClr val="000000"/>
                </a:solidFill>
                <a:effectLst/>
              </a:rPr>
              <a:t>Third</a:t>
            </a:r>
            <a:r>
              <a:rPr lang="en-US" b="0" i="0" u="none" strike="noStrike">
                <a:solidFill>
                  <a:srgbClr val="000000"/>
                </a:solidFill>
                <a:effectLst/>
              </a:rPr>
              <a:t>, enhancing data utilization supports our partners in collecting and leveraging actionable surveillance data. This improvement is vital for informed decision-making and effective management of HAIs.</a:t>
            </a:r>
          </a:p>
          <a:p>
            <a:pPr algn="l"/>
            <a:r>
              <a:rPr lang="en-US" b="1" i="0" u="none" strike="noStrike">
                <a:solidFill>
                  <a:srgbClr val="000000"/>
                </a:solidFill>
                <a:effectLst/>
              </a:rPr>
              <a:t>Finally</a:t>
            </a:r>
            <a:r>
              <a:rPr lang="en-US" b="0" i="0" u="none" strike="noStrike">
                <a:solidFill>
                  <a:srgbClr val="000000"/>
                </a:solidFill>
                <a:effectLst/>
              </a:rPr>
              <a:t>, our ultimate aim to reduce HAI rates underscores the effectiveness of these practices. By applying robust surveillance data, we help decrease infection prevalence and improve health outcomes across participating facilities.</a:t>
            </a:r>
          </a:p>
          <a:p>
            <a:pPr algn="l"/>
            <a:r>
              <a:rPr lang="en-US" b="0" i="0" u="none" strike="noStrike">
                <a:solidFill>
                  <a:srgbClr val="000000"/>
                </a:solidFill>
                <a:effectLst/>
              </a:rPr>
              <a:t>Each goal is designed to boost the surveillance capacities of network participants, ensuring that together, we can achieve safer healthcare environments globally.</a:t>
            </a:r>
          </a:p>
          <a:p>
            <a:pPr algn="l"/>
            <a:endParaRPr lang="en-US"/>
          </a:p>
          <a:p>
            <a:br>
              <a:rPr lang="en-US"/>
            </a:br>
            <a:endParaRPr lang="en-US"/>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a:effectLst/>
                <a:latin typeface="Calibri" panose="020F0502020204030204" pitchFamily="34" charset="0"/>
                <a:ea typeface="Calibri" panose="020F0502020204030204" pitchFamily="34" charset="0"/>
                <a:cs typeface="Arial" panose="020B0604020202020204" pitchFamily="34" charset="0"/>
              </a:rPr>
              <a:t>On this slide, we outline the six foundational steps of HAI monitoring that the GAIHN-HAI network recognizes and actively supports, tailored to the constraints of limited resource settings:</a:t>
            </a:r>
          </a:p>
          <a:p>
            <a:pPr marL="285750" marR="0" indent="-285750">
              <a:spcBef>
                <a:spcPts val="0"/>
              </a:spcBef>
              <a:spcAft>
                <a:spcPts val="0"/>
              </a:spcAft>
              <a:buFont typeface="Arial" panose="020B0604020202020204" pitchFamily="34" charset="0"/>
              <a:buChar char="•"/>
            </a:pPr>
            <a:r>
              <a:rPr lang="en-US" sz="1200">
                <a:effectLst/>
                <a:latin typeface="Calibri" panose="020F0502020204030204" pitchFamily="34" charset="0"/>
                <a:ea typeface="Calibri" panose="020F0502020204030204" pitchFamily="34" charset="0"/>
                <a:cs typeface="Arial" panose="020B0604020202020204" pitchFamily="34" charset="0"/>
              </a:rPr>
              <a:t>Planning: Tailored planning that accommodates the unique needs of diverse healthcare settings.</a:t>
            </a:r>
          </a:p>
          <a:p>
            <a:pPr marL="285750" marR="0" indent="-285750">
              <a:spcBef>
                <a:spcPts val="0"/>
              </a:spcBef>
              <a:spcAft>
                <a:spcPts val="0"/>
              </a:spcAft>
              <a:buFont typeface="Arial" panose="020B0604020202020204" pitchFamily="34" charset="0"/>
              <a:buChar char="•"/>
            </a:pPr>
            <a:r>
              <a:rPr lang="en-US" sz="1200">
                <a:effectLst/>
                <a:latin typeface="Calibri" panose="020F0502020204030204" pitchFamily="34" charset="0"/>
                <a:ea typeface="Calibri" panose="020F0502020204030204" pitchFamily="34" charset="0"/>
                <a:cs typeface="Arial" panose="020B0604020202020204" pitchFamily="34" charset="0"/>
              </a:rPr>
              <a:t>Data Collection: Systematic collection using standardized tools, designed to be practical across various environments.</a:t>
            </a:r>
          </a:p>
          <a:p>
            <a:pPr marL="285750" marR="0" indent="-285750">
              <a:spcBef>
                <a:spcPts val="0"/>
              </a:spcBef>
              <a:spcAft>
                <a:spcPts val="0"/>
              </a:spcAft>
              <a:buFont typeface="Arial" panose="020B0604020202020204" pitchFamily="34" charset="0"/>
              <a:buChar char="•"/>
            </a:pPr>
            <a:r>
              <a:rPr lang="en-US" sz="1200">
                <a:effectLst/>
                <a:latin typeface="Calibri" panose="020F0502020204030204" pitchFamily="34" charset="0"/>
                <a:ea typeface="Calibri" panose="020F0502020204030204" pitchFamily="34" charset="0"/>
                <a:cs typeface="Arial" panose="020B0604020202020204" pitchFamily="34" charset="0"/>
              </a:rPr>
              <a:t>Data Management: Ensuring data integrity and security, even in resource-limited contexts.</a:t>
            </a:r>
          </a:p>
          <a:p>
            <a:pPr marL="285750" marR="0" indent="-285750">
              <a:spcBef>
                <a:spcPts val="0"/>
              </a:spcBef>
              <a:spcAft>
                <a:spcPts val="0"/>
              </a:spcAft>
              <a:buFont typeface="Arial" panose="020B0604020202020204" pitchFamily="34" charset="0"/>
              <a:buChar char="•"/>
            </a:pPr>
            <a:r>
              <a:rPr lang="en-US" sz="1200">
                <a:effectLst/>
                <a:latin typeface="Calibri" panose="020F0502020204030204" pitchFamily="34" charset="0"/>
                <a:ea typeface="Calibri" panose="020F0502020204030204" pitchFamily="34" charset="0"/>
                <a:cs typeface="Arial" panose="020B0604020202020204" pitchFamily="34" charset="0"/>
              </a:rPr>
              <a:t>Data Analysis: Analyzing data to identify trends and issues, with methods feasible for all facility types.</a:t>
            </a:r>
          </a:p>
          <a:p>
            <a:pPr marL="285750" marR="0" indent="-285750">
              <a:spcBef>
                <a:spcPts val="0"/>
              </a:spcBef>
              <a:spcAft>
                <a:spcPts val="0"/>
              </a:spcAft>
              <a:buFont typeface="Arial" panose="020B0604020202020204" pitchFamily="34" charset="0"/>
              <a:buChar char="•"/>
            </a:pPr>
            <a:r>
              <a:rPr lang="en-US" sz="1200">
                <a:effectLst/>
                <a:latin typeface="Calibri" panose="020F0502020204030204" pitchFamily="34" charset="0"/>
                <a:ea typeface="Calibri" panose="020F0502020204030204" pitchFamily="34" charset="0"/>
                <a:cs typeface="Arial" panose="020B0604020202020204" pitchFamily="34" charset="0"/>
              </a:rPr>
              <a:t>Interpretation / Visualization: Turning complex data into clear, actionable insights, suitable for facilities with varying capabilities.</a:t>
            </a:r>
          </a:p>
          <a:p>
            <a:pPr marL="285750" marR="0" indent="-285750">
              <a:spcBef>
                <a:spcPts val="0"/>
              </a:spcBef>
              <a:spcAft>
                <a:spcPts val="0"/>
              </a:spcAft>
              <a:buFont typeface="Arial" panose="020B0604020202020204" pitchFamily="34" charset="0"/>
              <a:buChar char="•"/>
            </a:pPr>
            <a:r>
              <a:rPr lang="en-US" sz="1200">
                <a:effectLst/>
                <a:latin typeface="Calibri" panose="020F0502020204030204" pitchFamily="34" charset="0"/>
                <a:ea typeface="Calibri" panose="020F0502020204030204" pitchFamily="34" charset="0"/>
                <a:cs typeface="Arial" panose="020B0604020202020204" pitchFamily="34" charset="0"/>
              </a:rPr>
              <a:t>Action Response: Implementing data-driven interventions that are realistic and effective in enhancing safety.</a:t>
            </a:r>
          </a:p>
          <a:p>
            <a:pPr marL="0" marR="0">
              <a:spcBef>
                <a:spcPts val="0"/>
              </a:spcBef>
              <a:spcAft>
                <a:spcPts val="0"/>
              </a:spcAft>
            </a:pPr>
            <a:endParaRPr lang="en-US" sz="120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Arial" panose="020B0604020202020204" pitchFamily="34" charset="0"/>
              </a:rPr>
              <a:t>These steps are visually represented in a sequential arrow graphic, illustrating how the network is working to develop and deploy tools across each step of the surveillance process, ensuring effective monitoring and intervention.</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202DB-A5EA-E628-A063-CA7C72363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67FAF-20C3-2820-24A1-487650C5C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A296A-16C5-65AB-4EC2-7B7AD398C9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9FF2D1-1A0C-6AF8-0696-8F59048E4576}"/>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82210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A4E20-BCAE-FDD5-86A5-4659D1B64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F515D-3158-3D4B-CC2F-5D33C0EC0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0DC4E-4D17-4EE1-B0F3-FD6784AD06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ECB15E-81D4-B91E-CB99-47FEFC590811}"/>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505516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65D3E-7AE1-FBEB-EDE3-6D45CC5BB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71E96-9B5B-55B4-1611-8425AB6FF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B7136-B76F-B122-FFD7-1C0857E31C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F82FF0-B448-D380-2D36-40F6F6E1D883}"/>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36772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4250F-EA5C-8C5B-7FEA-1F92656659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754A5AA-F8B5-A47E-60DA-7F8B227734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1AAB44-DBC4-EFA2-42C7-B59351C388C9}"/>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5" name="Footer Placeholder 4">
            <a:extLst>
              <a:ext uri="{FF2B5EF4-FFF2-40B4-BE49-F238E27FC236}">
                <a16:creationId xmlns:a16="http://schemas.microsoft.com/office/drawing/2014/main" id="{7748F2BE-6245-2F4D-2BC4-73BE1A4E82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94DBC-11F0-EEBF-34E3-4AD7D048A51F}"/>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218032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32480-A020-ECB8-8DC7-E4017A5ABE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1957A5-8FF2-79A8-6603-E834FC25DC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E6E7C-0D8D-167E-B38B-E6372933B1FD}"/>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5" name="Footer Placeholder 4">
            <a:extLst>
              <a:ext uri="{FF2B5EF4-FFF2-40B4-BE49-F238E27FC236}">
                <a16:creationId xmlns:a16="http://schemas.microsoft.com/office/drawing/2014/main" id="{8307C979-4B4B-20CF-9C12-88F12B5C60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259D42-3495-BAA6-722D-9E6090AFA690}"/>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1002001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5C4C2F-5A4B-76EB-A7B9-A9FC90E762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DA20AB-820C-865A-02AB-CEB9A6C2AC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1BC2C9-BB73-AADA-266F-9BCF146521CE}"/>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5" name="Footer Placeholder 4">
            <a:extLst>
              <a:ext uri="{FF2B5EF4-FFF2-40B4-BE49-F238E27FC236}">
                <a16:creationId xmlns:a16="http://schemas.microsoft.com/office/drawing/2014/main" id="{5075C330-B1CB-758B-8959-0396925D4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940FD2-5700-BB7A-4310-014C7F9F60AC}"/>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1643452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Data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35572"/>
            <a:ext cx="10972800" cy="4176467"/>
          </a:xfrm>
        </p:spPr>
        <p:txBody>
          <a:bodyPr/>
          <a:lstStyle>
            <a:lvl1pPr marL="304792" indent="-304792">
              <a:lnSpc>
                <a:spcPts val="2933"/>
              </a:lnSpc>
              <a:buClr>
                <a:srgbClr val="003BC0"/>
              </a:buClr>
              <a:buFont typeface="Arial" panose="020B0604020202020204" pitchFamily="34" charset="0"/>
              <a:buChar char="•"/>
              <a:defRPr sz="2667" b="1">
                <a:solidFill>
                  <a:srgbClr val="1D1D1D"/>
                </a:solidFill>
              </a:defRPr>
            </a:lvl1pPr>
            <a:lvl2pPr marL="609585" indent="-226478">
              <a:lnSpc>
                <a:spcPts val="2667"/>
              </a:lnSpc>
              <a:buClr>
                <a:srgbClr val="005761"/>
              </a:buClr>
              <a:buFont typeface="Arial" panose="020B0604020202020204" pitchFamily="34" charset="0"/>
              <a:buChar char="-"/>
              <a:tabLst>
                <a:tab pos="533387" algn="l"/>
              </a:tabLst>
              <a:defRPr sz="2400">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p:txBody>
      </p:sp>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1E5AAA"/>
                </a:solidFill>
                <a:effectLst/>
                <a:latin typeface="Calibri" pitchFamily="34" charset="0"/>
              </a:defRPr>
            </a:lvl1pPr>
          </a:lstStyle>
          <a:p>
            <a:endParaRPr lang="en-US"/>
          </a:p>
        </p:txBody>
      </p:sp>
      <p:grpSp>
        <p:nvGrpSpPr>
          <p:cNvPr id="2" name="Group 1">
            <a:extLst>
              <a:ext uri="{FF2B5EF4-FFF2-40B4-BE49-F238E27FC236}">
                <a16:creationId xmlns:a16="http://schemas.microsoft.com/office/drawing/2014/main" id="{D5710D62-FA23-37E1-D9CA-4E6562C12821}"/>
              </a:ext>
            </a:extLst>
          </p:cNvPr>
          <p:cNvGrpSpPr/>
          <p:nvPr userDrawn="1"/>
        </p:nvGrpSpPr>
        <p:grpSpPr>
          <a:xfrm>
            <a:off x="1" y="6725265"/>
            <a:ext cx="12192001" cy="142567"/>
            <a:chOff x="7355954" y="15880786"/>
            <a:chExt cx="21904846" cy="578414"/>
          </a:xfrm>
        </p:grpSpPr>
        <p:sp>
          <p:nvSpPr>
            <p:cNvPr id="3" name="Rectangle 20">
              <a:extLst>
                <a:ext uri="{FF2B5EF4-FFF2-40B4-BE49-F238E27FC236}">
                  <a16:creationId xmlns:a16="http://schemas.microsoft.com/office/drawing/2014/main" id="{3AD231D8-DCA4-570B-4CC6-32EBF38FADDD}"/>
                </a:ext>
              </a:extLst>
            </p:cNvPr>
            <p:cNvSpPr>
              <a:spLocks noChangeArrowheads="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4" name="Rectangle 20">
              <a:extLst>
                <a:ext uri="{FF2B5EF4-FFF2-40B4-BE49-F238E27FC236}">
                  <a16:creationId xmlns:a16="http://schemas.microsoft.com/office/drawing/2014/main" id="{32619D13-D1C6-7836-5897-39ABF07B01EC}"/>
                </a:ext>
              </a:extLst>
            </p:cNvPr>
            <p:cNvSpPr>
              <a:spLocks noChangeArrowheads="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6" name="Rectangle 20">
              <a:extLst>
                <a:ext uri="{FF2B5EF4-FFF2-40B4-BE49-F238E27FC236}">
                  <a16:creationId xmlns:a16="http://schemas.microsoft.com/office/drawing/2014/main" id="{392F6D8E-420B-97AC-FD5D-3185F97EC0C5}"/>
                </a:ext>
              </a:extLst>
            </p:cNvPr>
            <p:cNvSpPr>
              <a:spLocks noChangeArrowheads="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3333"/>
            </a:p>
          </p:txBody>
        </p:sp>
        <p:sp>
          <p:nvSpPr>
            <p:cNvPr id="8" name="Rectangle 20">
              <a:extLst>
                <a:ext uri="{FF2B5EF4-FFF2-40B4-BE49-F238E27FC236}">
                  <a16:creationId xmlns:a16="http://schemas.microsoft.com/office/drawing/2014/main" id="{6967D159-E4ED-FA77-F3CA-47CC8A1001C9}"/>
                </a:ext>
              </a:extLst>
            </p:cNvPr>
            <p:cNvSpPr>
              <a:spLocks noChangeArrowheads="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3333"/>
            </a:p>
          </p:txBody>
        </p:sp>
      </p:grpSp>
    </p:spTree>
    <p:extLst>
      <p:ext uri="{BB962C8B-B14F-4D97-AF65-F5344CB8AC3E}">
        <p14:creationId xmlns:p14="http://schemas.microsoft.com/office/powerpoint/2010/main" val="378110496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3853B-7A91-A1AD-9322-ED5CC8A768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93D687-E35D-A6F8-88A7-47B5A4DA6B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6EF4A1-E717-F628-9A34-071F5B14650F}"/>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5" name="Footer Placeholder 4">
            <a:extLst>
              <a:ext uri="{FF2B5EF4-FFF2-40B4-BE49-F238E27FC236}">
                <a16:creationId xmlns:a16="http://schemas.microsoft.com/office/drawing/2014/main" id="{05F31781-AF9E-E2AB-9AFD-A6B37E2C5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D6B034-36E7-E456-2C02-626CE44AC7B4}"/>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146742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D7D4-E0CB-B7CA-82D2-0D9C3101A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2AB13E-E055-5D7D-70EB-1DB31904DA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766DB8-05FB-35E6-C511-BCF9ED1C64A1}"/>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5" name="Footer Placeholder 4">
            <a:extLst>
              <a:ext uri="{FF2B5EF4-FFF2-40B4-BE49-F238E27FC236}">
                <a16:creationId xmlns:a16="http://schemas.microsoft.com/office/drawing/2014/main" id="{305AFEBA-C67C-E698-ABED-F392D44125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FED21-3DB8-5EB3-E2D9-115BD9952EF0}"/>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725779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2481-D548-675D-BDD5-BAD96F4756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AB55FF-B6ED-F384-BB88-18B6675FE3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9CA5D-A21C-DC96-AACB-E9F0B43545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C6DCCCE-7AE9-04E4-D758-0C4BB5592176}"/>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6" name="Footer Placeholder 5">
            <a:extLst>
              <a:ext uri="{FF2B5EF4-FFF2-40B4-BE49-F238E27FC236}">
                <a16:creationId xmlns:a16="http://schemas.microsoft.com/office/drawing/2014/main" id="{D115FB4F-41B1-33F0-B676-B5B153F402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AB3CA-DCA0-7A34-18AA-32E8E8182F74}"/>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1859952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DB674-C15B-2367-69E0-96BA2773F0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D909AC-25F6-AA8B-056A-CB79966A74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68458F-1FA7-355B-02E2-46C6CFB130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43E051-A8BF-D1BF-37AC-216CD38C6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40343A-A092-81B6-F72D-FDDE55F246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854921-715F-30E9-4B9C-C4B6F64E9088}"/>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8" name="Footer Placeholder 7">
            <a:extLst>
              <a:ext uri="{FF2B5EF4-FFF2-40B4-BE49-F238E27FC236}">
                <a16:creationId xmlns:a16="http://schemas.microsoft.com/office/drawing/2014/main" id="{83189DF6-865A-5844-A5A0-5BF77EFBF1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D49CF4-0508-02A2-912A-13253AB5B66A}"/>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4232096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0FCE9-F48B-5455-8975-188D7CB3C5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EE4457-22CA-2F6C-73FF-C6C310878216}"/>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4" name="Footer Placeholder 3">
            <a:extLst>
              <a:ext uri="{FF2B5EF4-FFF2-40B4-BE49-F238E27FC236}">
                <a16:creationId xmlns:a16="http://schemas.microsoft.com/office/drawing/2014/main" id="{6A479EB8-3765-0CA7-7DF8-D451F1FED9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1F4E9D-C4FD-D30C-EEDC-0F5A13C77B4A}"/>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995000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41A80C-C8F4-6506-74D2-32D68A06004B}"/>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3" name="Footer Placeholder 2">
            <a:extLst>
              <a:ext uri="{FF2B5EF4-FFF2-40B4-BE49-F238E27FC236}">
                <a16:creationId xmlns:a16="http://schemas.microsoft.com/office/drawing/2014/main" id="{353FBC54-7349-63FD-8CF5-B116982AD8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BEDC23-17EE-0AEE-895B-5A575C7A3F66}"/>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137985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6A477-8C1E-BC46-BB8E-7301568617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117DCF-2D60-FBD4-2FFB-3AC1524CC2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116922-0E4F-F5DD-7249-9A06BFE52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F2898E-3741-1894-CC3C-9A8777ED300D}"/>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6" name="Footer Placeholder 5">
            <a:extLst>
              <a:ext uri="{FF2B5EF4-FFF2-40B4-BE49-F238E27FC236}">
                <a16:creationId xmlns:a16="http://schemas.microsoft.com/office/drawing/2014/main" id="{A186F28C-BEB3-CD9D-B188-9DCECE3328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F143D-80D3-0827-0053-2C75A18AC235}"/>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4180003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C8B91-8035-55C3-D801-705019DFCE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45C4A6-7E02-5E02-B3B0-C9AAC67398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3099DA-9B9D-3C51-AC88-8B96A20BE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5F9FCA-73E0-AFC4-853A-A13957F7E65E}"/>
              </a:ext>
            </a:extLst>
          </p:cNvPr>
          <p:cNvSpPr>
            <a:spLocks noGrp="1"/>
          </p:cNvSpPr>
          <p:nvPr>
            <p:ph type="dt" sz="half" idx="10"/>
          </p:nvPr>
        </p:nvSpPr>
        <p:spPr/>
        <p:txBody>
          <a:bodyPr/>
          <a:lstStyle/>
          <a:p>
            <a:fld id="{B383A0FB-DC10-4771-8514-AAEE50862BDA}" type="datetimeFigureOut">
              <a:rPr lang="en-US" smtClean="0"/>
              <a:t>8/20/2026</a:t>
            </a:fld>
            <a:endParaRPr lang="en-US"/>
          </a:p>
        </p:txBody>
      </p:sp>
      <p:sp>
        <p:nvSpPr>
          <p:cNvPr id="6" name="Footer Placeholder 5">
            <a:extLst>
              <a:ext uri="{FF2B5EF4-FFF2-40B4-BE49-F238E27FC236}">
                <a16:creationId xmlns:a16="http://schemas.microsoft.com/office/drawing/2014/main" id="{6C6C330F-6FA1-0B9C-F4D3-F62661C341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427EBA-2680-CCE0-72FB-577DC357E304}"/>
              </a:ext>
            </a:extLst>
          </p:cNvPr>
          <p:cNvSpPr>
            <a:spLocks noGrp="1"/>
          </p:cNvSpPr>
          <p:nvPr>
            <p:ph type="sldNum" sz="quarter" idx="12"/>
          </p:nvPr>
        </p:nvSpPr>
        <p:spPr/>
        <p:txBody>
          <a:bodyPr/>
          <a:lstStyle/>
          <a:p>
            <a:fld id="{4D9BD4B1-F759-4F88-AB06-9B90AC6A5911}" type="slidenum">
              <a:rPr lang="en-US" smtClean="0"/>
              <a:t>‹#›</a:t>
            </a:fld>
            <a:endParaRPr lang="en-US"/>
          </a:p>
        </p:txBody>
      </p:sp>
    </p:spTree>
    <p:extLst>
      <p:ext uri="{BB962C8B-B14F-4D97-AF65-F5344CB8AC3E}">
        <p14:creationId xmlns:p14="http://schemas.microsoft.com/office/powerpoint/2010/main" val="2683443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28709E-7C1A-900B-44B3-630CCCB7DD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8F8FE3-59E3-FF1A-C5C2-DF245F2E72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7419CE-5760-3D4C-544D-AFFC5637A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83A0FB-DC10-4771-8514-AAEE50862BDA}" type="datetimeFigureOut">
              <a:rPr lang="en-US" smtClean="0"/>
              <a:t>8/20/2026</a:t>
            </a:fld>
            <a:endParaRPr lang="en-US"/>
          </a:p>
        </p:txBody>
      </p:sp>
      <p:sp>
        <p:nvSpPr>
          <p:cNvPr id="5" name="Footer Placeholder 4">
            <a:extLst>
              <a:ext uri="{FF2B5EF4-FFF2-40B4-BE49-F238E27FC236}">
                <a16:creationId xmlns:a16="http://schemas.microsoft.com/office/drawing/2014/main" id="{9AC4408A-0CDD-C283-BB7C-995BFEBA9B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338E71-E58A-097C-BA2D-FCFFD0155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9BD4B1-F759-4F88-AB06-9B90AC6A5911}" type="slidenum">
              <a:rPr lang="en-US" smtClean="0"/>
              <a:t>‹#›</a:t>
            </a:fld>
            <a:endParaRPr lang="en-US"/>
          </a:p>
        </p:txBody>
      </p:sp>
    </p:spTree>
    <p:extLst>
      <p:ext uri="{BB962C8B-B14F-4D97-AF65-F5344CB8AC3E}">
        <p14:creationId xmlns:p14="http://schemas.microsoft.com/office/powerpoint/2010/main" val="3140296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biomedical_technology_bac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7726680" cy="6858000"/>
          </a:xfrm>
          <a:prstGeom prst="rect">
            <a:avLst/>
          </a:prstGeom>
          <a:solidFill>
            <a:srgbClr val="001F2C">
              <a:alpha val="76000"/>
            </a:srgbClr>
          </a:solidFill>
          <a:ln w="12700">
            <a:solidFill>
              <a:srgbClr val="FFFFFF">
                <a:alpha val="0"/>
              </a:srgbClr>
            </a:solidFill>
            <a:prstDash val="solid"/>
          </a:ln>
        </p:spPr>
        <p:txBody>
          <a:bodyPr/>
          <a:lstStyle/>
          <a:p>
            <a:endParaRPr lang="en-US"/>
          </a:p>
        </p:txBody>
      </p:sp>
      <p:sp>
        <p:nvSpPr>
          <p:cNvPr id="4" name="Shape 1"/>
          <p:cNvSpPr/>
          <p:nvPr/>
        </p:nvSpPr>
        <p:spPr>
          <a:xfrm>
            <a:off x="566928" y="411480"/>
            <a:ext cx="1810512" cy="502920"/>
          </a:xfrm>
          <a:prstGeom prst="roundRect">
            <a:avLst>
              <a:gd name="adj" fmla="val 14545"/>
            </a:avLst>
          </a:prstGeom>
          <a:solidFill>
            <a:srgbClr val="FFFFFF"/>
          </a:solidFill>
          <a:ln w="12700">
            <a:solidFill>
              <a:srgbClr val="FFFFFF">
                <a:alpha val="0"/>
              </a:srgbClr>
            </a:solidFill>
            <a:prstDash val="solid"/>
          </a:ln>
        </p:spPr>
        <p:txBody>
          <a:bodyPr/>
          <a:lstStyle/>
          <a:p>
            <a:endParaRPr lang="en-US"/>
          </a:p>
        </p:txBody>
      </p:sp>
      <p:pic>
        <p:nvPicPr>
          <p:cNvPr id="5" name="Image 1" descr="/mnt/data/pptx_extract/ppt/media/image1.png"/>
          <p:cNvPicPr>
            <a:picLocks noChangeAspect="1"/>
          </p:cNvPicPr>
          <p:nvPr/>
        </p:nvPicPr>
        <p:blipFill>
          <a:blip r:embed="rId4"/>
          <a:stretch>
            <a:fillRect/>
          </a:stretch>
        </p:blipFill>
        <p:spPr>
          <a:xfrm>
            <a:off x="632072" y="449885"/>
            <a:ext cx="423838" cy="426110"/>
          </a:xfrm>
          <a:prstGeom prst="rect">
            <a:avLst/>
          </a:prstGeom>
        </p:spPr>
      </p:pic>
      <p:pic>
        <p:nvPicPr>
          <p:cNvPr id="6" name="Image 2" descr="/mnt/data/pptx_extract/ppt/media/image2.png"/>
          <p:cNvPicPr>
            <a:picLocks noChangeAspect="1"/>
          </p:cNvPicPr>
          <p:nvPr/>
        </p:nvPicPr>
        <p:blipFill>
          <a:blip r:embed="rId5"/>
          <a:stretch>
            <a:fillRect/>
          </a:stretch>
        </p:blipFill>
        <p:spPr>
          <a:xfrm>
            <a:off x="1369473" y="469087"/>
            <a:ext cx="604099" cy="387706"/>
          </a:xfrm>
          <a:prstGeom prst="rect">
            <a:avLst/>
          </a:prstGeom>
        </p:spPr>
      </p:pic>
      <p:sp>
        <p:nvSpPr>
          <p:cNvPr id="7" name="Shape 2"/>
          <p:cNvSpPr/>
          <p:nvPr/>
        </p:nvSpPr>
        <p:spPr>
          <a:xfrm>
            <a:off x="658368" y="1591056"/>
            <a:ext cx="438912" cy="22860"/>
          </a:xfrm>
          <a:prstGeom prst="rect">
            <a:avLst/>
          </a:prstGeom>
          <a:solidFill>
            <a:srgbClr val="25B7C8"/>
          </a:solidFill>
          <a:ln w="12700">
            <a:solidFill>
              <a:srgbClr val="FFFFFF">
                <a:alpha val="0"/>
              </a:srgbClr>
            </a:solidFill>
            <a:prstDash val="solid"/>
          </a:ln>
        </p:spPr>
        <p:txBody>
          <a:bodyPr/>
          <a:lstStyle/>
          <a:p>
            <a:endParaRPr lang="en-US"/>
          </a:p>
        </p:txBody>
      </p:sp>
      <p:sp>
        <p:nvSpPr>
          <p:cNvPr id="8" name="Text 3"/>
          <p:cNvSpPr/>
          <p:nvPr/>
        </p:nvSpPr>
        <p:spPr>
          <a:xfrm>
            <a:off x="1225296" y="1417320"/>
            <a:ext cx="3657600" cy="256032"/>
          </a:xfrm>
          <a:prstGeom prst="rect">
            <a:avLst/>
          </a:prstGeom>
          <a:noFill/>
          <a:ln/>
        </p:spPr>
        <p:txBody>
          <a:bodyPr wrap="square" lIns="0" tIns="0" rIns="0" bIns="0" rtlCol="0" anchor="ctr"/>
          <a:lstStyle/>
          <a:p>
            <a:pPr marL="0" indent="0">
              <a:buNone/>
            </a:pPr>
            <a:r>
              <a:rPr lang="en-US" sz="780" b="1">
                <a:solidFill>
                  <a:srgbClr val="25B7C8"/>
                </a:solidFill>
                <a:latin typeface="Aptos" pitchFamily="34" charset="0"/>
                <a:ea typeface="Aptos" pitchFamily="34" charset="-122"/>
                <a:cs typeface="Aptos" pitchFamily="34" charset="-120"/>
              </a:rPr>
              <a:t>13TH ANNUAL CONFERENCE</a:t>
            </a:r>
            <a:endParaRPr lang="en-US" sz="780"/>
          </a:p>
        </p:txBody>
      </p:sp>
      <p:sp>
        <p:nvSpPr>
          <p:cNvPr id="9" name="Text 4"/>
          <p:cNvSpPr/>
          <p:nvPr/>
        </p:nvSpPr>
        <p:spPr>
          <a:xfrm>
            <a:off x="658368" y="1773936"/>
            <a:ext cx="6492240" cy="960120"/>
          </a:xfrm>
          <a:prstGeom prst="rect">
            <a:avLst/>
          </a:prstGeom>
          <a:noFill/>
          <a:ln/>
        </p:spPr>
        <p:txBody>
          <a:bodyPr wrap="square" lIns="0" tIns="0" rIns="0" bIns="0" rtlCol="0" anchor="ctr">
            <a:normAutofit lnSpcReduction="10000"/>
          </a:bodyPr>
          <a:lstStyle/>
          <a:p>
            <a:pPr marL="0" indent="0">
              <a:buNone/>
            </a:pPr>
            <a:r>
              <a:rPr lang="en-US" sz="3300" b="1">
                <a:solidFill>
                  <a:srgbClr val="FFFFFF"/>
                </a:solidFill>
                <a:latin typeface="Aptos Display" pitchFamily="34" charset="0"/>
                <a:ea typeface="Aptos Display" pitchFamily="34" charset="-122"/>
                <a:cs typeface="Aptos Display" pitchFamily="34" charset="-120"/>
              </a:rPr>
              <a:t>Infection Prevention</a:t>
            </a:r>
            <a:endParaRPr lang="en-US" sz="3300"/>
          </a:p>
          <a:p>
            <a:pPr marL="0" indent="0">
              <a:buNone/>
            </a:pPr>
            <a:r>
              <a:rPr lang="en-US" sz="3300" b="1">
                <a:solidFill>
                  <a:srgbClr val="FFFFFF"/>
                </a:solidFill>
                <a:latin typeface="Aptos Display" pitchFamily="34" charset="0"/>
                <a:ea typeface="Aptos Display" pitchFamily="34" charset="-122"/>
                <a:cs typeface="Aptos Display" pitchFamily="34" charset="-120"/>
              </a:rPr>
              <a:t>Network – Kenya</a:t>
            </a:r>
            <a:endParaRPr lang="en-US" sz="3300"/>
          </a:p>
        </p:txBody>
      </p:sp>
      <p:sp>
        <p:nvSpPr>
          <p:cNvPr id="10" name="Text 5"/>
          <p:cNvSpPr/>
          <p:nvPr/>
        </p:nvSpPr>
        <p:spPr>
          <a:xfrm>
            <a:off x="685800" y="2779776"/>
            <a:ext cx="6126480" cy="237744"/>
          </a:xfrm>
          <a:prstGeom prst="rect">
            <a:avLst/>
          </a:prstGeom>
          <a:noFill/>
          <a:ln/>
        </p:spPr>
        <p:txBody>
          <a:bodyPr wrap="square" lIns="0" tIns="0" rIns="0" bIns="0" rtlCol="0" anchor="ctr">
            <a:normAutofit/>
          </a:bodyPr>
          <a:lstStyle/>
          <a:p>
            <a:pPr marL="0" indent="0">
              <a:buNone/>
            </a:pPr>
            <a:r>
              <a:rPr lang="en-US" sz="1250" i="1">
                <a:solidFill>
                  <a:srgbClr val="D9F6FA"/>
                </a:solidFill>
                <a:latin typeface="Aptos" pitchFamily="34" charset="0"/>
                <a:ea typeface="Aptos" pitchFamily="34" charset="-122"/>
                <a:cs typeface="Aptos" pitchFamily="34" charset="-120"/>
              </a:rPr>
              <a:t>Advancing Safe Care Through Infection Prevention &amp; Control</a:t>
            </a:r>
            <a:endParaRPr lang="en-US" sz="1250"/>
          </a:p>
        </p:txBody>
      </p:sp>
      <p:sp>
        <p:nvSpPr>
          <p:cNvPr id="11" name="Shape 6"/>
          <p:cNvSpPr/>
          <p:nvPr/>
        </p:nvSpPr>
        <p:spPr>
          <a:xfrm>
            <a:off x="658368" y="3383280"/>
            <a:ext cx="475488" cy="32004"/>
          </a:xfrm>
          <a:prstGeom prst="rect">
            <a:avLst/>
          </a:prstGeom>
          <a:solidFill>
            <a:srgbClr val="25B7C8"/>
          </a:solidFill>
          <a:ln w="12700">
            <a:solidFill>
              <a:srgbClr val="FFFFFF">
                <a:alpha val="0"/>
              </a:srgbClr>
            </a:solidFill>
            <a:prstDash val="solid"/>
          </a:ln>
        </p:spPr>
        <p:txBody>
          <a:bodyPr/>
          <a:lstStyle/>
          <a:p>
            <a:endParaRPr lang="en-US"/>
          </a:p>
        </p:txBody>
      </p:sp>
      <p:sp>
        <p:nvSpPr>
          <p:cNvPr id="12" name="Text 7"/>
          <p:cNvSpPr/>
          <p:nvPr/>
        </p:nvSpPr>
        <p:spPr>
          <a:xfrm>
            <a:off x="658368" y="3529584"/>
            <a:ext cx="2377440" cy="182880"/>
          </a:xfrm>
          <a:prstGeom prst="rect">
            <a:avLst/>
          </a:prstGeom>
          <a:noFill/>
          <a:ln/>
        </p:spPr>
        <p:txBody>
          <a:bodyPr wrap="square" lIns="0" tIns="0" rIns="0" bIns="0" rtlCol="0" anchor="ctr"/>
          <a:lstStyle/>
          <a:p>
            <a:pPr marL="0" indent="0">
              <a:buNone/>
            </a:pPr>
            <a:r>
              <a:rPr lang="en-US" sz="780" b="1">
                <a:solidFill>
                  <a:srgbClr val="25B7C8"/>
                </a:solidFill>
                <a:latin typeface="Aptos" pitchFamily="34" charset="0"/>
                <a:ea typeface="Aptos" pitchFamily="34" charset="-122"/>
                <a:cs typeface="Aptos" pitchFamily="34" charset="-120"/>
              </a:rPr>
              <a:t>CONFERENCE THEME</a:t>
            </a:r>
            <a:endParaRPr lang="en-US" sz="780"/>
          </a:p>
        </p:txBody>
      </p:sp>
      <p:sp>
        <p:nvSpPr>
          <p:cNvPr id="13" name="Text 8"/>
          <p:cNvSpPr/>
          <p:nvPr/>
        </p:nvSpPr>
        <p:spPr>
          <a:xfrm>
            <a:off x="658368" y="3822192"/>
            <a:ext cx="6675120" cy="658368"/>
          </a:xfrm>
          <a:prstGeom prst="rect">
            <a:avLst/>
          </a:prstGeom>
          <a:noFill/>
          <a:ln/>
        </p:spPr>
        <p:txBody>
          <a:bodyPr wrap="square" lIns="0" tIns="0" rIns="0" bIns="0" rtlCol="0" anchor="ctr">
            <a:normAutofit/>
          </a:bodyPr>
          <a:lstStyle/>
          <a:p>
            <a:pPr marL="0" indent="0">
              <a:buNone/>
            </a:pPr>
            <a:r>
              <a:rPr lang="en-US" sz="1900" b="1" i="1">
                <a:solidFill>
                  <a:srgbClr val="FFFFFF"/>
                </a:solidFill>
                <a:latin typeface="Aptos Display" pitchFamily="34" charset="0"/>
                <a:ea typeface="Aptos Display" pitchFamily="34" charset="-122"/>
                <a:cs typeface="Aptos Display" pitchFamily="34" charset="-120"/>
              </a:rPr>
              <a:t>“Advancing IPC, AMR, and One Health:</a:t>
            </a:r>
            <a:endParaRPr lang="en-US" sz="1900"/>
          </a:p>
          <a:p>
            <a:pPr marL="0" indent="0">
              <a:buNone/>
            </a:pPr>
            <a:r>
              <a:rPr lang="en-US" sz="1900" b="1" i="1">
                <a:solidFill>
                  <a:srgbClr val="FFFFFF"/>
                </a:solidFill>
                <a:latin typeface="Aptos Display" pitchFamily="34" charset="0"/>
                <a:ea typeface="Aptos Display" pitchFamily="34" charset="-122"/>
                <a:cs typeface="Aptos Display" pitchFamily="34" charset="-120"/>
              </a:rPr>
              <a:t>Science, Policy, and Practice”</a:t>
            </a:r>
            <a:endParaRPr lang="en-US" sz="1900"/>
          </a:p>
        </p:txBody>
      </p:sp>
      <p:sp>
        <p:nvSpPr>
          <p:cNvPr id="14" name="Shape 9"/>
          <p:cNvSpPr/>
          <p:nvPr/>
        </p:nvSpPr>
        <p:spPr>
          <a:xfrm>
            <a:off x="658368" y="5102352"/>
            <a:ext cx="6629400" cy="420624"/>
          </a:xfrm>
          <a:prstGeom prst="roundRect">
            <a:avLst>
              <a:gd name="adj" fmla="val 13043"/>
            </a:avLst>
          </a:prstGeom>
          <a:solidFill>
            <a:srgbClr val="002F3E">
              <a:alpha val="93000"/>
            </a:srgbClr>
          </a:solidFill>
          <a:ln w="10160">
            <a:solidFill>
              <a:srgbClr val="25B7C8">
                <a:alpha val="55000"/>
              </a:srgbClr>
            </a:solidFill>
            <a:prstDash val="solid"/>
          </a:ln>
        </p:spPr>
        <p:txBody>
          <a:bodyPr/>
          <a:lstStyle/>
          <a:p>
            <a:endParaRPr lang="en-US"/>
          </a:p>
        </p:txBody>
      </p:sp>
      <p:sp>
        <p:nvSpPr>
          <p:cNvPr id="15" name="Text 10"/>
          <p:cNvSpPr/>
          <p:nvPr/>
        </p:nvSpPr>
        <p:spPr>
          <a:xfrm>
            <a:off x="850392" y="5257800"/>
            <a:ext cx="6236208" cy="128016"/>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6" name="Text 11"/>
          <p:cNvSpPr/>
          <p:nvPr/>
        </p:nvSpPr>
        <p:spPr>
          <a:xfrm>
            <a:off x="11384280" y="6355080"/>
            <a:ext cx="365760" cy="201168"/>
          </a:xfrm>
          <a:prstGeom prst="rect">
            <a:avLst/>
          </a:prstGeom>
          <a:noFill/>
          <a:ln/>
        </p:spPr>
        <p:txBody>
          <a:bodyPr wrap="square" lIns="0" tIns="0" rIns="0" bIns="0" rtlCol="0" anchor="ctr"/>
          <a:lstStyle/>
          <a:p>
            <a:pPr marL="0" indent="0" algn="r">
              <a:buNone/>
            </a:pPr>
            <a:r>
              <a:rPr lang="en-US" sz="800" b="1">
                <a:solidFill>
                  <a:srgbClr val="BFEFF3"/>
                </a:solidFill>
                <a:latin typeface="Aptos" pitchFamily="34" charset="0"/>
                <a:ea typeface="Aptos" pitchFamily="34" charset="-122"/>
                <a:cs typeface="Aptos" pitchFamily="34" charset="-120"/>
              </a:rPr>
              <a:t>01</a:t>
            </a:r>
            <a:endParaRPr lang="en-US"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F11AD-17F8-835F-E67E-6FE680A4DD5D}"/>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D4A50B94-A2A7-344E-5236-A4DC7CE6305C}"/>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E9E5F664-5355-23E1-7EED-79F15C8E0544}"/>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64D8DF86-E83D-8E8A-D71C-5DD397FB3DF8}"/>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04</a:t>
            </a:r>
            <a:endParaRPr lang="en-US" sz="780"/>
          </a:p>
        </p:txBody>
      </p:sp>
      <p:sp>
        <p:nvSpPr>
          <p:cNvPr id="5" name="Text 2">
            <a:extLst>
              <a:ext uri="{FF2B5EF4-FFF2-40B4-BE49-F238E27FC236}">
                <a16:creationId xmlns:a16="http://schemas.microsoft.com/office/drawing/2014/main" id="{DA86DD0D-FBEF-287D-A50C-86027AB23FC2}"/>
              </a:ext>
            </a:extLst>
          </p:cNvPr>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Data Collection: </a:t>
            </a:r>
            <a:r>
              <a:rPr lang="en-US" sz="3000" b="1" err="1">
                <a:solidFill>
                  <a:srgbClr val="00384A"/>
                </a:solidFill>
                <a:latin typeface="Aptos Display" pitchFamily="34" charset="0"/>
                <a:ea typeface="Aptos Display" pitchFamily="34" charset="-122"/>
                <a:cs typeface="Aptos Display" pitchFamily="34" charset="-120"/>
              </a:rPr>
              <a:t>REDCap</a:t>
            </a:r>
            <a:endParaRPr lang="en-US" sz="3000"/>
          </a:p>
        </p:txBody>
      </p:sp>
      <p:sp>
        <p:nvSpPr>
          <p:cNvPr id="6" name="Text 3">
            <a:extLst>
              <a:ext uri="{FF2B5EF4-FFF2-40B4-BE49-F238E27FC236}">
                <a16:creationId xmlns:a16="http://schemas.microsoft.com/office/drawing/2014/main" id="{A997CFA1-A824-4634-B85F-332510B01F46}"/>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06</a:t>
            </a:r>
            <a:endParaRPr lang="en-US" sz="1600"/>
          </a:p>
        </p:txBody>
      </p:sp>
      <p:sp>
        <p:nvSpPr>
          <p:cNvPr id="7" name="Shape 4">
            <a:extLst>
              <a:ext uri="{FF2B5EF4-FFF2-40B4-BE49-F238E27FC236}">
                <a16:creationId xmlns:a16="http://schemas.microsoft.com/office/drawing/2014/main" id="{DFA883E8-34F4-7A64-57EC-616C83FBEBC7}"/>
              </a:ext>
            </a:extLst>
          </p:cNvPr>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710CDD62-BD1A-A423-DE1C-41E9782C2DAF}"/>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9E2B18A5-A926-1C0A-819C-831EE4F1BFB8}"/>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DD044882-507C-FEBA-5230-CC72B810276B}"/>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2C72B855-77B4-B09E-19BD-2976E4219247}"/>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3E529CC3-AA06-9123-9F05-F6311A472CF0}"/>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5A87BD6A-DF4F-0243-73A5-BC21BCA30873}"/>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089B651C-5646-FE79-E8C2-E9087B95AFCA}"/>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06</a:t>
            </a:r>
            <a:endParaRPr lang="en-US" sz="760"/>
          </a:p>
        </p:txBody>
      </p:sp>
      <p:sp>
        <p:nvSpPr>
          <p:cNvPr id="15" name="Full Content Area">
            <a:extLst>
              <a:ext uri="{FF2B5EF4-FFF2-40B4-BE49-F238E27FC236}">
                <a16:creationId xmlns:a16="http://schemas.microsoft.com/office/drawing/2014/main" id="{57AB323D-AC38-D8D6-0BAF-3CD7CEED4944}"/>
              </a:ext>
            </a:extLst>
          </p:cNvPr>
          <p:cNvSpPr/>
          <p:nvPr/>
        </p:nvSpPr>
        <p:spPr>
          <a:xfrm>
            <a:off x="609600" y="1447800"/>
            <a:ext cx="10972800" cy="4642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742306" lvl="1" indent="-342265" eaLnBrk="0" fontAlgn="base" hangingPunct="0">
              <a:spcAft>
                <a:spcPts val="300"/>
              </a:spcAft>
              <a:buClr>
                <a:srgbClr val="532E63"/>
              </a:buClr>
              <a:buFont typeface="Arial" panose="020B0604020202020204" pitchFamily="34" charset="0"/>
              <a:buChar char="–"/>
              <a:defRPr/>
            </a:pPr>
            <a:endParaRPr lang="en-US" sz="2200">
              <a:solidFill>
                <a:srgbClr val="000000"/>
              </a:solidFill>
              <a:latin typeface="Calibri"/>
              <a:ea typeface="Calibri" panose="020F0502020204030204" pitchFamily="34" charset="0"/>
              <a:cs typeface="Arial"/>
            </a:endParaRPr>
          </a:p>
        </p:txBody>
      </p:sp>
      <p:pic>
        <p:nvPicPr>
          <p:cNvPr id="18" name="Picture 17">
            <a:extLst>
              <a:ext uri="{FF2B5EF4-FFF2-40B4-BE49-F238E27FC236}">
                <a16:creationId xmlns:a16="http://schemas.microsoft.com/office/drawing/2014/main" id="{6055ADDE-D654-CDF4-B722-A5A44D66719B}"/>
              </a:ext>
            </a:extLst>
          </p:cNvPr>
          <p:cNvPicPr>
            <a:picLocks noChangeAspect="1"/>
          </p:cNvPicPr>
          <p:nvPr/>
        </p:nvPicPr>
        <p:blipFill>
          <a:blip r:embed="rId6"/>
          <a:stretch>
            <a:fillRect/>
          </a:stretch>
        </p:blipFill>
        <p:spPr>
          <a:xfrm>
            <a:off x="914400" y="1676400"/>
            <a:ext cx="5128259" cy="1905000"/>
          </a:xfrm>
          <a:prstGeom prst="rect">
            <a:avLst/>
          </a:prstGeom>
          <a:ln w="38100">
            <a:noFill/>
          </a:ln>
          <a:effectLst>
            <a:glow rad="101600">
              <a:schemeClr val="accent1">
                <a:satMod val="175000"/>
                <a:alpha val="40000"/>
              </a:schemeClr>
            </a:glow>
          </a:effectLst>
        </p:spPr>
      </p:pic>
      <p:pic>
        <p:nvPicPr>
          <p:cNvPr id="22" name="Picture 21">
            <a:extLst>
              <a:ext uri="{FF2B5EF4-FFF2-40B4-BE49-F238E27FC236}">
                <a16:creationId xmlns:a16="http://schemas.microsoft.com/office/drawing/2014/main" id="{1C3717BA-3BB5-0E54-20ED-0297A89FAF1A}"/>
              </a:ext>
            </a:extLst>
          </p:cNvPr>
          <p:cNvPicPr>
            <a:picLocks noChangeAspect="1"/>
          </p:cNvPicPr>
          <p:nvPr/>
        </p:nvPicPr>
        <p:blipFill>
          <a:blip r:embed="rId7"/>
          <a:stretch>
            <a:fillRect/>
          </a:stretch>
        </p:blipFill>
        <p:spPr>
          <a:xfrm>
            <a:off x="1676400" y="3810000"/>
            <a:ext cx="3125920" cy="2152198"/>
          </a:xfrm>
          <a:prstGeom prst="rect">
            <a:avLst/>
          </a:prstGeom>
          <a:ln>
            <a:noFill/>
          </a:ln>
          <a:effectLst>
            <a:glow rad="101600">
              <a:schemeClr val="accent1">
                <a:satMod val="175000"/>
                <a:alpha val="40000"/>
              </a:schemeClr>
            </a:glow>
          </a:effectLst>
        </p:spPr>
      </p:pic>
      <p:pic>
        <p:nvPicPr>
          <p:cNvPr id="24" name="Picture 23">
            <a:extLst>
              <a:ext uri="{FF2B5EF4-FFF2-40B4-BE49-F238E27FC236}">
                <a16:creationId xmlns:a16="http://schemas.microsoft.com/office/drawing/2014/main" id="{C9F27F35-B29B-04DA-7270-F2A73F79BB97}"/>
              </a:ext>
            </a:extLst>
          </p:cNvPr>
          <p:cNvPicPr>
            <a:picLocks noChangeAspect="1"/>
          </p:cNvPicPr>
          <p:nvPr/>
        </p:nvPicPr>
        <p:blipFill>
          <a:blip r:embed="rId8"/>
          <a:stretch>
            <a:fillRect/>
          </a:stretch>
        </p:blipFill>
        <p:spPr>
          <a:xfrm>
            <a:off x="6400800" y="1676400"/>
            <a:ext cx="4876800" cy="4356698"/>
          </a:xfrm>
          <a:prstGeom prst="rect">
            <a:avLst/>
          </a:prstGeom>
          <a:ln w="38100">
            <a:noFill/>
          </a:ln>
          <a:effectLst>
            <a:glow rad="101600">
              <a:schemeClr val="accent1">
                <a:satMod val="175000"/>
                <a:alpha val="40000"/>
              </a:schemeClr>
            </a:glow>
          </a:effectLst>
        </p:spPr>
      </p:pic>
    </p:spTree>
    <p:extLst>
      <p:ext uri="{BB962C8B-B14F-4D97-AF65-F5344CB8AC3E}">
        <p14:creationId xmlns:p14="http://schemas.microsoft.com/office/powerpoint/2010/main" val="2080878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6FC4A-6498-76D3-6027-1D628851589E}"/>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412862AD-563E-3572-80D2-F838CE5124D4}"/>
              </a:ext>
            </a:extLst>
          </p:cNvPr>
          <p:cNvPicPr>
            <a:picLocks noChangeAspect="1"/>
          </p:cNvPicPr>
          <p:nvPr/>
        </p:nvPicPr>
        <p:blipFill>
          <a:blip r:embed="rId3"/>
          <a:srcRect t="25" b="25"/>
          <a:stretch/>
        </p:blipFill>
        <p:spPr>
          <a:xfrm>
            <a:off x="0" y="-21021"/>
            <a:ext cx="12191695" cy="6858000"/>
          </a:xfrm>
          <a:prstGeom prst="rect">
            <a:avLst/>
          </a:prstGeom>
        </p:spPr>
      </p:pic>
      <p:sp>
        <p:nvSpPr>
          <p:cNvPr id="3" name="Shape 0">
            <a:extLst>
              <a:ext uri="{FF2B5EF4-FFF2-40B4-BE49-F238E27FC236}">
                <a16:creationId xmlns:a16="http://schemas.microsoft.com/office/drawing/2014/main" id="{05AA12A6-EC81-60BC-C45E-934DB49D3AD5}"/>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F2D91AC6-3FED-B6A3-638A-3C78FA4EB36C}"/>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04</a:t>
            </a:r>
            <a:endParaRPr lang="en-US" sz="780"/>
          </a:p>
        </p:txBody>
      </p:sp>
      <p:sp>
        <p:nvSpPr>
          <p:cNvPr id="5" name="Text 2">
            <a:extLst>
              <a:ext uri="{FF2B5EF4-FFF2-40B4-BE49-F238E27FC236}">
                <a16:creationId xmlns:a16="http://schemas.microsoft.com/office/drawing/2014/main" id="{4C985108-575E-1E48-5D2E-B17393B6A4CD}"/>
              </a:ext>
            </a:extLst>
          </p:cNvPr>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Data Analysis: Report Generation via R or R shiny</a:t>
            </a:r>
            <a:endParaRPr lang="en-US" sz="3000"/>
          </a:p>
        </p:txBody>
      </p:sp>
      <p:sp>
        <p:nvSpPr>
          <p:cNvPr id="6" name="Text 3">
            <a:extLst>
              <a:ext uri="{FF2B5EF4-FFF2-40B4-BE49-F238E27FC236}">
                <a16:creationId xmlns:a16="http://schemas.microsoft.com/office/drawing/2014/main" id="{E81209F2-43F2-47C1-ACD1-A332BA446D0A}"/>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06</a:t>
            </a:r>
            <a:endParaRPr lang="en-US" sz="1600"/>
          </a:p>
        </p:txBody>
      </p:sp>
      <p:sp>
        <p:nvSpPr>
          <p:cNvPr id="7" name="Shape 4">
            <a:extLst>
              <a:ext uri="{FF2B5EF4-FFF2-40B4-BE49-F238E27FC236}">
                <a16:creationId xmlns:a16="http://schemas.microsoft.com/office/drawing/2014/main" id="{6292A990-A901-C624-A74E-BB2EB4E5B9EF}"/>
              </a:ext>
            </a:extLst>
          </p:cNvPr>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DCFF294C-52E5-3402-FFD9-92C5F8D2499B}"/>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8B4BDFA5-BD0D-4196-65C2-3F4A1CC3363E}"/>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2C6BAED0-1744-54AE-CA23-6361C3E6182F}"/>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78053FF8-65F7-5790-994D-8BF53EE05D13}"/>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EB669E83-8AC3-DFEC-D645-2420EB990125}"/>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D5DF1F9D-2AF8-D9C8-0CDE-2CE215726EE6}"/>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295EA82B-E5C7-C99D-4657-700AE107C64E}"/>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06</a:t>
            </a:r>
            <a:endParaRPr lang="en-US" sz="760"/>
          </a:p>
        </p:txBody>
      </p:sp>
      <p:sp>
        <p:nvSpPr>
          <p:cNvPr id="15" name="Full Content Area">
            <a:extLst>
              <a:ext uri="{FF2B5EF4-FFF2-40B4-BE49-F238E27FC236}">
                <a16:creationId xmlns:a16="http://schemas.microsoft.com/office/drawing/2014/main" id="{24A61432-D991-2EA7-422F-EC775F2E890E}"/>
              </a:ext>
            </a:extLst>
          </p:cNvPr>
          <p:cNvSpPr/>
          <p:nvPr/>
        </p:nvSpPr>
        <p:spPr>
          <a:xfrm>
            <a:off x="658368" y="1691640"/>
            <a:ext cx="10805086"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742306" lvl="1" indent="-342265" eaLnBrk="0" fontAlgn="base" hangingPunct="0">
              <a:spcAft>
                <a:spcPts val="300"/>
              </a:spcAft>
              <a:buClr>
                <a:srgbClr val="532E63"/>
              </a:buClr>
              <a:buFont typeface="Arial" panose="020B0604020202020204" pitchFamily="34" charset="0"/>
              <a:buChar char="–"/>
              <a:defRPr/>
            </a:pPr>
            <a:endParaRPr lang="en-US" sz="2200">
              <a:solidFill>
                <a:srgbClr val="000000"/>
              </a:solidFill>
              <a:latin typeface="Calibri"/>
              <a:ea typeface="Calibri" panose="020F0502020204030204" pitchFamily="34" charset="0"/>
              <a:cs typeface="Arial"/>
            </a:endParaRPr>
          </a:p>
        </p:txBody>
      </p:sp>
      <p:pic>
        <p:nvPicPr>
          <p:cNvPr id="17" name="Picture 16" descr="Chart, scatter chart&#10;&#10;AI-generated content may be incorrect.">
            <a:extLst>
              <a:ext uri="{FF2B5EF4-FFF2-40B4-BE49-F238E27FC236}">
                <a16:creationId xmlns:a16="http://schemas.microsoft.com/office/drawing/2014/main" id="{0424A02B-DAC7-5B9F-FC7B-3C33D7363535}"/>
              </a:ext>
            </a:extLst>
          </p:cNvPr>
          <p:cNvPicPr>
            <a:picLocks noChangeAspect="1"/>
          </p:cNvPicPr>
          <p:nvPr/>
        </p:nvPicPr>
        <p:blipFill>
          <a:blip r:embed="rId6"/>
          <a:stretch>
            <a:fillRect/>
          </a:stretch>
        </p:blipFill>
        <p:spPr>
          <a:xfrm>
            <a:off x="1700245" y="1841387"/>
            <a:ext cx="9038216" cy="4079910"/>
          </a:xfrm>
          <a:prstGeom prst="rect">
            <a:avLst/>
          </a:prstGeom>
        </p:spPr>
      </p:pic>
    </p:spTree>
    <p:extLst>
      <p:ext uri="{BB962C8B-B14F-4D97-AF65-F5344CB8AC3E}">
        <p14:creationId xmlns:p14="http://schemas.microsoft.com/office/powerpoint/2010/main" val="3954795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80544-CB2D-A8D7-77CD-5BB68321DEFA}"/>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99CF9048-29A9-F662-7903-99728865D4CF}"/>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87B07F2B-43EF-1285-3FA4-B4C5C2E9DD8B}"/>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691B5CC0-2D23-B183-095B-C5C866BFBA25}"/>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04</a:t>
            </a:r>
            <a:endParaRPr lang="en-US" sz="780"/>
          </a:p>
        </p:txBody>
      </p:sp>
      <p:sp>
        <p:nvSpPr>
          <p:cNvPr id="5" name="Text 2">
            <a:extLst>
              <a:ext uri="{FF2B5EF4-FFF2-40B4-BE49-F238E27FC236}">
                <a16:creationId xmlns:a16="http://schemas.microsoft.com/office/drawing/2014/main" id="{AF313162-C770-7BAB-11FE-3C1C54AF7CDC}"/>
              </a:ext>
            </a:extLst>
          </p:cNvPr>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Reporting: Templates</a:t>
            </a:r>
            <a:endParaRPr lang="en-US" sz="3000"/>
          </a:p>
        </p:txBody>
      </p:sp>
      <p:sp>
        <p:nvSpPr>
          <p:cNvPr id="6" name="Text 3">
            <a:extLst>
              <a:ext uri="{FF2B5EF4-FFF2-40B4-BE49-F238E27FC236}">
                <a16:creationId xmlns:a16="http://schemas.microsoft.com/office/drawing/2014/main" id="{0904B422-DC50-D6B4-647D-10AFC7223000}"/>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06</a:t>
            </a:r>
            <a:endParaRPr lang="en-US" sz="1600"/>
          </a:p>
        </p:txBody>
      </p:sp>
      <p:sp>
        <p:nvSpPr>
          <p:cNvPr id="7" name="Shape 4">
            <a:extLst>
              <a:ext uri="{FF2B5EF4-FFF2-40B4-BE49-F238E27FC236}">
                <a16:creationId xmlns:a16="http://schemas.microsoft.com/office/drawing/2014/main" id="{B20498A1-F8D6-AE54-60ED-6C17AEB6B5F0}"/>
              </a:ext>
            </a:extLst>
          </p:cNvPr>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53F8D930-951A-59B6-4742-7A46033578C7}"/>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FFA2A3F0-9B63-1EC4-E8D3-EEE69D20E615}"/>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6B38FB15-C077-0459-0899-AA16AE92276B}"/>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CB1997A9-AEE4-54AE-1636-8F248B85FD5A}"/>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1F86EB85-6C06-BBEF-538F-D8A1E56FF9CD}"/>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103CE449-7B5F-7021-FE19-9D469F419A8C}"/>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FDCF4BBB-5121-7EA5-F976-E77D55DC1BC7}"/>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06</a:t>
            </a:r>
            <a:endParaRPr lang="en-US" sz="760"/>
          </a:p>
        </p:txBody>
      </p:sp>
      <p:pic>
        <p:nvPicPr>
          <p:cNvPr id="17" name="Picture 16">
            <a:extLst>
              <a:ext uri="{FF2B5EF4-FFF2-40B4-BE49-F238E27FC236}">
                <a16:creationId xmlns:a16="http://schemas.microsoft.com/office/drawing/2014/main" id="{FF564783-E5C8-70AB-B1D5-7CA9895AA464}"/>
              </a:ext>
            </a:extLst>
          </p:cNvPr>
          <p:cNvPicPr>
            <a:picLocks noChangeAspect="1"/>
          </p:cNvPicPr>
          <p:nvPr/>
        </p:nvPicPr>
        <p:blipFill>
          <a:blip r:embed="rId6"/>
          <a:stretch>
            <a:fillRect/>
          </a:stretch>
        </p:blipFill>
        <p:spPr>
          <a:xfrm>
            <a:off x="8077200" y="990600"/>
            <a:ext cx="3767898" cy="2132835"/>
          </a:xfrm>
          <a:prstGeom prst="rect">
            <a:avLst/>
          </a:prstGeom>
          <a:ln>
            <a:solidFill>
              <a:schemeClr val="accent1"/>
            </a:solidFill>
          </a:ln>
        </p:spPr>
      </p:pic>
      <p:pic>
        <p:nvPicPr>
          <p:cNvPr id="19" name="Picture 18">
            <a:extLst>
              <a:ext uri="{FF2B5EF4-FFF2-40B4-BE49-F238E27FC236}">
                <a16:creationId xmlns:a16="http://schemas.microsoft.com/office/drawing/2014/main" id="{761EB9D7-71F2-7695-A9C8-AFD26CF3DF33}"/>
              </a:ext>
            </a:extLst>
          </p:cNvPr>
          <p:cNvPicPr>
            <a:picLocks noChangeAspect="1"/>
          </p:cNvPicPr>
          <p:nvPr/>
        </p:nvPicPr>
        <p:blipFill>
          <a:blip r:embed="rId7"/>
          <a:stretch>
            <a:fillRect/>
          </a:stretch>
        </p:blipFill>
        <p:spPr>
          <a:xfrm>
            <a:off x="8458200" y="3886200"/>
            <a:ext cx="2796020" cy="1868308"/>
          </a:xfrm>
          <a:prstGeom prst="rect">
            <a:avLst/>
          </a:prstGeom>
          <a:ln>
            <a:solidFill>
              <a:schemeClr val="accent1"/>
            </a:solidFill>
          </a:ln>
        </p:spPr>
      </p:pic>
      <p:pic>
        <p:nvPicPr>
          <p:cNvPr id="21" name="Picture 20">
            <a:extLst>
              <a:ext uri="{FF2B5EF4-FFF2-40B4-BE49-F238E27FC236}">
                <a16:creationId xmlns:a16="http://schemas.microsoft.com/office/drawing/2014/main" id="{41043C8A-1A87-5EB8-70FD-D21E4F72984E}"/>
              </a:ext>
            </a:extLst>
          </p:cNvPr>
          <p:cNvPicPr>
            <a:picLocks noChangeAspect="1"/>
          </p:cNvPicPr>
          <p:nvPr/>
        </p:nvPicPr>
        <p:blipFill>
          <a:blip r:embed="rId8"/>
          <a:stretch>
            <a:fillRect/>
          </a:stretch>
        </p:blipFill>
        <p:spPr>
          <a:xfrm>
            <a:off x="5312048" y="3505200"/>
            <a:ext cx="2695706" cy="2514600"/>
          </a:xfrm>
          <a:prstGeom prst="rect">
            <a:avLst/>
          </a:prstGeom>
          <a:ln>
            <a:solidFill>
              <a:schemeClr val="accent1"/>
            </a:solidFill>
          </a:ln>
        </p:spPr>
      </p:pic>
      <p:pic>
        <p:nvPicPr>
          <p:cNvPr id="23" name="Picture 22">
            <a:extLst>
              <a:ext uri="{FF2B5EF4-FFF2-40B4-BE49-F238E27FC236}">
                <a16:creationId xmlns:a16="http://schemas.microsoft.com/office/drawing/2014/main" id="{77F8B8FE-4397-364D-33A8-7FDBCAF49EAD}"/>
              </a:ext>
            </a:extLst>
          </p:cNvPr>
          <p:cNvPicPr>
            <a:picLocks noChangeAspect="1"/>
          </p:cNvPicPr>
          <p:nvPr/>
        </p:nvPicPr>
        <p:blipFill>
          <a:blip r:embed="rId9"/>
          <a:stretch>
            <a:fillRect/>
          </a:stretch>
        </p:blipFill>
        <p:spPr>
          <a:xfrm>
            <a:off x="5257800" y="1295400"/>
            <a:ext cx="2286000" cy="1521219"/>
          </a:xfrm>
          <a:prstGeom prst="rect">
            <a:avLst/>
          </a:prstGeom>
          <a:ln>
            <a:solidFill>
              <a:schemeClr val="accent1"/>
            </a:solidFill>
          </a:ln>
        </p:spPr>
      </p:pic>
      <p:sp>
        <p:nvSpPr>
          <p:cNvPr id="25" name="TextBox 24">
            <a:extLst>
              <a:ext uri="{FF2B5EF4-FFF2-40B4-BE49-F238E27FC236}">
                <a16:creationId xmlns:a16="http://schemas.microsoft.com/office/drawing/2014/main" id="{23BC8142-9B48-E141-2D72-AB042ACC5953}"/>
              </a:ext>
            </a:extLst>
          </p:cNvPr>
          <p:cNvSpPr txBox="1"/>
          <p:nvPr/>
        </p:nvSpPr>
        <p:spPr>
          <a:xfrm>
            <a:off x="838200" y="1676400"/>
            <a:ext cx="4038600" cy="954107"/>
          </a:xfrm>
          <a:prstGeom prst="rect">
            <a:avLst/>
          </a:prstGeom>
          <a:noFill/>
        </p:spPr>
        <p:txBody>
          <a:bodyPr wrap="square" rtlCol="0">
            <a:spAutoFit/>
          </a:bodyPr>
          <a:lstStyle/>
          <a:p>
            <a:r>
              <a:rPr lang="en-US" sz="2800"/>
              <a:t>Presentation template for findings</a:t>
            </a:r>
          </a:p>
        </p:txBody>
      </p:sp>
      <p:sp>
        <p:nvSpPr>
          <p:cNvPr id="27" name="TextBox 26">
            <a:extLst>
              <a:ext uri="{FF2B5EF4-FFF2-40B4-BE49-F238E27FC236}">
                <a16:creationId xmlns:a16="http://schemas.microsoft.com/office/drawing/2014/main" id="{017E0CF2-DF76-0EA1-64FD-91B05B3B4324}"/>
              </a:ext>
            </a:extLst>
          </p:cNvPr>
          <p:cNvSpPr txBox="1"/>
          <p:nvPr/>
        </p:nvSpPr>
        <p:spPr>
          <a:xfrm>
            <a:off x="838200" y="4191000"/>
            <a:ext cx="4038600" cy="954107"/>
          </a:xfrm>
          <a:prstGeom prst="rect">
            <a:avLst/>
          </a:prstGeom>
          <a:noFill/>
        </p:spPr>
        <p:txBody>
          <a:bodyPr wrap="square" rtlCol="0">
            <a:spAutoFit/>
          </a:bodyPr>
          <a:lstStyle/>
          <a:p>
            <a:r>
              <a:rPr lang="en-US" sz="2800"/>
              <a:t>Report and appendix template for findings</a:t>
            </a:r>
          </a:p>
        </p:txBody>
      </p:sp>
    </p:spTree>
    <p:extLst>
      <p:ext uri="{BB962C8B-B14F-4D97-AF65-F5344CB8AC3E}">
        <p14:creationId xmlns:p14="http://schemas.microsoft.com/office/powerpoint/2010/main" val="1563063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05</a:t>
            </a:r>
            <a:endParaRPr lang="en-US" sz="78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Panel Questions</a:t>
            </a: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07</a:t>
            </a:r>
            <a:endParaRPr lang="en-US" sz="160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07</a:t>
            </a:r>
            <a:endParaRPr lang="en-US" sz="760"/>
          </a:p>
        </p:txBody>
      </p:sp>
      <p:sp>
        <p:nvSpPr>
          <p:cNvPr id="15" name="Full Content Area"/>
          <p:cNvSpPr/>
          <p:nvPr/>
        </p:nvSpPr>
        <p:spPr>
          <a:xfrm>
            <a:off x="658368" y="1575403"/>
            <a:ext cx="11365164" cy="4519409"/>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900" indent="-342900">
              <a:buAutoNum type="arabicPeriod"/>
            </a:pPr>
            <a:r>
              <a:rPr lang="en-US" sz="2000"/>
              <a:t>Could you provide an overview of your experiences implementing HAI point prevalence surveys in your countries?</a:t>
            </a:r>
          </a:p>
          <a:p>
            <a:pPr marL="342900" indent="-342900">
              <a:buAutoNum type="arabicPeriod"/>
            </a:pPr>
            <a:r>
              <a:rPr lang="en-US" sz="2000"/>
              <a:t>How has the experience been different using </a:t>
            </a:r>
            <a:r>
              <a:rPr lang="en-US" sz="2000" err="1"/>
              <a:t>GAIHN</a:t>
            </a:r>
            <a:r>
              <a:rPr lang="en-US" sz="2000"/>
              <a:t>-HAI methodology versus the previous HAI PPS implementation process?</a:t>
            </a:r>
          </a:p>
          <a:p>
            <a:pPr marL="342900" indent="-342900">
              <a:buAutoNum type="arabicPeriod"/>
            </a:pPr>
            <a:r>
              <a:rPr lang="en-US" sz="2000"/>
              <a:t>Overall, how valuable was the PPS to the facilities? What did you find to be most valuable?</a:t>
            </a:r>
          </a:p>
          <a:p>
            <a:pPr marL="342900" indent="-342900">
              <a:buAutoNum type="arabicPeriod"/>
            </a:pPr>
            <a:r>
              <a:rPr lang="en-US" sz="2000"/>
              <a:t>Among measurements of antimicrobial and diagnostic test use, device use, and HAI burden estimate, which outputs of the PPS did you find to be most valuable?</a:t>
            </a:r>
          </a:p>
          <a:p>
            <a:pPr marL="342900" indent="-342900">
              <a:buAutoNum type="arabicPeriod"/>
            </a:pPr>
            <a:r>
              <a:rPr lang="en-US" sz="2000"/>
              <a:t>What were some challenges you faced in the implementation of the PPS? What were some of the solutions that were implemented?</a:t>
            </a:r>
          </a:p>
          <a:p>
            <a:pPr marL="342900" indent="-342900">
              <a:buAutoNum type="arabicPeriod"/>
            </a:pPr>
            <a:r>
              <a:rPr lang="en-US" sz="2000"/>
              <a:t>What are your thoughts or suggestions on how findings from PPS can be used to inform IPC improvement at healthcare facilities?</a:t>
            </a:r>
          </a:p>
          <a:p>
            <a:pPr marL="342900" indent="-342900">
              <a:buAutoNum type="arabicPeriod"/>
            </a:pPr>
            <a:r>
              <a:rPr lang="en-US" sz="2000"/>
              <a:t>What recommendations do you have for other facilities that may be interested in implementing </a:t>
            </a:r>
            <a:r>
              <a:rPr lang="en-US" sz="2000" err="1"/>
              <a:t>GAIHN</a:t>
            </a:r>
            <a:r>
              <a:rPr lang="en-US" sz="2000"/>
              <a:t>-HAI?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biomedical_technology_bac_batch_3.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7726680" cy="6858000"/>
          </a:xfrm>
          <a:prstGeom prst="rect">
            <a:avLst/>
          </a:prstGeom>
          <a:solidFill>
            <a:srgbClr val="001F2C">
              <a:alpha val="76000"/>
            </a:srgbClr>
          </a:solidFill>
          <a:ln w="12700">
            <a:solidFill>
              <a:srgbClr val="FFFFFF">
                <a:alpha val="0"/>
              </a:srgbClr>
            </a:solidFill>
            <a:prstDash val="solid"/>
          </a:ln>
        </p:spPr>
        <p:txBody>
          <a:bodyPr/>
          <a:lstStyle/>
          <a:p>
            <a:endParaRPr lang="en-US"/>
          </a:p>
        </p:txBody>
      </p:sp>
      <p:sp>
        <p:nvSpPr>
          <p:cNvPr id="4" name="Shape 1"/>
          <p:cNvSpPr/>
          <p:nvPr/>
        </p:nvSpPr>
        <p:spPr>
          <a:xfrm>
            <a:off x="713232" y="566928"/>
            <a:ext cx="1874520" cy="512064"/>
          </a:xfrm>
          <a:prstGeom prst="roundRect">
            <a:avLst>
              <a:gd name="adj" fmla="val 14286"/>
            </a:avLst>
          </a:prstGeom>
          <a:solidFill>
            <a:srgbClr val="FFFFFF"/>
          </a:solidFill>
          <a:ln w="12700">
            <a:solidFill>
              <a:srgbClr val="FFFFFF">
                <a:alpha val="0"/>
              </a:srgbClr>
            </a:solidFill>
            <a:prstDash val="solid"/>
          </a:ln>
        </p:spPr>
        <p:txBody>
          <a:bodyPr/>
          <a:lstStyle/>
          <a:p>
            <a:endParaRPr lang="en-US"/>
          </a:p>
        </p:txBody>
      </p:sp>
      <p:pic>
        <p:nvPicPr>
          <p:cNvPr id="5" name="Image 1" descr="/mnt/data/pptx_extract/ppt/media/image1.png"/>
          <p:cNvPicPr>
            <a:picLocks noChangeAspect="1"/>
          </p:cNvPicPr>
          <p:nvPr/>
        </p:nvPicPr>
        <p:blipFill>
          <a:blip r:embed="rId4"/>
          <a:stretch>
            <a:fillRect/>
          </a:stretch>
        </p:blipFill>
        <p:spPr>
          <a:xfrm>
            <a:off x="778401" y="605333"/>
            <a:ext cx="432933" cy="435254"/>
          </a:xfrm>
          <a:prstGeom prst="rect">
            <a:avLst/>
          </a:prstGeom>
        </p:spPr>
      </p:pic>
      <p:pic>
        <p:nvPicPr>
          <p:cNvPr id="6" name="Image 2" descr="/mnt/data/pptx_extract/ppt/media/image2.png"/>
          <p:cNvPicPr>
            <a:picLocks noChangeAspect="1"/>
          </p:cNvPicPr>
          <p:nvPr/>
        </p:nvPicPr>
        <p:blipFill>
          <a:blip r:embed="rId5"/>
          <a:stretch>
            <a:fillRect/>
          </a:stretch>
        </p:blipFill>
        <p:spPr>
          <a:xfrm>
            <a:off x="1544864" y="624535"/>
            <a:ext cx="618347" cy="396850"/>
          </a:xfrm>
          <a:prstGeom prst="rect">
            <a:avLst/>
          </a:prstGeom>
        </p:spPr>
      </p:pic>
      <p:sp>
        <p:nvSpPr>
          <p:cNvPr id="7" name="Shape 2"/>
          <p:cNvSpPr/>
          <p:nvPr/>
        </p:nvSpPr>
        <p:spPr>
          <a:xfrm>
            <a:off x="758952" y="2139696"/>
            <a:ext cx="621792" cy="36576"/>
          </a:xfrm>
          <a:prstGeom prst="rect">
            <a:avLst/>
          </a:prstGeom>
          <a:solidFill>
            <a:srgbClr val="25B7C8"/>
          </a:solidFill>
          <a:ln w="12700">
            <a:solidFill>
              <a:srgbClr val="FFFFFF">
                <a:alpha val="0"/>
              </a:srgbClr>
            </a:solidFill>
            <a:prstDash val="solid"/>
          </a:ln>
        </p:spPr>
        <p:txBody>
          <a:bodyPr/>
          <a:lstStyle/>
          <a:p>
            <a:endParaRPr lang="en-US"/>
          </a:p>
        </p:txBody>
      </p:sp>
      <p:sp>
        <p:nvSpPr>
          <p:cNvPr id="8" name="Text 3"/>
          <p:cNvSpPr/>
          <p:nvPr/>
        </p:nvSpPr>
        <p:spPr>
          <a:xfrm>
            <a:off x="758952" y="2395728"/>
            <a:ext cx="4754880" cy="512064"/>
          </a:xfrm>
          <a:prstGeom prst="rect">
            <a:avLst/>
          </a:prstGeom>
          <a:noFill/>
          <a:ln/>
        </p:spPr>
        <p:txBody>
          <a:bodyPr wrap="square" lIns="0" tIns="0" rIns="0" bIns="0" rtlCol="0" anchor="ctr">
            <a:normAutofit fontScale="92500" lnSpcReduction="10000"/>
          </a:bodyPr>
          <a:lstStyle/>
          <a:p>
            <a:pPr marL="0" indent="0">
              <a:buNone/>
            </a:pPr>
            <a:r>
              <a:rPr lang="en-US" sz="3800" b="1">
                <a:solidFill>
                  <a:srgbClr val="FFFFFF"/>
                </a:solidFill>
                <a:latin typeface="Aptos Display" pitchFamily="34" charset="0"/>
                <a:ea typeface="Aptos Display" pitchFamily="34" charset="-122"/>
                <a:cs typeface="Aptos Display" pitchFamily="34" charset="-120"/>
              </a:rPr>
              <a:t>THANK YOU</a:t>
            </a:r>
            <a:endParaRPr lang="en-US" sz="3800"/>
          </a:p>
        </p:txBody>
      </p:sp>
      <p:sp>
        <p:nvSpPr>
          <p:cNvPr id="9" name="Text 4"/>
          <p:cNvSpPr/>
          <p:nvPr/>
        </p:nvSpPr>
        <p:spPr>
          <a:xfrm>
            <a:off x="786384" y="3063240"/>
            <a:ext cx="6858000" cy="164592"/>
          </a:xfrm>
          <a:prstGeom prst="rect">
            <a:avLst/>
          </a:prstGeom>
          <a:noFill/>
          <a:ln/>
        </p:spPr>
        <p:txBody>
          <a:bodyPr wrap="square" lIns="0" tIns="0" rIns="0" bIns="0" rtlCol="0" anchor="ctr">
            <a:normAutofit/>
          </a:bodyPr>
          <a:lstStyle/>
          <a:p>
            <a:pPr marL="0" indent="0">
              <a:buNone/>
            </a:pPr>
            <a:r>
              <a:rPr lang="en-US" sz="1020">
                <a:solidFill>
                  <a:srgbClr val="D9F6FA"/>
                </a:solidFill>
                <a:latin typeface="Aptos" pitchFamily="34" charset="0"/>
                <a:ea typeface="Aptos" pitchFamily="34" charset="-122"/>
                <a:cs typeface="Aptos" pitchFamily="34" charset="-120"/>
              </a:rPr>
              <a:t>13th IPNET-Kenya Conference  •  19–21 August 2026  •  Pride Inn Plaza, Nairobi</a:t>
            </a:r>
            <a:endParaRPr lang="en-US" sz="1020"/>
          </a:p>
        </p:txBody>
      </p:sp>
      <p:sp>
        <p:nvSpPr>
          <p:cNvPr id="10" name="Shape 5"/>
          <p:cNvSpPr/>
          <p:nvPr/>
        </p:nvSpPr>
        <p:spPr>
          <a:xfrm>
            <a:off x="758952" y="3703320"/>
            <a:ext cx="5440680" cy="676656"/>
          </a:xfrm>
          <a:prstGeom prst="roundRect">
            <a:avLst>
              <a:gd name="adj" fmla="val 10811"/>
            </a:avLst>
          </a:prstGeom>
          <a:solidFill>
            <a:srgbClr val="002F3E">
              <a:alpha val="92000"/>
            </a:srgbClr>
          </a:solidFill>
          <a:ln w="7620">
            <a:solidFill>
              <a:srgbClr val="25B7C8">
                <a:alpha val="45000"/>
              </a:srgbClr>
            </a:solidFill>
            <a:prstDash val="solid"/>
          </a:ln>
        </p:spPr>
        <p:txBody>
          <a:bodyPr/>
          <a:lstStyle/>
          <a:p>
            <a:endParaRPr lang="en-US"/>
          </a:p>
        </p:txBody>
      </p:sp>
      <p:sp>
        <p:nvSpPr>
          <p:cNvPr id="11" name="Text 6"/>
          <p:cNvSpPr/>
          <p:nvPr/>
        </p:nvSpPr>
        <p:spPr>
          <a:xfrm>
            <a:off x="1005840" y="3931920"/>
            <a:ext cx="4937760" cy="164592"/>
          </a:xfrm>
          <a:prstGeom prst="rect">
            <a:avLst/>
          </a:prstGeom>
          <a:noFill/>
          <a:ln/>
        </p:spPr>
        <p:txBody>
          <a:bodyPr wrap="square" lIns="0" tIns="0" rIns="0" bIns="0" rtlCol="0" anchor="ctr">
            <a:normAutofit lnSpcReduction="10000"/>
          </a:bodyPr>
          <a:lstStyle/>
          <a:p>
            <a:pPr marL="0" indent="0">
              <a:buNone/>
            </a:pPr>
            <a:r>
              <a:rPr lang="en-US" sz="1150">
                <a:solidFill>
                  <a:srgbClr val="FFFFFF"/>
                </a:solidFill>
                <a:latin typeface="Aptos" pitchFamily="34" charset="0"/>
                <a:ea typeface="Aptos" pitchFamily="34" charset="-122"/>
                <a:cs typeface="Aptos" pitchFamily="34" charset="-120"/>
              </a:rPr>
              <a:t>www.ipnetkenya.org   |   info@ipnetkenya.org</a:t>
            </a:r>
            <a:endParaRPr lang="en-US" sz="1150"/>
          </a:p>
        </p:txBody>
      </p:sp>
      <p:sp>
        <p:nvSpPr>
          <p:cNvPr id="12" name="Text 7"/>
          <p:cNvSpPr/>
          <p:nvPr/>
        </p:nvSpPr>
        <p:spPr>
          <a:xfrm>
            <a:off x="11384280" y="6355080"/>
            <a:ext cx="365760" cy="201168"/>
          </a:xfrm>
          <a:prstGeom prst="rect">
            <a:avLst/>
          </a:prstGeom>
          <a:noFill/>
          <a:ln/>
        </p:spPr>
        <p:txBody>
          <a:bodyPr wrap="square" lIns="0" tIns="0" rIns="0" bIns="0" rtlCol="0" anchor="ctr"/>
          <a:lstStyle/>
          <a:p>
            <a:pPr marL="0" indent="0" algn="r">
              <a:buNone/>
            </a:pPr>
            <a:r>
              <a:rPr lang="en-US" sz="800" b="1">
                <a:solidFill>
                  <a:srgbClr val="BFEFF3"/>
                </a:solidFill>
                <a:latin typeface="Aptos" pitchFamily="34" charset="0"/>
                <a:ea typeface="Aptos" pitchFamily="34" charset="-122"/>
                <a:cs typeface="Aptos" pitchFamily="34" charset="-120"/>
              </a:rPr>
              <a:t>08</a:t>
            </a:r>
            <a:endParaRPr lang="en-US" sz="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7F5E81B-64B4-EBBA-B831-C04F027D2F5C}"/>
              </a:ext>
            </a:extLst>
          </p:cNvPr>
          <p:cNvSpPr>
            <a:spLocks noGrp="1"/>
          </p:cNvSpPr>
          <p:nvPr>
            <p:ph type="body" sz="quarter" idx="10"/>
          </p:nvPr>
        </p:nvSpPr>
        <p:spPr/>
        <p:txBody>
          <a:bodyPr/>
          <a:lstStyle/>
          <a:p>
            <a:endParaRPr lang="en-US"/>
          </a:p>
        </p:txBody>
      </p:sp>
      <p:sp>
        <p:nvSpPr>
          <p:cNvPr id="2" name="Title 1">
            <a:extLst>
              <a:ext uri="{FF2B5EF4-FFF2-40B4-BE49-F238E27FC236}">
                <a16:creationId xmlns:a16="http://schemas.microsoft.com/office/drawing/2014/main" id="{97A609A5-5A8E-8823-C1ED-05FB2CC3E8EB}"/>
              </a:ext>
            </a:extLst>
          </p:cNvPr>
          <p:cNvSpPr>
            <a:spLocks noGrp="1"/>
          </p:cNvSpPr>
          <p:nvPr>
            <p:ph type="title"/>
          </p:nvPr>
        </p:nvSpPr>
        <p:spPr>
          <a:xfrm>
            <a:off x="609600" y="97659"/>
            <a:ext cx="10972800" cy="1143000"/>
          </a:xfrm>
        </p:spPr>
        <p:txBody>
          <a:bodyPr/>
          <a:lstStyle/>
          <a:p>
            <a:r>
              <a:rPr lang="en-US"/>
              <a:t>Timeline of implementation</a:t>
            </a:r>
          </a:p>
        </p:txBody>
      </p:sp>
      <p:pic>
        <p:nvPicPr>
          <p:cNvPr id="7" name="Content Placeholder 6">
            <a:extLst>
              <a:ext uri="{FF2B5EF4-FFF2-40B4-BE49-F238E27FC236}">
                <a16:creationId xmlns:a16="http://schemas.microsoft.com/office/drawing/2014/main" id="{212C0A75-8B6C-F9EE-0B70-B258F30B58F6}"/>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l="12524"/>
          <a:stretch>
            <a:fillRect/>
          </a:stretch>
        </p:blipFill>
        <p:spPr>
          <a:xfrm>
            <a:off x="346075" y="1141873"/>
            <a:ext cx="11845925" cy="5578475"/>
          </a:xfrm>
          <a:prstGeom prst="rect">
            <a:avLst/>
          </a:prstGeom>
        </p:spPr>
      </p:pic>
      <p:pic>
        <p:nvPicPr>
          <p:cNvPr id="8" name="Content Placeholder 6">
            <a:extLst>
              <a:ext uri="{FF2B5EF4-FFF2-40B4-BE49-F238E27FC236}">
                <a16:creationId xmlns:a16="http://schemas.microsoft.com/office/drawing/2014/main" id="{A4B20747-D81D-4D79-34E7-9391379D5A01}"/>
              </a:ext>
            </a:extLst>
          </p:cNvPr>
          <p:cNvPicPr>
            <a:picLocks noChangeAspect="1"/>
          </p:cNvPicPr>
          <p:nvPr/>
        </p:nvPicPr>
        <p:blipFill>
          <a:blip r:embed="rId3">
            <a:extLst>
              <a:ext uri="{28A0092B-C50C-407E-A947-70E740481C1C}">
                <a14:useLocalDpi xmlns:a14="http://schemas.microsoft.com/office/drawing/2010/main" val="0"/>
              </a:ext>
            </a:extLst>
          </a:blip>
          <a:srcRect t="66338" r="88325" b="14903"/>
          <a:stretch>
            <a:fillRect/>
          </a:stretch>
        </p:blipFill>
        <p:spPr>
          <a:xfrm>
            <a:off x="0" y="4886960"/>
            <a:ext cx="1059271" cy="701040"/>
          </a:xfrm>
          <a:prstGeom prst="rect">
            <a:avLst/>
          </a:prstGeom>
        </p:spPr>
      </p:pic>
      <p:pic>
        <p:nvPicPr>
          <p:cNvPr id="9" name="Content Placeholder 6">
            <a:extLst>
              <a:ext uri="{FF2B5EF4-FFF2-40B4-BE49-F238E27FC236}">
                <a16:creationId xmlns:a16="http://schemas.microsoft.com/office/drawing/2014/main" id="{34B0C12A-1593-60AD-7CC4-30720F195B0F}"/>
              </a:ext>
            </a:extLst>
          </p:cNvPr>
          <p:cNvPicPr>
            <a:picLocks noChangeAspect="1"/>
          </p:cNvPicPr>
          <p:nvPr/>
        </p:nvPicPr>
        <p:blipFill>
          <a:blip r:embed="rId3">
            <a:extLst>
              <a:ext uri="{28A0092B-C50C-407E-A947-70E740481C1C}">
                <a14:useLocalDpi xmlns:a14="http://schemas.microsoft.com/office/drawing/2010/main" val="0"/>
              </a:ext>
            </a:extLst>
          </a:blip>
          <a:srcRect t="21397" r="88325" b="53659"/>
          <a:stretch>
            <a:fillRect/>
          </a:stretch>
        </p:blipFill>
        <p:spPr>
          <a:xfrm>
            <a:off x="0" y="2550160"/>
            <a:ext cx="1066800" cy="938777"/>
          </a:xfrm>
          <a:prstGeom prst="rect">
            <a:avLst/>
          </a:prstGeom>
        </p:spPr>
      </p:pic>
    </p:spTree>
    <p:extLst>
      <p:ext uri="{BB962C8B-B14F-4D97-AF65-F5344CB8AC3E}">
        <p14:creationId xmlns:p14="http://schemas.microsoft.com/office/powerpoint/2010/main" val="386893167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lang="en-US"/>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Panel Discussion</a:t>
            </a:r>
            <a:endParaRPr lang="en-US" sz="78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b="1"/>
              <a:t>Panel Discussion</a:t>
            </a:r>
            <a:endParaRPr lang="en-US" sz="3000" b="1"/>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02</a:t>
            </a:r>
            <a:endParaRPr lang="en-US" sz="160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lang="en-US"/>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lang="en-US"/>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lang="en-US"/>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lang="en-US"/>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02</a:t>
            </a:r>
            <a:endParaRPr lang="en-US" sz="760"/>
          </a:p>
        </p:txBody>
      </p:sp>
      <p:sp>
        <p:nvSpPr>
          <p:cNvPr id="17" name="TextBox 16">
            <a:extLst>
              <a:ext uri="{FF2B5EF4-FFF2-40B4-BE49-F238E27FC236}">
                <a16:creationId xmlns:a16="http://schemas.microsoft.com/office/drawing/2014/main" id="{28F5AE6A-842B-F198-0454-C388A9A96F27}"/>
              </a:ext>
            </a:extLst>
          </p:cNvPr>
          <p:cNvSpPr txBox="1"/>
          <p:nvPr/>
        </p:nvSpPr>
        <p:spPr>
          <a:xfrm>
            <a:off x="762000" y="4495800"/>
            <a:ext cx="1973766" cy="1477328"/>
          </a:xfrm>
          <a:prstGeom prst="rect">
            <a:avLst/>
          </a:prstGeom>
          <a:noFill/>
        </p:spPr>
        <p:txBody>
          <a:bodyPr wrap="square" rtlCol="0">
            <a:spAutoFit/>
          </a:bodyPr>
          <a:lstStyle/>
          <a:p>
            <a:pPr algn="ctr"/>
            <a:r>
              <a:rPr lang="en-US" b="1">
                <a:solidFill>
                  <a:srgbClr val="007C89"/>
                </a:solidFill>
              </a:rPr>
              <a:t>Linus Ndegwa</a:t>
            </a:r>
          </a:p>
          <a:p>
            <a:pPr algn="ctr"/>
            <a:r>
              <a:rPr lang="en-US">
                <a:solidFill>
                  <a:srgbClr val="00384A"/>
                </a:solidFill>
              </a:rPr>
              <a:t>US CDC-Kenya, Health Quality Promotion Lead</a:t>
            </a:r>
            <a:r>
              <a:rPr lang="en-US" b="1">
                <a:solidFill>
                  <a:srgbClr val="007C89"/>
                </a:solidFill>
              </a:rPr>
              <a:t> </a:t>
            </a:r>
            <a:endParaRPr lang="en-US">
              <a:solidFill>
                <a:srgbClr val="00384A"/>
              </a:solidFill>
            </a:endParaRPr>
          </a:p>
          <a:p>
            <a:pPr algn="ctr"/>
            <a:endParaRPr lang="en-US"/>
          </a:p>
        </p:txBody>
      </p:sp>
      <p:sp>
        <p:nvSpPr>
          <p:cNvPr id="19" name="TextBox 18">
            <a:extLst>
              <a:ext uri="{FF2B5EF4-FFF2-40B4-BE49-F238E27FC236}">
                <a16:creationId xmlns:a16="http://schemas.microsoft.com/office/drawing/2014/main" id="{9E930ECE-D8AF-D15D-6FBC-1B2DB4DA512D}"/>
              </a:ext>
            </a:extLst>
          </p:cNvPr>
          <p:cNvSpPr txBox="1"/>
          <p:nvPr/>
        </p:nvSpPr>
        <p:spPr>
          <a:xfrm>
            <a:off x="1047670" y="1905000"/>
            <a:ext cx="1616926" cy="646331"/>
          </a:xfrm>
          <a:prstGeom prst="rect">
            <a:avLst/>
          </a:prstGeom>
          <a:noFill/>
        </p:spPr>
        <p:txBody>
          <a:bodyPr wrap="square" rtlCol="0">
            <a:spAutoFit/>
          </a:bodyPr>
          <a:lstStyle/>
          <a:p>
            <a:pPr algn="ctr"/>
            <a:r>
              <a:rPr lang="en-US" b="1">
                <a:solidFill>
                  <a:srgbClr val="007C89"/>
                </a:solidFill>
              </a:rPr>
              <a:t>MODERATOR</a:t>
            </a:r>
            <a:endParaRPr lang="en-US" sz="1600">
              <a:solidFill>
                <a:srgbClr val="00384A"/>
              </a:solidFill>
            </a:endParaRPr>
          </a:p>
          <a:p>
            <a:pPr algn="ctr"/>
            <a:endParaRPr lang="en-US"/>
          </a:p>
        </p:txBody>
      </p:sp>
      <p:sp>
        <p:nvSpPr>
          <p:cNvPr id="23" name="TextBox 22">
            <a:extLst>
              <a:ext uri="{FF2B5EF4-FFF2-40B4-BE49-F238E27FC236}">
                <a16:creationId xmlns:a16="http://schemas.microsoft.com/office/drawing/2014/main" id="{F293895C-71A5-5245-2D35-C9C5DD4BAA89}"/>
              </a:ext>
            </a:extLst>
          </p:cNvPr>
          <p:cNvSpPr txBox="1"/>
          <p:nvPr/>
        </p:nvSpPr>
        <p:spPr>
          <a:xfrm>
            <a:off x="6241502" y="1885661"/>
            <a:ext cx="1616926" cy="646331"/>
          </a:xfrm>
          <a:prstGeom prst="rect">
            <a:avLst/>
          </a:prstGeom>
          <a:noFill/>
        </p:spPr>
        <p:txBody>
          <a:bodyPr wrap="square" rtlCol="0">
            <a:spAutoFit/>
          </a:bodyPr>
          <a:lstStyle/>
          <a:p>
            <a:pPr algn="ctr"/>
            <a:r>
              <a:rPr lang="en-US" b="1">
                <a:solidFill>
                  <a:srgbClr val="007C89"/>
                </a:solidFill>
              </a:rPr>
              <a:t>PANELIST</a:t>
            </a:r>
            <a:endParaRPr lang="en-US">
              <a:solidFill>
                <a:srgbClr val="00384A"/>
              </a:solidFill>
            </a:endParaRPr>
          </a:p>
          <a:p>
            <a:pPr algn="ctr"/>
            <a:endParaRPr lang="en-US"/>
          </a:p>
        </p:txBody>
      </p:sp>
      <p:sp>
        <p:nvSpPr>
          <p:cNvPr id="25" name="TextBox 24">
            <a:extLst>
              <a:ext uri="{FF2B5EF4-FFF2-40B4-BE49-F238E27FC236}">
                <a16:creationId xmlns:a16="http://schemas.microsoft.com/office/drawing/2014/main" id="{413CC94E-424B-17E5-E07C-0D686768FAB7}"/>
              </a:ext>
            </a:extLst>
          </p:cNvPr>
          <p:cNvSpPr txBox="1"/>
          <p:nvPr/>
        </p:nvSpPr>
        <p:spPr>
          <a:xfrm>
            <a:off x="8969601" y="1885661"/>
            <a:ext cx="1616926" cy="646331"/>
          </a:xfrm>
          <a:prstGeom prst="rect">
            <a:avLst/>
          </a:prstGeom>
          <a:noFill/>
        </p:spPr>
        <p:txBody>
          <a:bodyPr wrap="square" rtlCol="0">
            <a:spAutoFit/>
          </a:bodyPr>
          <a:lstStyle/>
          <a:p>
            <a:pPr algn="ctr"/>
            <a:r>
              <a:rPr lang="en-US" b="1">
                <a:solidFill>
                  <a:srgbClr val="007C89"/>
                </a:solidFill>
              </a:rPr>
              <a:t>PANELIST</a:t>
            </a:r>
            <a:endParaRPr lang="en-US">
              <a:solidFill>
                <a:srgbClr val="00384A"/>
              </a:solidFill>
            </a:endParaRPr>
          </a:p>
          <a:p>
            <a:pPr algn="ctr"/>
            <a:endParaRPr lang="en-US"/>
          </a:p>
        </p:txBody>
      </p:sp>
      <p:sp>
        <p:nvSpPr>
          <p:cNvPr id="27" name="TextBox 26">
            <a:extLst>
              <a:ext uri="{FF2B5EF4-FFF2-40B4-BE49-F238E27FC236}">
                <a16:creationId xmlns:a16="http://schemas.microsoft.com/office/drawing/2014/main" id="{404075D2-2169-664B-EE76-B8799AABC356}"/>
              </a:ext>
            </a:extLst>
          </p:cNvPr>
          <p:cNvSpPr txBox="1"/>
          <p:nvPr/>
        </p:nvSpPr>
        <p:spPr>
          <a:xfrm>
            <a:off x="2895600" y="4495800"/>
            <a:ext cx="3133493" cy="1477328"/>
          </a:xfrm>
          <a:prstGeom prst="rect">
            <a:avLst/>
          </a:prstGeom>
          <a:noFill/>
        </p:spPr>
        <p:txBody>
          <a:bodyPr wrap="square" lIns="91440" tIns="45720" rIns="91440" bIns="45720" rtlCol="0" anchor="t">
            <a:spAutoFit/>
          </a:bodyPr>
          <a:lstStyle/>
          <a:p>
            <a:pPr algn="ctr"/>
            <a:r>
              <a:rPr lang="en-US" b="1">
                <a:solidFill>
                  <a:srgbClr val="007C89"/>
                </a:solidFill>
              </a:rPr>
              <a:t>Jacqueline Safstrom, MPH</a:t>
            </a:r>
          </a:p>
          <a:p>
            <a:pPr algn="ctr"/>
            <a:r>
              <a:rPr lang="en-US">
                <a:solidFill>
                  <a:srgbClr val="00384A"/>
                </a:solidFill>
              </a:rPr>
              <a:t>US CDC-HQ,</a:t>
            </a:r>
          </a:p>
          <a:p>
            <a:pPr algn="ctr"/>
            <a:r>
              <a:rPr lang="en-US">
                <a:solidFill>
                  <a:srgbClr val="00384A"/>
                </a:solidFill>
              </a:rPr>
              <a:t>International Infection Control Branch,</a:t>
            </a:r>
            <a:br>
              <a:rPr lang="en-US" sz="1600">
                <a:solidFill>
                  <a:srgbClr val="00384A"/>
                </a:solidFill>
              </a:rPr>
            </a:br>
            <a:r>
              <a:rPr lang="en-US">
                <a:solidFill>
                  <a:srgbClr val="00384A"/>
                </a:solidFill>
              </a:rPr>
              <a:t>Epidemiologist</a:t>
            </a:r>
          </a:p>
        </p:txBody>
      </p:sp>
      <p:sp>
        <p:nvSpPr>
          <p:cNvPr id="29" name="TextBox 28">
            <a:extLst>
              <a:ext uri="{FF2B5EF4-FFF2-40B4-BE49-F238E27FC236}">
                <a16:creationId xmlns:a16="http://schemas.microsoft.com/office/drawing/2014/main" id="{C4499376-964A-D0AD-8C78-0588ABAC117E}"/>
              </a:ext>
            </a:extLst>
          </p:cNvPr>
          <p:cNvSpPr txBox="1"/>
          <p:nvPr/>
        </p:nvSpPr>
        <p:spPr>
          <a:xfrm>
            <a:off x="6096000" y="4495800"/>
            <a:ext cx="2018371" cy="2031325"/>
          </a:xfrm>
          <a:prstGeom prst="rect">
            <a:avLst/>
          </a:prstGeom>
          <a:noFill/>
        </p:spPr>
        <p:txBody>
          <a:bodyPr wrap="square" rtlCol="0">
            <a:spAutoFit/>
          </a:bodyPr>
          <a:lstStyle/>
          <a:p>
            <a:pPr algn="ctr"/>
            <a:r>
              <a:rPr lang="en-US" b="1">
                <a:solidFill>
                  <a:srgbClr val="007C89"/>
                </a:solidFill>
              </a:rPr>
              <a:t>Selamawit Gebreegziabher</a:t>
            </a:r>
            <a:br>
              <a:rPr lang="en-US" b="1">
                <a:solidFill>
                  <a:srgbClr val="007C89"/>
                </a:solidFill>
              </a:rPr>
            </a:br>
            <a:r>
              <a:rPr lang="en-US" b="1">
                <a:solidFill>
                  <a:srgbClr val="007C89"/>
                </a:solidFill>
              </a:rPr>
              <a:t> </a:t>
            </a:r>
            <a:r>
              <a:rPr lang="en-US">
                <a:solidFill>
                  <a:srgbClr val="00384A"/>
                </a:solidFill>
              </a:rPr>
              <a:t>US CDC-Ethiopia, </a:t>
            </a:r>
            <a:br>
              <a:rPr lang="en-US">
                <a:solidFill>
                  <a:srgbClr val="00384A"/>
                </a:solidFill>
              </a:rPr>
            </a:br>
            <a:r>
              <a:rPr lang="en-US">
                <a:solidFill>
                  <a:srgbClr val="00384A"/>
                </a:solidFill>
              </a:rPr>
              <a:t>Public Health Specialist, IPC</a:t>
            </a:r>
          </a:p>
          <a:p>
            <a:pPr algn="ctr"/>
            <a:endParaRPr lang="en-US">
              <a:solidFill>
                <a:srgbClr val="00384A"/>
              </a:solidFill>
            </a:endParaRPr>
          </a:p>
          <a:p>
            <a:pPr algn="ctr"/>
            <a:endParaRPr lang="en-US"/>
          </a:p>
        </p:txBody>
      </p:sp>
      <p:sp>
        <p:nvSpPr>
          <p:cNvPr id="18" name="TextBox 17">
            <a:extLst>
              <a:ext uri="{FF2B5EF4-FFF2-40B4-BE49-F238E27FC236}">
                <a16:creationId xmlns:a16="http://schemas.microsoft.com/office/drawing/2014/main" id="{0EE549B7-4166-771F-BCF1-3A34F80634EA}"/>
              </a:ext>
            </a:extLst>
          </p:cNvPr>
          <p:cNvSpPr txBox="1"/>
          <p:nvPr/>
        </p:nvSpPr>
        <p:spPr>
          <a:xfrm>
            <a:off x="3513403" y="1905000"/>
            <a:ext cx="1616926" cy="646331"/>
          </a:xfrm>
          <a:prstGeom prst="rect">
            <a:avLst/>
          </a:prstGeom>
          <a:noFill/>
        </p:spPr>
        <p:txBody>
          <a:bodyPr wrap="square" rtlCol="0">
            <a:spAutoFit/>
          </a:bodyPr>
          <a:lstStyle/>
          <a:p>
            <a:pPr algn="ctr"/>
            <a:r>
              <a:rPr lang="en-US" b="1">
                <a:solidFill>
                  <a:srgbClr val="007C89"/>
                </a:solidFill>
              </a:rPr>
              <a:t>PANELIST</a:t>
            </a:r>
            <a:endParaRPr lang="en-US">
              <a:solidFill>
                <a:srgbClr val="00384A"/>
              </a:solidFill>
            </a:endParaRPr>
          </a:p>
          <a:p>
            <a:pPr algn="ctr"/>
            <a:endParaRPr lang="en-US"/>
          </a:p>
        </p:txBody>
      </p:sp>
      <p:sp>
        <p:nvSpPr>
          <p:cNvPr id="21" name="TextBox 20">
            <a:extLst>
              <a:ext uri="{FF2B5EF4-FFF2-40B4-BE49-F238E27FC236}">
                <a16:creationId xmlns:a16="http://schemas.microsoft.com/office/drawing/2014/main" id="{AE3B3CA4-273C-8D2D-FBBF-5CAB82F12A48}"/>
              </a:ext>
            </a:extLst>
          </p:cNvPr>
          <p:cNvSpPr txBox="1"/>
          <p:nvPr/>
        </p:nvSpPr>
        <p:spPr>
          <a:xfrm>
            <a:off x="8828049" y="4505094"/>
            <a:ext cx="1929161" cy="1754326"/>
          </a:xfrm>
          <a:prstGeom prst="rect">
            <a:avLst/>
          </a:prstGeom>
          <a:noFill/>
        </p:spPr>
        <p:txBody>
          <a:bodyPr wrap="square" rtlCol="0">
            <a:spAutoFit/>
          </a:bodyPr>
          <a:lstStyle/>
          <a:p>
            <a:pPr algn="ctr"/>
            <a:r>
              <a:rPr lang="en-US" b="1">
                <a:solidFill>
                  <a:srgbClr val="007C89"/>
                </a:solidFill>
              </a:rPr>
              <a:t>Joseph Muendo</a:t>
            </a:r>
            <a:br>
              <a:rPr lang="en-US" b="1">
                <a:solidFill>
                  <a:srgbClr val="007C89"/>
                </a:solidFill>
              </a:rPr>
            </a:br>
            <a:r>
              <a:rPr lang="en-US" b="1">
                <a:solidFill>
                  <a:srgbClr val="007C89"/>
                </a:solidFill>
              </a:rPr>
              <a:t> </a:t>
            </a:r>
            <a:r>
              <a:rPr lang="en-US">
                <a:solidFill>
                  <a:srgbClr val="00384A"/>
                </a:solidFill>
              </a:rPr>
              <a:t>ICAP-Kenya, </a:t>
            </a:r>
            <a:br>
              <a:rPr lang="en-US">
                <a:solidFill>
                  <a:srgbClr val="00384A"/>
                </a:solidFill>
              </a:rPr>
            </a:br>
            <a:r>
              <a:rPr lang="en-US">
                <a:solidFill>
                  <a:srgbClr val="00384A"/>
                </a:solidFill>
              </a:rPr>
              <a:t>DARE AMR Project Lead</a:t>
            </a:r>
          </a:p>
          <a:p>
            <a:pPr algn="ctr"/>
            <a:endParaRPr lang="en-US">
              <a:solidFill>
                <a:srgbClr val="00384A"/>
              </a:solidFill>
            </a:endParaRPr>
          </a:p>
          <a:p>
            <a:pPr algn="ctr"/>
            <a:endParaRPr lang="en-US"/>
          </a:p>
        </p:txBody>
      </p:sp>
      <p:pic>
        <p:nvPicPr>
          <p:cNvPr id="16" name="Picture 15">
            <a:extLst>
              <a:ext uri="{FF2B5EF4-FFF2-40B4-BE49-F238E27FC236}">
                <a16:creationId xmlns:a16="http://schemas.microsoft.com/office/drawing/2014/main" id="{1857EFAF-FC24-3D01-7929-F3F8F8CC1FE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12266" y="2368489"/>
            <a:ext cx="12192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19">
            <a:extLst>
              <a:ext uri="{FF2B5EF4-FFF2-40B4-BE49-F238E27FC236}">
                <a16:creationId xmlns:a16="http://schemas.microsoft.com/office/drawing/2014/main" id="{B02D6481-5A7A-8B09-97D5-462ED7AEA81B}"/>
              </a:ext>
            </a:extLst>
          </p:cNvPr>
          <p:cNvPicPr>
            <a:picLocks noChangeAspect="1"/>
          </p:cNvPicPr>
          <p:nvPr/>
        </p:nvPicPr>
        <p:blipFill>
          <a:blip r:embed="rId7"/>
          <a:stretch>
            <a:fillRect/>
          </a:stretch>
        </p:blipFill>
        <p:spPr>
          <a:xfrm>
            <a:off x="9070848" y="2349150"/>
            <a:ext cx="1414433"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Picture 21">
            <a:extLst>
              <a:ext uri="{FF2B5EF4-FFF2-40B4-BE49-F238E27FC236}">
                <a16:creationId xmlns:a16="http://schemas.microsoft.com/office/drawing/2014/main" id="{A8D9F154-6C29-E234-C720-0E03591EA86F}"/>
              </a:ext>
            </a:extLst>
          </p:cNvPr>
          <p:cNvPicPr>
            <a:picLocks noChangeAspect="1"/>
          </p:cNvPicPr>
          <p:nvPr/>
        </p:nvPicPr>
        <p:blipFill>
          <a:blip r:embed="rId8" cstate="print">
            <a:extLst>
              <a:ext uri="{28A0092B-C50C-407E-A947-70E740481C1C}">
                <a14:useLocalDpi xmlns:a14="http://schemas.microsoft.com/office/drawing/2010/main" val="0"/>
              </a:ext>
            </a:extLst>
          </a:blip>
          <a:srcRect l="15720" r="9656"/>
          <a:stretch>
            <a:fillRect/>
          </a:stretch>
        </p:blipFill>
        <p:spPr bwMode="auto">
          <a:xfrm>
            <a:off x="1188343" y="2368489"/>
            <a:ext cx="1335581"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1">
            <a:extLst>
              <a:ext uri="{FF2B5EF4-FFF2-40B4-BE49-F238E27FC236}">
                <a16:creationId xmlns:a16="http://schemas.microsoft.com/office/drawing/2014/main" id="{F60505D6-3306-9E8F-29EA-7CA7FF70C8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39177" y="2349150"/>
            <a:ext cx="1421576"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5A589-74AC-DAB8-A12B-363148FC5AB0}"/>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99860E9C-1D56-AA2D-71A9-EC83B7E9DE34}"/>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1AF3BC05-77A8-7565-ACC0-2F1B8941E09F}"/>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B99D7854-B333-40E4-844E-84AFB0C4F3B7}"/>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01</a:t>
            </a:r>
            <a:endParaRPr lang="en-US" sz="780"/>
          </a:p>
        </p:txBody>
      </p:sp>
      <p:sp>
        <p:nvSpPr>
          <p:cNvPr id="5" name="Text 2">
            <a:extLst>
              <a:ext uri="{FF2B5EF4-FFF2-40B4-BE49-F238E27FC236}">
                <a16:creationId xmlns:a16="http://schemas.microsoft.com/office/drawing/2014/main" id="{80CDCC0B-6C7D-7F54-0CE3-1CF36218BFCC}"/>
              </a:ext>
            </a:extLst>
          </p:cNvPr>
          <p:cNvSpPr/>
          <p:nvPr/>
        </p:nvSpPr>
        <p:spPr>
          <a:xfrm>
            <a:off x="658367" y="768096"/>
            <a:ext cx="10414793" cy="882284"/>
          </a:xfrm>
          <a:prstGeom prst="rect">
            <a:avLst/>
          </a:prstGeom>
          <a:noFill/>
          <a:ln/>
        </p:spPr>
        <p:txBody>
          <a:bodyPr wrap="square" lIns="0" tIns="0" rIns="0" bIns="0" rtlCol="0" anchor="ctr">
            <a:normAutofit fontScale="92500"/>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The Global Action In Healthcare Network (GAIHN): </a:t>
            </a:r>
            <a:br>
              <a:rPr lang="en-US" sz="3000" b="1">
                <a:solidFill>
                  <a:srgbClr val="00384A"/>
                </a:solidFill>
                <a:latin typeface="Aptos Display" pitchFamily="34" charset="0"/>
                <a:ea typeface="Aptos Display" pitchFamily="34" charset="-122"/>
                <a:cs typeface="Aptos Display" pitchFamily="34" charset="-120"/>
              </a:rPr>
            </a:br>
            <a:r>
              <a:rPr lang="en-US" sz="3000" b="1">
                <a:solidFill>
                  <a:srgbClr val="00384A"/>
                </a:solidFill>
                <a:latin typeface="Aptos Display" pitchFamily="34" charset="0"/>
                <a:ea typeface="Aptos Display" pitchFamily="34" charset="-122"/>
                <a:cs typeface="Aptos Display" pitchFamily="34" charset="-120"/>
              </a:rPr>
              <a:t>A collaborative global RAPID ACTION network coordinated by CDC</a:t>
            </a:r>
          </a:p>
        </p:txBody>
      </p:sp>
      <p:sp>
        <p:nvSpPr>
          <p:cNvPr id="6" name="Text 3">
            <a:extLst>
              <a:ext uri="{FF2B5EF4-FFF2-40B4-BE49-F238E27FC236}">
                <a16:creationId xmlns:a16="http://schemas.microsoft.com/office/drawing/2014/main" id="{73495A56-F165-35EA-CBE2-F1739FDA28D6}"/>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03</a:t>
            </a:r>
            <a:endParaRPr lang="en-US" sz="1600"/>
          </a:p>
        </p:txBody>
      </p:sp>
      <p:sp>
        <p:nvSpPr>
          <p:cNvPr id="7" name="Shape 4">
            <a:extLst>
              <a:ext uri="{FF2B5EF4-FFF2-40B4-BE49-F238E27FC236}">
                <a16:creationId xmlns:a16="http://schemas.microsoft.com/office/drawing/2014/main" id="{5A581FA1-3D11-D969-9BAB-16843F264B80}"/>
              </a:ext>
            </a:extLst>
          </p:cNvPr>
          <p:cNvSpPr/>
          <p:nvPr/>
        </p:nvSpPr>
        <p:spPr>
          <a:xfrm>
            <a:off x="647217" y="1587487"/>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0296D816-21CC-F247-E33E-42183B9B0960}"/>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74E20E35-918D-AAA9-C318-9AC06E9559F3}"/>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BC6D1787-2C7D-A4CE-C395-8ABDAF0E8B3B}"/>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D36B3F77-70B4-D4F7-D5EB-AC361D332B5E}"/>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38850AB9-7915-7E7C-704A-F0D7DE11619B}"/>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2BEA887E-30D3-F918-2FAD-6D2EB3677BFE}"/>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346D372D-67C4-4EF6-717D-85BAEA154736}"/>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03</a:t>
            </a:r>
            <a:endParaRPr lang="en-US" sz="760"/>
          </a:p>
        </p:txBody>
      </p:sp>
      <p:sp>
        <p:nvSpPr>
          <p:cNvPr id="15" name="Full Content Area">
            <a:extLst>
              <a:ext uri="{FF2B5EF4-FFF2-40B4-BE49-F238E27FC236}">
                <a16:creationId xmlns:a16="http://schemas.microsoft.com/office/drawing/2014/main" id="{725E5A40-D1FD-F697-78A0-FA6CFF47ECA2}"/>
              </a:ext>
            </a:extLst>
          </p:cNvPr>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lang="en-US">
              <a:cs typeface="Arial"/>
            </a:endParaRPr>
          </a:p>
          <a:p>
            <a:endParaRPr lang="en-US">
              <a:cs typeface="Arial"/>
            </a:endParaRPr>
          </a:p>
          <a:p>
            <a:endParaRPr lang="en-US">
              <a:cs typeface="Arial"/>
            </a:endParaRPr>
          </a:p>
          <a:p>
            <a:endParaRPr lang="en-US">
              <a:cs typeface="Arial"/>
            </a:endParaRPr>
          </a:p>
          <a:p>
            <a:endParaRPr lang="en-US">
              <a:cs typeface="Arial"/>
            </a:endParaRPr>
          </a:p>
          <a:p>
            <a:pPr defTabSz="914377">
              <a:spcAft>
                <a:spcPts val="1200"/>
              </a:spcAft>
            </a:pPr>
            <a:r>
              <a:rPr lang="en-US" sz="3200">
                <a:solidFill>
                  <a:prstClr val="black"/>
                </a:solidFill>
                <a:latin typeface="Calibri" panose="020F0502020204030204"/>
              </a:rPr>
              <a:t>Network Mission</a:t>
            </a:r>
          </a:p>
          <a:p>
            <a:pPr defTabSz="914377"/>
            <a:r>
              <a:rPr lang="en-US">
                <a:solidFill>
                  <a:prstClr val="black"/>
                </a:solidFill>
                <a:latin typeface="Calibri" panose="020F0502020204030204"/>
                <a:cs typeface="Arial"/>
              </a:rPr>
              <a:t>The Global Action in Healthcare Network-Healthcare Associated Infections Module (GAIHN-HAI)  is a global collaborative of healthcare facility networks with the mission to </a:t>
            </a:r>
            <a:r>
              <a:rPr lang="en-US" b="1">
                <a:solidFill>
                  <a:prstClr val="black"/>
                </a:solidFill>
                <a:latin typeface="Calibri" panose="020F0502020204030204"/>
                <a:cs typeface="Arial"/>
              </a:rPr>
              <a:t>support infection prevention and control (IPC)</a:t>
            </a:r>
            <a:r>
              <a:rPr lang="en-US">
                <a:solidFill>
                  <a:prstClr val="black"/>
                </a:solidFill>
                <a:latin typeface="Calibri" panose="020F0502020204030204"/>
                <a:cs typeface="Arial"/>
              </a:rPr>
              <a:t> for the protection of patients and healthcare workers through the development and implementation of </a:t>
            </a:r>
            <a:r>
              <a:rPr lang="en-US" b="1">
                <a:solidFill>
                  <a:prstClr val="black"/>
                </a:solidFill>
                <a:latin typeface="Calibri" panose="020F0502020204030204"/>
                <a:cs typeface="Arial"/>
              </a:rPr>
              <a:t>validated approaches</a:t>
            </a:r>
            <a:r>
              <a:rPr lang="en-US">
                <a:solidFill>
                  <a:prstClr val="black"/>
                </a:solidFill>
                <a:latin typeface="Calibri" panose="020F0502020204030204"/>
                <a:cs typeface="Arial"/>
              </a:rPr>
              <a:t> for the systematic collection, analysis, interpretation, and use of health-related data that are </a:t>
            </a:r>
            <a:r>
              <a:rPr lang="en-US" b="1">
                <a:solidFill>
                  <a:prstClr val="black"/>
                </a:solidFill>
                <a:latin typeface="Calibri" panose="020F0502020204030204"/>
                <a:cs typeface="Arial"/>
              </a:rPr>
              <a:t>feasible across a broad range of healthcare facility capacities</a:t>
            </a:r>
            <a:r>
              <a:rPr lang="en-US">
                <a:solidFill>
                  <a:prstClr val="black"/>
                </a:solidFill>
                <a:latin typeface="Calibri" panose="020F0502020204030204"/>
                <a:cs typeface="Arial"/>
              </a:rPr>
              <a:t>.</a:t>
            </a:r>
            <a:endParaRPr lang="en-US">
              <a:solidFill>
                <a:srgbClr val="0057B9"/>
              </a:solidFill>
              <a:latin typeface="Calibri" panose="020F0502020204030204"/>
              <a:cs typeface="Arial"/>
            </a:endParaRPr>
          </a:p>
          <a:p>
            <a:r>
              <a:rPr lang="en-US">
                <a:cs typeface="Arial"/>
              </a:rPr>
              <a:t> </a:t>
            </a:r>
            <a:endParaRPr/>
          </a:p>
        </p:txBody>
      </p:sp>
      <p:grpSp>
        <p:nvGrpSpPr>
          <p:cNvPr id="16" name="Group 15">
            <a:extLst>
              <a:ext uri="{FF2B5EF4-FFF2-40B4-BE49-F238E27FC236}">
                <a16:creationId xmlns:a16="http://schemas.microsoft.com/office/drawing/2014/main" id="{73EBAA64-202E-7480-4EB6-B2AB43CFB5D8}"/>
              </a:ext>
            </a:extLst>
          </p:cNvPr>
          <p:cNvGrpSpPr/>
          <p:nvPr/>
        </p:nvGrpSpPr>
        <p:grpSpPr>
          <a:xfrm>
            <a:off x="1299805" y="1783637"/>
            <a:ext cx="9639542" cy="1684422"/>
            <a:chOff x="698860" y="1630468"/>
            <a:chExt cx="7849336" cy="1371600"/>
          </a:xfrm>
        </p:grpSpPr>
        <p:grpSp>
          <p:nvGrpSpPr>
            <p:cNvPr id="17" name="Group 16">
              <a:extLst>
                <a:ext uri="{FF2B5EF4-FFF2-40B4-BE49-F238E27FC236}">
                  <a16:creationId xmlns:a16="http://schemas.microsoft.com/office/drawing/2014/main" id="{24CD067C-F16F-B23F-55B4-97E6BAD061A1}"/>
                </a:ext>
              </a:extLst>
            </p:cNvPr>
            <p:cNvGrpSpPr/>
            <p:nvPr/>
          </p:nvGrpSpPr>
          <p:grpSpPr>
            <a:xfrm>
              <a:off x="4785025" y="1801918"/>
              <a:ext cx="1028700" cy="1028700"/>
              <a:chOff x="5715000" y="2391671"/>
              <a:chExt cx="1371600" cy="1371600"/>
            </a:xfrm>
          </p:grpSpPr>
          <p:sp>
            <p:nvSpPr>
              <p:cNvPr id="31" name="Oval 30">
                <a:extLst>
                  <a:ext uri="{FF2B5EF4-FFF2-40B4-BE49-F238E27FC236}">
                    <a16:creationId xmlns:a16="http://schemas.microsoft.com/office/drawing/2014/main" id="{CBC561CB-0B82-CF08-59DD-EB4751C3E6BF}"/>
                  </a:ext>
                </a:extLst>
              </p:cNvPr>
              <p:cNvSpPr>
                <a:spLocks noChangeAspect="1"/>
              </p:cNvSpPr>
              <p:nvPr/>
            </p:nvSpPr>
            <p:spPr>
              <a:xfrm>
                <a:off x="5715000" y="2391671"/>
                <a:ext cx="1371600" cy="13716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32" name="Picture 31" descr="Icon&#10;&#10;Description automatically generated">
                <a:extLst>
                  <a:ext uri="{FF2B5EF4-FFF2-40B4-BE49-F238E27FC236}">
                    <a16:creationId xmlns:a16="http://schemas.microsoft.com/office/drawing/2014/main" id="{E3B27885-B0ED-72FF-9C80-C0EBE2666735}"/>
                  </a:ext>
                </a:extLst>
              </p:cNvPr>
              <p:cNvPicPr>
                <a:picLocks noChangeAspect="1"/>
              </p:cNvPicPr>
              <p:nvPr/>
            </p:nvPicPr>
            <p:blipFill>
              <a:blip r:embed="rId6">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965372" y="2631157"/>
                <a:ext cx="914400" cy="914400"/>
              </a:xfrm>
              <a:prstGeom prst="rect">
                <a:avLst/>
              </a:prstGeom>
            </p:spPr>
          </p:pic>
        </p:grpSp>
        <p:sp>
          <p:nvSpPr>
            <p:cNvPr id="18" name="Oval 17">
              <a:extLst>
                <a:ext uri="{FF2B5EF4-FFF2-40B4-BE49-F238E27FC236}">
                  <a16:creationId xmlns:a16="http://schemas.microsoft.com/office/drawing/2014/main" id="{FE988642-DAF2-7F70-8100-ADFC9AB540E6}"/>
                </a:ext>
              </a:extLst>
            </p:cNvPr>
            <p:cNvSpPr>
              <a:spLocks noChangeAspect="1"/>
            </p:cNvSpPr>
            <p:nvPr/>
          </p:nvSpPr>
          <p:spPr>
            <a:xfrm>
              <a:off x="6152261" y="1793753"/>
              <a:ext cx="1028700" cy="10287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9" name="Oval 18">
              <a:extLst>
                <a:ext uri="{FF2B5EF4-FFF2-40B4-BE49-F238E27FC236}">
                  <a16:creationId xmlns:a16="http://schemas.microsoft.com/office/drawing/2014/main" id="{1878A1BF-1CB8-2EF5-1254-C3A0F7697E14}"/>
                </a:ext>
              </a:extLst>
            </p:cNvPr>
            <p:cNvSpPr>
              <a:spLocks noChangeAspect="1"/>
            </p:cNvSpPr>
            <p:nvPr/>
          </p:nvSpPr>
          <p:spPr>
            <a:xfrm>
              <a:off x="7519496" y="1833380"/>
              <a:ext cx="1028700" cy="10287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grpSp>
          <p:nvGrpSpPr>
            <p:cNvPr id="20" name="Group 19">
              <a:extLst>
                <a:ext uri="{FF2B5EF4-FFF2-40B4-BE49-F238E27FC236}">
                  <a16:creationId xmlns:a16="http://schemas.microsoft.com/office/drawing/2014/main" id="{6D22B376-FF05-0412-F11F-D8CBD720FF72}"/>
                </a:ext>
              </a:extLst>
            </p:cNvPr>
            <p:cNvGrpSpPr/>
            <p:nvPr/>
          </p:nvGrpSpPr>
          <p:grpSpPr>
            <a:xfrm>
              <a:off x="698860" y="1793753"/>
              <a:ext cx="1028701" cy="1028700"/>
              <a:chOff x="1142999" y="2440953"/>
              <a:chExt cx="1371601" cy="1371600"/>
            </a:xfrm>
          </p:grpSpPr>
          <p:sp>
            <p:nvSpPr>
              <p:cNvPr id="29" name="Oval 28">
                <a:extLst>
                  <a:ext uri="{FF2B5EF4-FFF2-40B4-BE49-F238E27FC236}">
                    <a16:creationId xmlns:a16="http://schemas.microsoft.com/office/drawing/2014/main" id="{CC5DB0A3-EA5E-418D-8DC3-48D7B37327FA}"/>
                  </a:ext>
                </a:extLst>
              </p:cNvPr>
              <p:cNvSpPr>
                <a:spLocks noChangeAspect="1"/>
              </p:cNvSpPr>
              <p:nvPr/>
            </p:nvSpPr>
            <p:spPr>
              <a:xfrm>
                <a:off x="1143000" y="2440953"/>
                <a:ext cx="1371600" cy="13716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30" name="Picture 29" descr="A picture containing dome&#10;&#10;Description automatically generated">
                <a:extLst>
                  <a:ext uri="{FF2B5EF4-FFF2-40B4-BE49-F238E27FC236}">
                    <a16:creationId xmlns:a16="http://schemas.microsoft.com/office/drawing/2014/main" id="{E4B71700-65E3-F4EE-AB87-DA3EFE9D1EC3}"/>
                  </a:ext>
                </a:extLst>
              </p:cNvPr>
              <p:cNvPicPr>
                <a:picLocks noChangeAspect="1"/>
              </p:cNvPicPr>
              <p:nvPr/>
            </p:nvPicPr>
            <p:blipFill>
              <a:blip r:embed="rId7">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142999" y="2440953"/>
                <a:ext cx="1371600" cy="1371600"/>
              </a:xfrm>
              <a:prstGeom prst="rect">
                <a:avLst/>
              </a:prstGeom>
            </p:spPr>
          </p:pic>
        </p:grpSp>
        <p:grpSp>
          <p:nvGrpSpPr>
            <p:cNvPr id="21" name="Group 20">
              <a:extLst>
                <a:ext uri="{FF2B5EF4-FFF2-40B4-BE49-F238E27FC236}">
                  <a16:creationId xmlns:a16="http://schemas.microsoft.com/office/drawing/2014/main" id="{25E130F8-01A3-FBAC-BC6A-40D9A4FD4AD6}"/>
                </a:ext>
              </a:extLst>
            </p:cNvPr>
            <p:cNvGrpSpPr/>
            <p:nvPr/>
          </p:nvGrpSpPr>
          <p:grpSpPr>
            <a:xfrm>
              <a:off x="1927586" y="1630468"/>
              <a:ext cx="1371600" cy="1371600"/>
              <a:chOff x="2667000" y="2288553"/>
              <a:chExt cx="1828800" cy="1828800"/>
            </a:xfrm>
          </p:grpSpPr>
          <p:sp>
            <p:nvSpPr>
              <p:cNvPr id="27" name="Oval 26">
                <a:extLst>
                  <a:ext uri="{FF2B5EF4-FFF2-40B4-BE49-F238E27FC236}">
                    <a16:creationId xmlns:a16="http://schemas.microsoft.com/office/drawing/2014/main" id="{EBD42441-29C5-F4E0-B0BA-C3955B74C95A}"/>
                  </a:ext>
                </a:extLst>
              </p:cNvPr>
              <p:cNvSpPr>
                <a:spLocks noChangeAspect="1"/>
              </p:cNvSpPr>
              <p:nvPr/>
            </p:nvSpPr>
            <p:spPr>
              <a:xfrm>
                <a:off x="2857500" y="2478757"/>
                <a:ext cx="1371600" cy="13716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28" name="Picture 27" descr="A picture containing text&#10;&#10;Description automatically generated">
                <a:extLst>
                  <a:ext uri="{FF2B5EF4-FFF2-40B4-BE49-F238E27FC236}">
                    <a16:creationId xmlns:a16="http://schemas.microsoft.com/office/drawing/2014/main" id="{BF4FD9D3-F46B-4637-4664-8F79ADAF6A63}"/>
                  </a:ext>
                </a:extLst>
              </p:cNvPr>
              <p:cNvPicPr>
                <a:picLocks noChangeAspect="1"/>
              </p:cNvPicPr>
              <p:nvPr/>
            </p:nvPicPr>
            <p:blipFill>
              <a:blip r:embed="rId8">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2667000" y="2288553"/>
                <a:ext cx="1828800" cy="1828800"/>
              </a:xfrm>
              <a:prstGeom prst="rect">
                <a:avLst/>
              </a:prstGeom>
            </p:spPr>
          </p:pic>
        </p:grpSp>
        <p:grpSp>
          <p:nvGrpSpPr>
            <p:cNvPr id="22" name="Group 21">
              <a:extLst>
                <a:ext uri="{FF2B5EF4-FFF2-40B4-BE49-F238E27FC236}">
                  <a16:creationId xmlns:a16="http://schemas.microsoft.com/office/drawing/2014/main" id="{022006CA-1125-D196-48A3-CF2E0D2BC31F}"/>
                </a:ext>
              </a:extLst>
            </p:cNvPr>
            <p:cNvGrpSpPr/>
            <p:nvPr/>
          </p:nvGrpSpPr>
          <p:grpSpPr>
            <a:xfrm>
              <a:off x="3426141" y="1801918"/>
              <a:ext cx="1028700" cy="1028700"/>
              <a:chOff x="4568188" y="2402557"/>
              <a:chExt cx="1371600" cy="1371600"/>
            </a:xfrm>
          </p:grpSpPr>
          <p:sp>
            <p:nvSpPr>
              <p:cNvPr id="25" name="Oval 24">
                <a:extLst>
                  <a:ext uri="{FF2B5EF4-FFF2-40B4-BE49-F238E27FC236}">
                    <a16:creationId xmlns:a16="http://schemas.microsoft.com/office/drawing/2014/main" id="{66E3D8C7-1909-C2DC-6885-5392F41DA5BB}"/>
                  </a:ext>
                </a:extLst>
              </p:cNvPr>
              <p:cNvSpPr>
                <a:spLocks noChangeAspect="1"/>
              </p:cNvSpPr>
              <p:nvPr/>
            </p:nvSpPr>
            <p:spPr>
              <a:xfrm>
                <a:off x="4568188" y="2402557"/>
                <a:ext cx="1371600" cy="13716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26" name="Picture 25" descr="Icon&#10;&#10;Description automatically generated">
                <a:extLst>
                  <a:ext uri="{FF2B5EF4-FFF2-40B4-BE49-F238E27FC236}">
                    <a16:creationId xmlns:a16="http://schemas.microsoft.com/office/drawing/2014/main" id="{187A15B3-5309-3B69-A1BA-96C312786925}"/>
                  </a:ext>
                </a:extLst>
              </p:cNvPr>
              <p:cNvPicPr>
                <a:picLocks noChangeAspect="1"/>
              </p:cNvPicPr>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796788" y="2620271"/>
                <a:ext cx="914400" cy="914400"/>
              </a:xfrm>
              <a:prstGeom prst="rect">
                <a:avLst/>
              </a:prstGeom>
            </p:spPr>
          </p:pic>
        </p:grpSp>
        <p:pic>
          <p:nvPicPr>
            <p:cNvPr id="23" name="Picture 22" descr="A picture containing text, sign, tableware, plate&#10;&#10;Description automatically generated">
              <a:extLst>
                <a:ext uri="{FF2B5EF4-FFF2-40B4-BE49-F238E27FC236}">
                  <a16:creationId xmlns:a16="http://schemas.microsoft.com/office/drawing/2014/main" id="{B7EAF03E-D1A0-AF26-8626-1DCF1D878EC9}"/>
                </a:ext>
              </a:extLst>
            </p:cNvPr>
            <p:cNvPicPr>
              <a:picLocks noChangeAspect="1"/>
            </p:cNvPicPr>
            <p:nvPr/>
          </p:nvPicPr>
          <p:blipFill>
            <a:blip r:embed="rId1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7690946" y="1965203"/>
              <a:ext cx="685800" cy="685800"/>
            </a:xfrm>
            <a:prstGeom prst="rect">
              <a:avLst/>
            </a:prstGeom>
          </p:spPr>
        </p:pic>
        <p:pic>
          <p:nvPicPr>
            <p:cNvPr id="24" name="Picture 23" descr="Logo, icon&#10;&#10;Description automatically generated">
              <a:extLst>
                <a:ext uri="{FF2B5EF4-FFF2-40B4-BE49-F238E27FC236}">
                  <a16:creationId xmlns:a16="http://schemas.microsoft.com/office/drawing/2014/main" id="{15FA184D-05C5-6583-C811-1162FAC43C48}"/>
                </a:ext>
              </a:extLst>
            </p:cNvPr>
            <p:cNvPicPr>
              <a:picLocks noChangeAspect="1"/>
            </p:cNvPicPr>
            <p:nvPr/>
          </p:nvPicPr>
          <p:blipFill>
            <a:blip r:embed="rId11">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323711" y="1965203"/>
              <a:ext cx="685800" cy="685800"/>
            </a:xfrm>
            <a:prstGeom prst="rect">
              <a:avLst/>
            </a:prstGeom>
          </p:spPr>
        </p:pic>
      </p:grpSp>
    </p:spTree>
    <p:extLst>
      <p:ext uri="{BB962C8B-B14F-4D97-AF65-F5344CB8AC3E}">
        <p14:creationId xmlns:p14="http://schemas.microsoft.com/office/powerpoint/2010/main" val="1215747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01</a:t>
            </a:r>
            <a:endParaRPr lang="en-US" sz="780"/>
          </a:p>
        </p:txBody>
      </p:sp>
      <p:sp>
        <p:nvSpPr>
          <p:cNvPr id="5" name="Text 2"/>
          <p:cNvSpPr/>
          <p:nvPr/>
        </p:nvSpPr>
        <p:spPr>
          <a:xfrm>
            <a:off x="658367" y="879608"/>
            <a:ext cx="10414793" cy="882284"/>
          </a:xfrm>
          <a:prstGeom prst="rect">
            <a:avLst/>
          </a:prstGeom>
          <a:noFill/>
          <a:ln/>
        </p:spPr>
        <p:txBody>
          <a:bodyPr wrap="square" lIns="0" tIns="0" rIns="0" bIns="0" rtlCol="0" anchor="ctr">
            <a:normAutofit lnSpcReduction="10000"/>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GAIHN-HAI Network Goals</a:t>
            </a:r>
            <a:br>
              <a:rPr lang="en-US" sz="3000" b="1">
                <a:solidFill>
                  <a:srgbClr val="00384A"/>
                </a:solidFill>
                <a:latin typeface="Aptos Display" pitchFamily="34" charset="0"/>
                <a:ea typeface="Aptos Display" pitchFamily="34" charset="-122"/>
                <a:cs typeface="Aptos Display" pitchFamily="34" charset="-120"/>
              </a:rPr>
            </a:br>
            <a:endParaRPr lang="en-US" sz="3000" b="1">
              <a:solidFill>
                <a:srgbClr val="00384A"/>
              </a:solidFill>
              <a:latin typeface="Aptos Display" pitchFamily="34" charset="0"/>
              <a:ea typeface="Aptos Display" pitchFamily="34" charset="-122"/>
              <a:cs typeface="Aptos Display" pitchFamily="34" charset="-120"/>
            </a:endParaRPr>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03</a:t>
            </a:r>
            <a:endParaRPr lang="en-US" sz="1600"/>
          </a:p>
        </p:txBody>
      </p:sp>
      <p:sp>
        <p:nvSpPr>
          <p:cNvPr id="7" name="Shape 4"/>
          <p:cNvSpPr/>
          <p:nvPr/>
        </p:nvSpPr>
        <p:spPr>
          <a:xfrm>
            <a:off x="647217" y="1587487"/>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03</a:t>
            </a:r>
            <a:endParaRPr lang="en-US" sz="760"/>
          </a:p>
        </p:txBody>
      </p:sp>
      <p:sp>
        <p:nvSpPr>
          <p:cNvPr id="15" name="Full Content Area"/>
          <p:cNvSpPr/>
          <p:nvPr/>
        </p:nvSpPr>
        <p:spPr>
          <a:xfrm>
            <a:off x="658368" y="1725094"/>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r>
              <a:rPr lang="en-US" sz="2000" b="1"/>
              <a:t>Develop Accessible Surveillance Tools</a:t>
            </a:r>
            <a:r>
              <a:rPr lang="en-US" sz="2000"/>
              <a:t> - Create and validate HAI surveillance methods and tools that are feasible in resource-limited settings and adaptable for diverse patient populations, ensuring equitable access.</a:t>
            </a:r>
          </a:p>
          <a:p>
            <a:r>
              <a:rPr lang="en-US" sz="2000" b="1"/>
              <a:t>Build Sustainable Detection Frameworks</a:t>
            </a:r>
            <a:r>
              <a:rPr lang="en-US" sz="2000"/>
              <a:t> - Establish frameworks to sustainably detect and characterize emerging pathogens and infections among inpatients and healthcare workers.</a:t>
            </a:r>
          </a:p>
          <a:p>
            <a:r>
              <a:rPr lang="en-US" sz="2000" b="1"/>
              <a:t>Implement Evidence-Based Strategies</a:t>
            </a:r>
            <a:r>
              <a:rPr lang="en-US" sz="2000"/>
              <a:t> - Drive the implementation of targeted, evidence-based strategies to prevent HAIs.</a:t>
            </a:r>
          </a:p>
          <a:p>
            <a:r>
              <a:rPr lang="en-US" sz="2000" b="1"/>
              <a:t>Enhance Data Utilization</a:t>
            </a:r>
            <a:r>
              <a:rPr lang="en-US" sz="2000"/>
              <a:t> - Improve the capacity of healthcare facilities globally to collect and use actionable HAI surveillance data effectively.</a:t>
            </a:r>
          </a:p>
          <a:p>
            <a:r>
              <a:rPr lang="en-US" sz="2000" b="1"/>
              <a:t>Reduce HAI Rates</a:t>
            </a:r>
            <a:r>
              <a:rPr lang="en-US" sz="2000"/>
              <a:t> - Decrease the prevalence and incidence of HAIs across participating healthcare facilities.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02</a:t>
            </a:r>
            <a:endParaRPr lang="en-US" sz="78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Objectives / Research Question</a:t>
            </a:r>
            <a:endParaRPr lang="en-US" sz="300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04</a:t>
            </a:r>
            <a:endParaRPr lang="en-US" sz="160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04</a:t>
            </a:r>
            <a:endParaRPr lang="en-US" sz="76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defTabSz="914377">
              <a:lnSpc>
                <a:spcPct val="107000"/>
              </a:lnSpc>
            </a:pPr>
            <a:r>
              <a:rPr lang="en-US" sz="2800">
                <a:solidFill>
                  <a:prstClr val="black"/>
                </a:solidFill>
                <a:latin typeface="Calibri" panose="020F0502020204030204" pitchFamily="34" charset="0"/>
                <a:ea typeface="Calibri" panose="020F0502020204030204" pitchFamily="34" charset="0"/>
                <a:cs typeface="Arial" panose="020B0604020202020204" pitchFamily="34" charset="0"/>
              </a:rPr>
              <a:t>GAIHN-HAI recognizes 6 foundational steps of HAI surveillance and provides resources and support at each of these steps</a:t>
            </a:r>
            <a:r>
              <a:rPr lang="en-US">
                <a:solidFill>
                  <a:prstClr val="black"/>
                </a:solidFill>
                <a:latin typeface="Calibri" panose="020F0502020204030204" pitchFamily="34" charset="0"/>
                <a:ea typeface="Calibri" panose="020F0502020204030204" pitchFamily="34" charset="0"/>
                <a:cs typeface="Arial" panose="020B0604020202020204" pitchFamily="34" charset="0"/>
              </a:rPr>
              <a:t>:</a:t>
            </a:r>
          </a:p>
        </p:txBody>
      </p:sp>
      <p:pic>
        <p:nvPicPr>
          <p:cNvPr id="17" name="Graphic 27855809" descr="Graphic representation of the six foundation steps of HAI surveillance &#10;">
            <a:extLst>
              <a:ext uri="{FF2B5EF4-FFF2-40B4-BE49-F238E27FC236}">
                <a16:creationId xmlns:a16="http://schemas.microsoft.com/office/drawing/2014/main" id="{D447FD17-5511-0919-D89E-17CC93B64FE1}"/>
              </a:ext>
            </a:extLst>
          </p:cNvPr>
          <p:cNvPicPr>
            <a:picLocks noChangeAspect="1"/>
          </p:cNvPicPr>
          <p:nvPr/>
        </p:nvPicPr>
        <p:blipFill rotWithShape="1">
          <a:blip>
            <a:extLst>
              <a:ext uri="{96DAC541-7B7A-43D3-8B79-37D633B846F1}">
                <asvg:svgBlip xmlns:asvg="http://schemas.microsoft.com/office/drawing/2016/SVG/main" r:embed="rId6"/>
              </a:ext>
            </a:extLst>
          </a:blip>
          <a:srcRect l="2397" t="26581" r="2627" b="39501"/>
          <a:stretch/>
        </p:blipFill>
        <p:spPr bwMode="auto">
          <a:xfrm>
            <a:off x="914402" y="3663178"/>
            <a:ext cx="10392936" cy="2087720"/>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01E2-3375-8B45-D476-BDC7775FA411}"/>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B341CE50-3E92-ED19-A87D-C2110FF70E0A}"/>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DCBC319F-65EF-C178-4842-265E43813DAA}"/>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83041090-5133-F856-9AC0-30A8DEC7FA2F}"/>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02</a:t>
            </a:r>
            <a:endParaRPr lang="en-US" sz="780"/>
          </a:p>
        </p:txBody>
      </p:sp>
      <p:sp>
        <p:nvSpPr>
          <p:cNvPr id="5" name="Text 2">
            <a:extLst>
              <a:ext uri="{FF2B5EF4-FFF2-40B4-BE49-F238E27FC236}">
                <a16:creationId xmlns:a16="http://schemas.microsoft.com/office/drawing/2014/main" id="{7082CED0-6AAF-B226-A80F-E05A6AA366F0}"/>
              </a:ext>
            </a:extLst>
          </p:cNvPr>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Objectives / Research Question</a:t>
            </a:r>
            <a:endParaRPr lang="en-US" sz="3000"/>
          </a:p>
        </p:txBody>
      </p:sp>
      <p:sp>
        <p:nvSpPr>
          <p:cNvPr id="6" name="Text 3">
            <a:extLst>
              <a:ext uri="{FF2B5EF4-FFF2-40B4-BE49-F238E27FC236}">
                <a16:creationId xmlns:a16="http://schemas.microsoft.com/office/drawing/2014/main" id="{F1079693-CC34-10CC-20D6-48C05114B243}"/>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04</a:t>
            </a:r>
            <a:endParaRPr lang="en-US" sz="1600"/>
          </a:p>
        </p:txBody>
      </p:sp>
      <p:sp>
        <p:nvSpPr>
          <p:cNvPr id="7" name="Shape 4">
            <a:extLst>
              <a:ext uri="{FF2B5EF4-FFF2-40B4-BE49-F238E27FC236}">
                <a16:creationId xmlns:a16="http://schemas.microsoft.com/office/drawing/2014/main" id="{45541A36-CCB2-1CF2-60AE-B2B9E6C9D812}"/>
              </a:ext>
            </a:extLst>
          </p:cNvPr>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7884F1E9-8864-6DCE-330B-0BBA8B333184}"/>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0C2DB462-E150-4F9C-E5B0-13403F1E9DE8}"/>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0BD15E03-C865-6002-AFEE-2126A0F13A2F}"/>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94085FBD-1809-D173-1786-F45AB4D0BBCD}"/>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10E085C3-0CCD-E2CB-7DA1-967357A92891}"/>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CD37F88E-69C3-EC01-23FE-0C2C0C8EEB10}"/>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0CC12772-C520-1610-320C-BEFF0483C515}"/>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04</a:t>
            </a:r>
            <a:endParaRPr lang="en-US" sz="760"/>
          </a:p>
        </p:txBody>
      </p:sp>
      <p:sp>
        <p:nvSpPr>
          <p:cNvPr id="15" name="Full Content Area">
            <a:extLst>
              <a:ext uri="{FF2B5EF4-FFF2-40B4-BE49-F238E27FC236}">
                <a16:creationId xmlns:a16="http://schemas.microsoft.com/office/drawing/2014/main" id="{09F072EF-A7DC-CC7A-FF4B-A3A875CAB6E1}"/>
              </a:ext>
            </a:extLst>
          </p:cNvPr>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defTabSz="914377">
              <a:lnSpc>
                <a:spcPct val="107000"/>
              </a:lnSpc>
            </a:pPr>
            <a:endParaRPr lang="en-US">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7" name="Graphic 27855809" descr="Graphic representation of the six foundation steps of HAI surveillance &#10;">
            <a:extLst>
              <a:ext uri="{FF2B5EF4-FFF2-40B4-BE49-F238E27FC236}">
                <a16:creationId xmlns:a16="http://schemas.microsoft.com/office/drawing/2014/main" id="{2959BC66-5942-0D64-9C89-D7556874407E}"/>
              </a:ext>
            </a:extLst>
          </p:cNvPr>
          <p:cNvPicPr>
            <a:picLocks noChangeAspect="1"/>
          </p:cNvPicPr>
          <p:nvPr/>
        </p:nvPicPr>
        <p:blipFill rotWithShape="1">
          <a:blip>
            <a:extLst>
              <a:ext uri="{96DAC541-7B7A-43D3-8B79-37D633B846F1}">
                <asvg:svgBlip xmlns:asvg="http://schemas.microsoft.com/office/drawing/2016/SVG/main" r:embed="rId6"/>
              </a:ext>
            </a:extLst>
          </a:blip>
          <a:srcRect l="2397" t="26581" r="2627" b="39501"/>
          <a:stretch/>
        </p:blipFill>
        <p:spPr bwMode="auto">
          <a:xfrm>
            <a:off x="892099" y="1812075"/>
            <a:ext cx="10392936" cy="2087720"/>
          </a:xfrm>
          <a:prstGeom prst="rect">
            <a:avLst/>
          </a:prstGeom>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13FFEED2-1F0F-ABF6-D9D9-E8167B54A172}"/>
              </a:ext>
            </a:extLst>
          </p:cNvPr>
          <p:cNvSpPr txBox="1"/>
          <p:nvPr/>
        </p:nvSpPr>
        <p:spPr>
          <a:xfrm>
            <a:off x="2943922" y="3635299"/>
            <a:ext cx="1672683" cy="923330"/>
          </a:xfrm>
          <a:prstGeom prst="rect">
            <a:avLst/>
          </a:prstGeom>
          <a:noFill/>
        </p:spPr>
        <p:txBody>
          <a:bodyPr wrap="square" rtlCol="0">
            <a:spAutoFit/>
          </a:bodyPr>
          <a:lstStyle/>
          <a:p>
            <a:pPr marL="285750" indent="-285750">
              <a:buFont typeface="Arial" panose="020B0604020202020204" pitchFamily="34" charset="0"/>
              <a:buChar char="•"/>
            </a:pPr>
            <a:r>
              <a:rPr lang="en-US" err="1"/>
              <a:t>REDCap</a:t>
            </a:r>
            <a:endParaRPr lang="en-US"/>
          </a:p>
          <a:p>
            <a:pPr marL="285750" indent="-285750">
              <a:buFont typeface="Arial" panose="020B0604020202020204" pitchFamily="34" charset="0"/>
              <a:buChar char="•"/>
            </a:pPr>
            <a:r>
              <a:rPr lang="en-US"/>
              <a:t>Progressive WebApp</a:t>
            </a:r>
          </a:p>
        </p:txBody>
      </p:sp>
      <p:sp>
        <p:nvSpPr>
          <p:cNvPr id="19" name="TextBox 18">
            <a:extLst>
              <a:ext uri="{FF2B5EF4-FFF2-40B4-BE49-F238E27FC236}">
                <a16:creationId xmlns:a16="http://schemas.microsoft.com/office/drawing/2014/main" id="{D166F732-670C-1065-63E5-84D2C4582638}"/>
              </a:ext>
            </a:extLst>
          </p:cNvPr>
          <p:cNvSpPr txBox="1"/>
          <p:nvPr/>
        </p:nvSpPr>
        <p:spPr>
          <a:xfrm>
            <a:off x="6207512" y="3620430"/>
            <a:ext cx="1672683" cy="2031325"/>
          </a:xfrm>
          <a:prstGeom prst="rect">
            <a:avLst/>
          </a:prstGeom>
          <a:noFill/>
        </p:spPr>
        <p:txBody>
          <a:bodyPr wrap="square" rtlCol="0">
            <a:spAutoFit/>
          </a:bodyPr>
          <a:lstStyle/>
          <a:p>
            <a:pPr marL="285750" indent="-285750">
              <a:buFont typeface="Arial" panose="020B0604020202020204" pitchFamily="34" charset="0"/>
              <a:buChar char="•"/>
            </a:pPr>
            <a:r>
              <a:rPr lang="en-US"/>
              <a:t>SOPs</a:t>
            </a:r>
          </a:p>
          <a:p>
            <a:pPr marL="285750" indent="-285750">
              <a:buFont typeface="Arial" panose="020B0604020202020204" pitchFamily="34" charset="0"/>
              <a:buChar char="•"/>
            </a:pPr>
            <a:r>
              <a:rPr lang="en-US"/>
              <a:t>R Studio</a:t>
            </a:r>
          </a:p>
          <a:p>
            <a:pPr marL="285750" indent="-285750">
              <a:buFont typeface="Arial" panose="020B0604020202020204" pitchFamily="34" charset="0"/>
              <a:buChar char="•"/>
            </a:pPr>
            <a:r>
              <a:rPr lang="en-US"/>
              <a:t>R Shiny</a:t>
            </a:r>
          </a:p>
          <a:p>
            <a:pPr marL="285750" indent="-285750">
              <a:buFont typeface="Arial" panose="020B0604020202020204" pitchFamily="34" charset="0"/>
              <a:buChar char="•"/>
            </a:pPr>
            <a:r>
              <a:rPr lang="en-US"/>
              <a:t>Webapp reporting module</a:t>
            </a:r>
          </a:p>
          <a:p>
            <a:pPr marL="285750" indent="-285750">
              <a:buFont typeface="Arial" panose="020B0604020202020204" pitchFamily="34" charset="0"/>
              <a:buChar char="•"/>
            </a:pPr>
            <a:endParaRPr lang="en-US"/>
          </a:p>
        </p:txBody>
      </p:sp>
      <p:sp>
        <p:nvSpPr>
          <p:cNvPr id="21" name="TextBox 20">
            <a:extLst>
              <a:ext uri="{FF2B5EF4-FFF2-40B4-BE49-F238E27FC236}">
                <a16:creationId xmlns:a16="http://schemas.microsoft.com/office/drawing/2014/main" id="{962F0902-5411-A7B7-A854-2803CAD74317}"/>
              </a:ext>
            </a:extLst>
          </p:cNvPr>
          <p:cNvSpPr txBox="1"/>
          <p:nvPr/>
        </p:nvSpPr>
        <p:spPr>
          <a:xfrm>
            <a:off x="7954536" y="3639014"/>
            <a:ext cx="1758176" cy="2031325"/>
          </a:xfrm>
          <a:prstGeom prst="rect">
            <a:avLst/>
          </a:prstGeom>
          <a:noFill/>
        </p:spPr>
        <p:txBody>
          <a:bodyPr wrap="square" rtlCol="0">
            <a:spAutoFit/>
          </a:bodyPr>
          <a:lstStyle/>
          <a:p>
            <a:pPr marL="285750" indent="-285750">
              <a:buFont typeface="Arial" panose="020B0604020202020204" pitchFamily="34" charset="0"/>
              <a:buChar char="•"/>
            </a:pPr>
            <a:r>
              <a:rPr lang="en-US"/>
              <a:t>HTML outputs</a:t>
            </a:r>
          </a:p>
          <a:p>
            <a:pPr marL="285750" indent="-285750">
              <a:buFont typeface="Arial" panose="020B0604020202020204" pitchFamily="34" charset="0"/>
              <a:buChar char="•"/>
            </a:pPr>
            <a:r>
              <a:rPr lang="en-US"/>
              <a:t>Presentation templates</a:t>
            </a:r>
          </a:p>
          <a:p>
            <a:pPr marL="285750" indent="-285750">
              <a:buFont typeface="Arial" panose="020B0604020202020204" pitchFamily="34" charset="0"/>
              <a:buChar char="•"/>
            </a:pPr>
            <a:r>
              <a:rPr lang="en-US"/>
              <a:t>Report templates</a:t>
            </a:r>
          </a:p>
          <a:p>
            <a:pPr marL="285750" indent="-285750">
              <a:buFont typeface="Arial" panose="020B0604020202020204" pitchFamily="34" charset="0"/>
              <a:buChar char="•"/>
            </a:pPr>
            <a:endParaRPr lang="en-US"/>
          </a:p>
        </p:txBody>
      </p:sp>
      <p:sp>
        <p:nvSpPr>
          <p:cNvPr id="23" name="TextBox 22">
            <a:extLst>
              <a:ext uri="{FF2B5EF4-FFF2-40B4-BE49-F238E27FC236}">
                <a16:creationId xmlns:a16="http://schemas.microsoft.com/office/drawing/2014/main" id="{50E52479-379E-0446-016D-98AD02F5C671}"/>
              </a:ext>
            </a:extLst>
          </p:cNvPr>
          <p:cNvSpPr txBox="1"/>
          <p:nvPr/>
        </p:nvSpPr>
        <p:spPr>
          <a:xfrm>
            <a:off x="1044497" y="3653883"/>
            <a:ext cx="1810215" cy="2031325"/>
          </a:xfrm>
          <a:prstGeom prst="rect">
            <a:avLst/>
          </a:prstGeom>
          <a:noFill/>
        </p:spPr>
        <p:txBody>
          <a:bodyPr wrap="square" rtlCol="0">
            <a:spAutoFit/>
          </a:bodyPr>
          <a:lstStyle/>
          <a:p>
            <a:pPr marL="285750" indent="-285750">
              <a:buFont typeface="Arial" panose="020B0604020202020204" pitchFamily="34" charset="0"/>
              <a:buChar char="•"/>
            </a:pPr>
            <a:r>
              <a:rPr lang="en-US"/>
              <a:t>Protocol</a:t>
            </a:r>
          </a:p>
          <a:p>
            <a:pPr marL="285750" indent="-285750">
              <a:buFont typeface="Arial" panose="020B0604020202020204" pitchFamily="34" charset="0"/>
              <a:buChar char="•"/>
            </a:pPr>
            <a:r>
              <a:rPr lang="en-US"/>
              <a:t>Canvas trainings (videos and PowerPoints)</a:t>
            </a:r>
          </a:p>
          <a:p>
            <a:pPr marL="285750" indent="-285750">
              <a:buFont typeface="Arial" panose="020B0604020202020204" pitchFamily="34" charset="0"/>
              <a:buChar char="•"/>
            </a:pPr>
            <a:r>
              <a:rPr lang="en-US"/>
              <a:t>Preparation checklists</a:t>
            </a:r>
          </a:p>
        </p:txBody>
      </p:sp>
      <p:sp>
        <p:nvSpPr>
          <p:cNvPr id="25" name="TextBox 24">
            <a:extLst>
              <a:ext uri="{FF2B5EF4-FFF2-40B4-BE49-F238E27FC236}">
                <a16:creationId xmlns:a16="http://schemas.microsoft.com/office/drawing/2014/main" id="{3317DDAF-9452-8565-1904-B9107EFE745A}"/>
              </a:ext>
            </a:extLst>
          </p:cNvPr>
          <p:cNvSpPr txBox="1"/>
          <p:nvPr/>
        </p:nvSpPr>
        <p:spPr>
          <a:xfrm>
            <a:off x="9623501" y="3657599"/>
            <a:ext cx="1817649" cy="1200329"/>
          </a:xfrm>
          <a:prstGeom prst="rect">
            <a:avLst/>
          </a:prstGeom>
          <a:noFill/>
        </p:spPr>
        <p:txBody>
          <a:bodyPr wrap="square" rtlCol="0">
            <a:spAutoFit/>
          </a:bodyPr>
          <a:lstStyle/>
          <a:p>
            <a:pPr marL="285750" indent="-285750">
              <a:buFont typeface="Arial" panose="020B0604020202020204" pitchFamily="34" charset="0"/>
              <a:buChar char="•"/>
            </a:pPr>
            <a:r>
              <a:rPr lang="en-US"/>
              <a:t>Quality improvement resources</a:t>
            </a:r>
          </a:p>
          <a:p>
            <a:pPr marL="285750" indent="-285750">
              <a:buFont typeface="Arial" panose="020B0604020202020204" pitchFamily="34" charset="0"/>
              <a:buChar char="•"/>
            </a:pPr>
            <a:endParaRPr lang="en-US"/>
          </a:p>
        </p:txBody>
      </p:sp>
      <p:sp>
        <p:nvSpPr>
          <p:cNvPr id="18" name="TextBox 17">
            <a:extLst>
              <a:ext uri="{FF2B5EF4-FFF2-40B4-BE49-F238E27FC236}">
                <a16:creationId xmlns:a16="http://schemas.microsoft.com/office/drawing/2014/main" id="{DD571E69-753C-0557-01AB-C086794A2839}"/>
              </a:ext>
            </a:extLst>
          </p:cNvPr>
          <p:cNvSpPr txBox="1"/>
          <p:nvPr/>
        </p:nvSpPr>
        <p:spPr>
          <a:xfrm>
            <a:off x="4570436" y="3641102"/>
            <a:ext cx="1672683" cy="923330"/>
          </a:xfrm>
          <a:prstGeom prst="rect">
            <a:avLst/>
          </a:prstGeom>
          <a:noFill/>
        </p:spPr>
        <p:txBody>
          <a:bodyPr wrap="square" rtlCol="0">
            <a:spAutoFit/>
          </a:bodyPr>
          <a:lstStyle/>
          <a:p>
            <a:pPr marL="285750" indent="-285750">
              <a:buFont typeface="Arial" panose="020B0604020202020204" pitchFamily="34" charset="0"/>
              <a:buChar char="•"/>
            </a:pPr>
            <a:r>
              <a:rPr lang="en-US" err="1"/>
              <a:t>REDCap</a:t>
            </a:r>
            <a:endParaRPr lang="en-US"/>
          </a:p>
          <a:p>
            <a:pPr marL="285750" indent="-285750">
              <a:buFont typeface="Arial" panose="020B0604020202020204" pitchFamily="34" charset="0"/>
              <a:buChar char="•"/>
            </a:pPr>
            <a:r>
              <a:rPr lang="en-US"/>
              <a:t>Progressive WebApp</a:t>
            </a:r>
          </a:p>
        </p:txBody>
      </p:sp>
    </p:spTree>
    <p:extLst>
      <p:ext uri="{BB962C8B-B14F-4D97-AF65-F5344CB8AC3E}">
        <p14:creationId xmlns:p14="http://schemas.microsoft.com/office/powerpoint/2010/main" val="1641746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86EA3-B36E-B6D2-D325-4C60CACFE36F}"/>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C6C3F2CD-1329-4BCE-0217-AF57FAC3BAAB}"/>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C37795B1-9FFD-5F13-AE33-7A885597E463}"/>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AFB8CAA6-71CF-CA90-25FD-B6CEAC41D7D9}"/>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03</a:t>
            </a:r>
            <a:endParaRPr lang="en-US" sz="780"/>
          </a:p>
        </p:txBody>
      </p:sp>
      <p:sp>
        <p:nvSpPr>
          <p:cNvPr id="5" name="Text 2">
            <a:extLst>
              <a:ext uri="{FF2B5EF4-FFF2-40B4-BE49-F238E27FC236}">
                <a16:creationId xmlns:a16="http://schemas.microsoft.com/office/drawing/2014/main" id="{D45E262E-6E99-5D38-567A-61814276A1D9}"/>
              </a:ext>
            </a:extLst>
          </p:cNvPr>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fr-FR" sz="3000" b="1">
                <a:solidFill>
                  <a:srgbClr val="00384A"/>
                </a:solidFill>
                <a:latin typeface="Aptos Display" pitchFamily="34" charset="0"/>
                <a:ea typeface="Aptos Display" pitchFamily="34" charset="-122"/>
                <a:cs typeface="Aptos Display" pitchFamily="34" charset="-120"/>
              </a:rPr>
              <a:t>GAIHN HAI Point </a:t>
            </a:r>
            <a:r>
              <a:rPr lang="fr-FR" sz="3000" b="1" err="1">
                <a:solidFill>
                  <a:srgbClr val="00384A"/>
                </a:solidFill>
                <a:latin typeface="Aptos Display" pitchFamily="34" charset="0"/>
                <a:ea typeface="Aptos Display" pitchFamily="34" charset="-122"/>
                <a:cs typeface="Aptos Display" pitchFamily="34" charset="-120"/>
              </a:rPr>
              <a:t>Prevalence</a:t>
            </a:r>
            <a:r>
              <a:rPr lang="fr-FR" sz="3000" b="1">
                <a:solidFill>
                  <a:srgbClr val="00384A"/>
                </a:solidFill>
                <a:latin typeface="Aptos Display" pitchFamily="34" charset="0"/>
                <a:ea typeface="Aptos Display" pitchFamily="34" charset="-122"/>
                <a:cs typeface="Aptos Display" pitchFamily="34" charset="-120"/>
              </a:rPr>
              <a:t> Survey (PPS)</a:t>
            </a:r>
            <a:endParaRPr lang="en-US" sz="3000"/>
          </a:p>
        </p:txBody>
      </p:sp>
      <p:sp>
        <p:nvSpPr>
          <p:cNvPr id="6" name="Text 3">
            <a:extLst>
              <a:ext uri="{FF2B5EF4-FFF2-40B4-BE49-F238E27FC236}">
                <a16:creationId xmlns:a16="http://schemas.microsoft.com/office/drawing/2014/main" id="{D84CC59B-8378-A5F4-ED38-FBA9631F2325}"/>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05</a:t>
            </a:r>
            <a:endParaRPr lang="en-US" sz="1600"/>
          </a:p>
        </p:txBody>
      </p:sp>
      <p:sp>
        <p:nvSpPr>
          <p:cNvPr id="7" name="Shape 4">
            <a:extLst>
              <a:ext uri="{FF2B5EF4-FFF2-40B4-BE49-F238E27FC236}">
                <a16:creationId xmlns:a16="http://schemas.microsoft.com/office/drawing/2014/main" id="{FFDD7AA2-167C-328B-B077-BE468455BE0F}"/>
              </a:ext>
            </a:extLst>
          </p:cNvPr>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5F6766DD-7EBC-06F7-E6F2-E6719162F1AB}"/>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67BB62BA-7F90-284B-4461-3F2A79198030}"/>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C5E46A7B-5FAD-3A43-6B18-FB813166FB73}"/>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E2C35F07-1312-BFCB-6309-CEADEF839F78}"/>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9F57F66F-8FA0-0CC4-08CF-A0F3A6C6E73B}"/>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C102B4D7-49B2-2512-FA80-504DB0B5E741}"/>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9739AEA5-D3C7-28F5-9FA0-665204457C72}"/>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05</a:t>
            </a:r>
            <a:endParaRPr lang="en-US" sz="760"/>
          </a:p>
        </p:txBody>
      </p:sp>
      <p:sp>
        <p:nvSpPr>
          <p:cNvPr id="15" name="Full Content Area">
            <a:extLst>
              <a:ext uri="{FF2B5EF4-FFF2-40B4-BE49-F238E27FC236}">
                <a16:creationId xmlns:a16="http://schemas.microsoft.com/office/drawing/2014/main" id="{0BB13C39-B9A0-8B33-AFA1-B8E315C38615}"/>
              </a:ext>
            </a:extLst>
          </p:cNvPr>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endParaRPr/>
          </a:p>
        </p:txBody>
      </p:sp>
      <p:sp>
        <p:nvSpPr>
          <p:cNvPr id="17" name="Rectangle: Rounded Corners 16">
            <a:extLst>
              <a:ext uri="{FF2B5EF4-FFF2-40B4-BE49-F238E27FC236}">
                <a16:creationId xmlns:a16="http://schemas.microsoft.com/office/drawing/2014/main" id="{46C04474-0637-B9C7-B920-4B1F053024A9}"/>
              </a:ext>
            </a:extLst>
          </p:cNvPr>
          <p:cNvSpPr/>
          <p:nvPr/>
        </p:nvSpPr>
        <p:spPr>
          <a:xfrm>
            <a:off x="1600195" y="1762860"/>
            <a:ext cx="9029696" cy="1123217"/>
          </a:xfrm>
          <a:prstGeom prst="roundRect">
            <a:avLst/>
          </a:prstGeom>
          <a:solidFill>
            <a:schemeClr val="accent6">
              <a:alpha val="5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19" name="Text Placeholder 3">
            <a:extLst>
              <a:ext uri="{FF2B5EF4-FFF2-40B4-BE49-F238E27FC236}">
                <a16:creationId xmlns:a16="http://schemas.microsoft.com/office/drawing/2014/main" id="{1F69A67D-83DA-6941-C617-140E929E291F}"/>
              </a:ext>
            </a:extLst>
          </p:cNvPr>
          <p:cNvSpPr txBox="1">
            <a:spLocks/>
          </p:cNvSpPr>
          <p:nvPr/>
        </p:nvSpPr>
        <p:spPr bwMode="auto">
          <a:xfrm>
            <a:off x="1474625" y="2954694"/>
            <a:ext cx="9252208" cy="445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ts val="0"/>
              </a:spcBef>
              <a:spcAft>
                <a:spcPts val="300"/>
              </a:spcAft>
              <a:buClr>
                <a:srgbClr val="005DAA"/>
              </a:buClr>
              <a:buSzTx/>
              <a:buFont typeface="Symbol" panose="05050102010706020507" pitchFamily="18" charset="2"/>
              <a:buChar char=""/>
              <a:tabLst/>
              <a:defRPr/>
            </a:pPr>
            <a:r>
              <a:rPr kumimoji="0" lang="en-US" sz="2600" b="0" i="0" u="none" strike="noStrike" kern="1200" cap="none" spc="0" normalizeH="0" baseline="0" noProof="0">
                <a:ln>
                  <a:noFill/>
                </a:ln>
                <a:solidFill>
                  <a:srgbClr val="000000"/>
                </a:solidFill>
                <a:effectLst/>
                <a:uLnTx/>
                <a:uFillTx/>
                <a:latin typeface="Calibri"/>
                <a:ea typeface="Calibri" panose="020F0502020204030204" pitchFamily="34" charset="0"/>
                <a:cs typeface="Arial"/>
              </a:rPr>
              <a:t>Describe and monitor HAIs for burden estimation and targeting of infection prevention and quality improvement</a:t>
            </a:r>
          </a:p>
          <a:p>
            <a:pPr marL="342900" marR="0" lvl="0" indent="-342900" algn="l" defTabSz="914400" rtl="0" eaLnBrk="0" fontAlgn="base" latinLnBrk="0" hangingPunct="0">
              <a:lnSpc>
                <a:spcPct val="100000"/>
              </a:lnSpc>
              <a:spcBef>
                <a:spcPts val="0"/>
              </a:spcBef>
              <a:spcAft>
                <a:spcPts val="300"/>
              </a:spcAft>
              <a:buClr>
                <a:srgbClr val="005DAA"/>
              </a:buClr>
              <a:buSzTx/>
              <a:buFont typeface="Symbol" panose="05050102010706020507" pitchFamily="18" charset="2"/>
              <a:buChar char=""/>
              <a:tabLst/>
              <a:defRPr/>
            </a:pPr>
            <a:r>
              <a:rPr kumimoji="0" lang="en-US" sz="2600" b="0" i="0" u="none" strike="noStrike" kern="1200" cap="none" spc="0" normalizeH="0" baseline="0" noProof="0">
                <a:ln>
                  <a:noFill/>
                </a:ln>
                <a:solidFill>
                  <a:srgbClr val="000000"/>
                </a:solidFill>
                <a:effectLst/>
                <a:uLnTx/>
                <a:uFillTx/>
                <a:latin typeface="Calibri"/>
                <a:ea typeface="Calibri" panose="020F0502020204030204" pitchFamily="34" charset="0"/>
                <a:cs typeface="Arial"/>
              </a:rPr>
              <a:t>Describe antimicrobial use, the prevalence of invasive devices, and the microbiology of infections</a:t>
            </a:r>
          </a:p>
          <a:p>
            <a:pPr marL="342900" marR="0" lvl="0" indent="-342900" algn="l" defTabSz="914400" rtl="0" eaLnBrk="0" fontAlgn="base" latinLnBrk="0" hangingPunct="0">
              <a:lnSpc>
                <a:spcPct val="100000"/>
              </a:lnSpc>
              <a:spcBef>
                <a:spcPts val="0"/>
              </a:spcBef>
              <a:spcAft>
                <a:spcPts val="300"/>
              </a:spcAft>
              <a:buClr>
                <a:srgbClr val="005DAA"/>
              </a:buClr>
              <a:buSzTx/>
              <a:buFont typeface="Symbol" panose="05050102010706020507" pitchFamily="18" charset="2"/>
              <a:buChar char=""/>
              <a:tabLst/>
              <a:defRPr/>
            </a:pPr>
            <a:r>
              <a:rPr kumimoji="0" lang="en-US" sz="2600" b="0" i="0" u="none" strike="noStrike" kern="1200" cap="none" spc="0" normalizeH="0" baseline="0" noProof="0">
                <a:ln>
                  <a:noFill/>
                </a:ln>
                <a:solidFill>
                  <a:srgbClr val="000000"/>
                </a:solidFill>
                <a:effectLst/>
                <a:uLnTx/>
                <a:uFillTx/>
                <a:latin typeface="Calibri"/>
                <a:ea typeface="Calibri" panose="020F0502020204030204" pitchFamily="34" charset="0"/>
                <a:cs typeface="Arial"/>
              </a:rPr>
              <a:t>Describe key structures and processes for the prevention of HAIs at the health facility and ward levels to provide context for results interpretation </a:t>
            </a:r>
            <a:endParaRPr kumimoji="0" lang="en-US" sz="2400" b="0" i="0" u="none" strike="noStrike" kern="1200" cap="none" spc="0" normalizeH="0" baseline="0" noProof="0">
              <a:ln>
                <a:noFill/>
              </a:ln>
              <a:solidFill>
                <a:srgbClr val="7F7F7F">
                  <a:lumMod val="75000"/>
                </a:srgbClr>
              </a:solidFill>
              <a:effectLst/>
              <a:uLnTx/>
              <a:uFillTx/>
              <a:latin typeface="Calibri" panose="020F0502020204030204" pitchFamily="34" charset="0"/>
              <a:ea typeface="+mn-ea"/>
              <a:cs typeface="Calibri"/>
            </a:endParaRPr>
          </a:p>
        </p:txBody>
      </p:sp>
      <p:pic>
        <p:nvPicPr>
          <p:cNvPr id="21" name="Picture 3">
            <a:extLst>
              <a:ext uri="{FF2B5EF4-FFF2-40B4-BE49-F238E27FC236}">
                <a16:creationId xmlns:a16="http://schemas.microsoft.com/office/drawing/2014/main" id="{ACC31353-53F4-349A-E6F9-302BF9966B8E}"/>
              </a:ext>
            </a:extLst>
          </p:cNvPr>
          <p:cNvPicPr>
            <a:picLocks noChangeAspect="1"/>
          </p:cNvPicPr>
          <p:nvPr/>
        </p:nvPicPr>
        <p:blipFill rotWithShape="1">
          <a:blip r:embed="rId6">
            <a:duotone>
              <a:schemeClr val="accent3">
                <a:shade val="45000"/>
                <a:satMod val="135000"/>
              </a:schemeClr>
              <a:prstClr val="white"/>
            </a:duotone>
          </a:blip>
          <a:srcRect b="34498"/>
          <a:stretch/>
        </p:blipFill>
        <p:spPr>
          <a:xfrm>
            <a:off x="1925158" y="1617668"/>
            <a:ext cx="1947634" cy="1275735"/>
          </a:xfrm>
          <a:prstGeom prst="rect">
            <a:avLst/>
          </a:prstGeom>
        </p:spPr>
      </p:pic>
      <p:pic>
        <p:nvPicPr>
          <p:cNvPr id="23" name="Picture 3">
            <a:extLst>
              <a:ext uri="{FF2B5EF4-FFF2-40B4-BE49-F238E27FC236}">
                <a16:creationId xmlns:a16="http://schemas.microsoft.com/office/drawing/2014/main" id="{DA5DEB12-5C70-CB5D-02B4-4E3BE1D585F1}"/>
              </a:ext>
            </a:extLst>
          </p:cNvPr>
          <p:cNvPicPr>
            <a:picLocks noChangeAspect="1"/>
          </p:cNvPicPr>
          <p:nvPr/>
        </p:nvPicPr>
        <p:blipFill rotWithShape="1">
          <a:blip r:embed="rId6"/>
          <a:srcRect b="34498"/>
          <a:stretch/>
        </p:blipFill>
        <p:spPr>
          <a:xfrm>
            <a:off x="3722378" y="1617669"/>
            <a:ext cx="1947634" cy="1275735"/>
          </a:xfrm>
          <a:prstGeom prst="rect">
            <a:avLst/>
          </a:prstGeom>
        </p:spPr>
      </p:pic>
      <p:pic>
        <p:nvPicPr>
          <p:cNvPr id="25" name="Picture 3">
            <a:extLst>
              <a:ext uri="{FF2B5EF4-FFF2-40B4-BE49-F238E27FC236}">
                <a16:creationId xmlns:a16="http://schemas.microsoft.com/office/drawing/2014/main" id="{4E73A1D2-FC4F-862A-6DCC-BA31A7AC9CCD}"/>
              </a:ext>
            </a:extLst>
          </p:cNvPr>
          <p:cNvPicPr>
            <a:picLocks noChangeAspect="1"/>
          </p:cNvPicPr>
          <p:nvPr/>
        </p:nvPicPr>
        <p:blipFill rotWithShape="1">
          <a:blip r:embed="rId6"/>
          <a:srcRect b="34498"/>
          <a:stretch/>
        </p:blipFill>
        <p:spPr>
          <a:xfrm>
            <a:off x="5424330" y="1617668"/>
            <a:ext cx="1947634" cy="1275735"/>
          </a:xfrm>
          <a:prstGeom prst="rect">
            <a:avLst/>
          </a:prstGeom>
        </p:spPr>
      </p:pic>
      <p:pic>
        <p:nvPicPr>
          <p:cNvPr id="27" name="Picture 3">
            <a:extLst>
              <a:ext uri="{FF2B5EF4-FFF2-40B4-BE49-F238E27FC236}">
                <a16:creationId xmlns:a16="http://schemas.microsoft.com/office/drawing/2014/main" id="{C96593D9-4CA0-8ADA-4AE6-E3455D2C76E6}"/>
              </a:ext>
            </a:extLst>
          </p:cNvPr>
          <p:cNvPicPr>
            <a:picLocks noChangeAspect="1"/>
          </p:cNvPicPr>
          <p:nvPr/>
        </p:nvPicPr>
        <p:blipFill rotWithShape="1">
          <a:blip r:embed="rId6"/>
          <a:srcRect b="34498"/>
          <a:stretch/>
        </p:blipFill>
        <p:spPr>
          <a:xfrm>
            <a:off x="8839649" y="1554066"/>
            <a:ext cx="1947634" cy="1275735"/>
          </a:xfrm>
          <a:prstGeom prst="rect">
            <a:avLst/>
          </a:prstGeom>
        </p:spPr>
      </p:pic>
      <p:pic>
        <p:nvPicPr>
          <p:cNvPr id="29" name="Picture 3">
            <a:extLst>
              <a:ext uri="{FF2B5EF4-FFF2-40B4-BE49-F238E27FC236}">
                <a16:creationId xmlns:a16="http://schemas.microsoft.com/office/drawing/2014/main" id="{02161CD4-D9B5-57D1-295B-9999BAF57E16}"/>
              </a:ext>
            </a:extLst>
          </p:cNvPr>
          <p:cNvPicPr>
            <a:picLocks noChangeAspect="1"/>
          </p:cNvPicPr>
          <p:nvPr/>
        </p:nvPicPr>
        <p:blipFill rotWithShape="1">
          <a:blip r:embed="rId7">
            <a:alphaModFix/>
            <a:duotone>
              <a:schemeClr val="accent3">
                <a:shade val="45000"/>
                <a:satMod val="135000"/>
              </a:schemeClr>
              <a:prstClr val="white"/>
            </a:duotone>
          </a:blip>
          <a:srcRect b="34498"/>
          <a:stretch/>
        </p:blipFill>
        <p:spPr>
          <a:xfrm>
            <a:off x="7122068" y="1568054"/>
            <a:ext cx="1947634" cy="1275735"/>
          </a:xfrm>
          <a:prstGeom prst="rect">
            <a:avLst/>
          </a:prstGeom>
        </p:spPr>
      </p:pic>
      <p:pic>
        <p:nvPicPr>
          <p:cNvPr id="31" name="Graphic 30" descr="Magnifying glass outline">
            <a:extLst>
              <a:ext uri="{FF2B5EF4-FFF2-40B4-BE49-F238E27FC236}">
                <a16:creationId xmlns:a16="http://schemas.microsoft.com/office/drawing/2014/main" id="{B04DB0CB-5CE5-6397-0E21-CFCB362F43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660700" y="1888700"/>
            <a:ext cx="914400" cy="914400"/>
          </a:xfrm>
          <a:prstGeom prst="rect">
            <a:avLst/>
          </a:prstGeom>
        </p:spPr>
      </p:pic>
    </p:spTree>
    <p:extLst>
      <p:ext uri="{BB962C8B-B14F-4D97-AF65-F5344CB8AC3E}">
        <p14:creationId xmlns:p14="http://schemas.microsoft.com/office/powerpoint/2010/main" val="83943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a_clean_modern_abstract_medical_healthcare_themed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04</a:t>
            </a:r>
            <a:endParaRPr lang="en-US" sz="780"/>
          </a:p>
        </p:txBody>
      </p:sp>
      <p:sp>
        <p:nvSpPr>
          <p:cNvPr id="5" name="Text 2"/>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Methodology</a:t>
            </a:r>
            <a:endParaRPr lang="en-US" sz="3000"/>
          </a:p>
        </p:txBody>
      </p:sp>
      <p:sp>
        <p:nvSpPr>
          <p:cNvPr id="6" name="Text 3"/>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06</a:t>
            </a:r>
            <a:endParaRPr lang="en-US" sz="1600"/>
          </a:p>
        </p:txBody>
      </p:sp>
      <p:sp>
        <p:nvSpPr>
          <p:cNvPr id="7" name="Shape 4"/>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p:cNvPicPr>
            <a:picLocks noChangeAspect="1"/>
          </p:cNvPicPr>
          <p:nvPr/>
        </p:nvPicPr>
        <p:blipFill>
          <a:blip r:embed="rId5"/>
          <a:stretch>
            <a:fillRect/>
          </a:stretch>
        </p:blipFill>
        <p:spPr>
          <a:xfrm>
            <a:off x="10746344" y="6440119"/>
            <a:ext cx="404633" cy="259690"/>
          </a:xfrm>
          <a:prstGeom prst="rect">
            <a:avLst/>
          </a:prstGeom>
        </p:spPr>
      </p:pic>
      <p:sp>
        <p:nvSpPr>
          <p:cNvPr id="14" name="Text 9"/>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06</a:t>
            </a:r>
            <a:endParaRPr lang="en-US" sz="760"/>
          </a:p>
        </p:txBody>
      </p:sp>
      <p:sp>
        <p:nvSpPr>
          <p:cNvPr id="15" name="Full Content Area"/>
          <p:cNvSpPr/>
          <p:nvPr/>
        </p:nvSpPr>
        <p:spPr>
          <a:xfrm>
            <a:off x="658368" y="1691640"/>
            <a:ext cx="10835640"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4 most common HAI in LMIC health facilities:</a:t>
            </a:r>
            <a:endParaRPr lang="en-US" sz="2200">
              <a:solidFill>
                <a:srgbClr val="7F7F7F">
                  <a:lumMod val="75000"/>
                </a:srgbClr>
              </a:solidFill>
              <a:latin typeface="Calibri" panose="020F0502020204030204" pitchFamily="34" charset="0"/>
              <a:cs typeface="Calibri"/>
            </a:endParaRPr>
          </a:p>
          <a:p>
            <a:pPr marL="742315" lvl="1" indent="-342900" eaLnBrk="0" fontAlgn="base" hangingPunct="0">
              <a:spcAft>
                <a:spcPts val="300"/>
              </a:spcAft>
              <a:buClr>
                <a:srgbClr val="532E63"/>
              </a:buClr>
              <a:buFont typeface="Arial" panose="020B0604020202020204" pitchFamily="34" charset="0"/>
              <a:buChar char="–"/>
              <a:defRPr/>
            </a:pPr>
            <a:r>
              <a:rPr lang="en-US" sz="2200" b="1">
                <a:solidFill>
                  <a:srgbClr val="0F56DC">
                    <a:lumMod val="75000"/>
                  </a:srgbClr>
                </a:solidFill>
                <a:latin typeface="Calibri"/>
                <a:ea typeface="Calibri" panose="020F0502020204030204" pitchFamily="34" charset="0"/>
                <a:cs typeface="Arial"/>
              </a:rPr>
              <a:t>Pneumonia</a:t>
            </a:r>
            <a:r>
              <a:rPr lang="en-US" sz="2200" b="1">
                <a:solidFill>
                  <a:srgbClr val="000000"/>
                </a:solidFill>
                <a:latin typeface="Calibri"/>
                <a:ea typeface="Calibri" panose="020F0502020204030204" pitchFamily="34" charset="0"/>
                <a:cs typeface="Arial"/>
              </a:rPr>
              <a:t>, </a:t>
            </a:r>
            <a:r>
              <a:rPr lang="en-US" sz="2200" b="1">
                <a:solidFill>
                  <a:srgbClr val="007D57"/>
                </a:solidFill>
                <a:latin typeface="Calibri"/>
                <a:ea typeface="Calibri" panose="020F0502020204030204" pitchFamily="34" charset="0"/>
                <a:cs typeface="Arial"/>
              </a:rPr>
              <a:t>UTI</a:t>
            </a:r>
            <a:r>
              <a:rPr lang="en-US" sz="2200" b="1">
                <a:solidFill>
                  <a:srgbClr val="000000"/>
                </a:solidFill>
                <a:latin typeface="Calibri"/>
                <a:ea typeface="Calibri" panose="020F0502020204030204" pitchFamily="34" charset="0"/>
                <a:cs typeface="Arial"/>
              </a:rPr>
              <a:t>, </a:t>
            </a:r>
            <a:r>
              <a:rPr lang="en-US" sz="2200" b="1">
                <a:solidFill>
                  <a:srgbClr val="9A3B26"/>
                </a:solidFill>
                <a:latin typeface="Calibri"/>
                <a:ea typeface="Calibri" panose="020F0502020204030204" pitchFamily="34" charset="0"/>
                <a:cs typeface="Arial"/>
              </a:rPr>
              <a:t>BSI</a:t>
            </a:r>
            <a:r>
              <a:rPr lang="en-US" sz="2200" b="1">
                <a:solidFill>
                  <a:srgbClr val="000000"/>
                </a:solidFill>
                <a:latin typeface="Calibri"/>
                <a:ea typeface="Calibri" panose="020F0502020204030204" pitchFamily="34" charset="0"/>
                <a:cs typeface="Arial"/>
              </a:rPr>
              <a:t>, SSI</a:t>
            </a:r>
          </a:p>
          <a:p>
            <a:pPr marL="342265" lvl="0" indent="-342265" eaLnBrk="0" fontAlgn="base" hangingPunct="0">
              <a:spcAft>
                <a:spcPts val="300"/>
              </a:spcAft>
              <a:buClr>
                <a:srgbClr val="005DAA"/>
              </a:buClr>
              <a:buFont typeface="Wingdings" panose="05000000000000000000" pitchFamily="2" charset="2"/>
              <a:buChar char="§"/>
              <a:defRPr/>
            </a:pPr>
            <a:r>
              <a:rPr lang="en-US" sz="2200" b="1">
                <a:solidFill>
                  <a:srgbClr val="000000"/>
                </a:solidFill>
                <a:latin typeface="Calibri"/>
                <a:ea typeface="Calibri" panose="020F0502020204030204" pitchFamily="34" charset="0"/>
                <a:cs typeface="Arial"/>
              </a:rPr>
              <a:t>Algorithmic case determination</a:t>
            </a:r>
          </a:p>
          <a:p>
            <a:pPr marL="742306" lvl="1" indent="-342265" eaLnBrk="0" fontAlgn="base" hangingPunct="0">
              <a:spcAft>
                <a:spcPts val="300"/>
              </a:spcAft>
              <a:buClr>
                <a:srgbClr val="532E63"/>
              </a:buClr>
              <a:buFont typeface="Arial" panose="020B0604020202020204" pitchFamily="34" charset="0"/>
              <a:buChar char="–"/>
              <a:defRPr/>
            </a:pPr>
            <a:r>
              <a:rPr lang="en-US" sz="2200" b="1">
                <a:solidFill>
                  <a:srgbClr val="000000"/>
                </a:solidFill>
                <a:latin typeface="Calibri"/>
                <a:ea typeface="Calibri" panose="020F0502020204030204" pitchFamily="34" charset="0"/>
                <a:cs typeface="Arial"/>
              </a:rPr>
              <a:t>Parsimonious data collection of objective definitional elements </a:t>
            </a:r>
          </a:p>
          <a:p>
            <a:pPr marL="742306" lvl="1" indent="-342265" eaLnBrk="0" fontAlgn="base" hangingPunct="0">
              <a:spcAft>
                <a:spcPts val="300"/>
              </a:spcAft>
              <a:buClr>
                <a:srgbClr val="532E63"/>
              </a:buClr>
              <a:buFont typeface="Arial" panose="020B0604020202020204" pitchFamily="34" charset="0"/>
              <a:buChar char="–"/>
              <a:defRPr/>
            </a:pPr>
            <a:r>
              <a:rPr lang="en-US" sz="2200" b="1">
                <a:solidFill>
                  <a:srgbClr val="000000"/>
                </a:solidFill>
                <a:latin typeface="Calibri"/>
                <a:ea typeface="Calibri" panose="020F0502020204030204" pitchFamily="34" charset="0"/>
                <a:cs typeface="Arial"/>
              </a:rPr>
              <a:t>Case status is determined based on the global HAI surveillance case definitions</a:t>
            </a:r>
          </a:p>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Tiered case definitions allow applicability at various capacity levels </a:t>
            </a:r>
          </a:p>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Ancillary data provides information with relevance for IPC and diagnostic stewardship</a:t>
            </a:r>
          </a:p>
          <a:p>
            <a:pPr marL="742306" lvl="1" indent="-342265" eaLnBrk="0" fontAlgn="base" hangingPunct="0">
              <a:spcAft>
                <a:spcPts val="300"/>
              </a:spcAft>
              <a:buClr>
                <a:srgbClr val="532E63"/>
              </a:buClr>
              <a:buFont typeface="Arial" panose="020B0604020202020204" pitchFamily="34" charset="0"/>
              <a:buChar char="–"/>
              <a:defRPr/>
            </a:pPr>
            <a:r>
              <a:rPr lang="en-US" sz="2200">
                <a:solidFill>
                  <a:srgbClr val="000000"/>
                </a:solidFill>
                <a:latin typeface="Calibri"/>
                <a:ea typeface="Calibri" panose="020F0502020204030204" pitchFamily="34" charset="0"/>
                <a:cs typeface="Arial"/>
              </a:rPr>
              <a:t>Proportion of patients on antibiotics without diagnostic testing</a:t>
            </a:r>
          </a:p>
          <a:p>
            <a:pPr marL="742306" lvl="1" indent="-342265" eaLnBrk="0" fontAlgn="base" hangingPunct="0">
              <a:spcAft>
                <a:spcPts val="300"/>
              </a:spcAft>
              <a:buClr>
                <a:srgbClr val="532E63"/>
              </a:buClr>
              <a:buFont typeface="Arial" panose="020B0604020202020204" pitchFamily="34" charset="0"/>
              <a:buChar char="–"/>
              <a:defRPr/>
            </a:pPr>
            <a:r>
              <a:rPr lang="en-US" sz="2200">
                <a:solidFill>
                  <a:srgbClr val="000000"/>
                </a:solidFill>
                <a:latin typeface="Calibri"/>
                <a:ea typeface="Calibri" panose="020F0502020204030204" pitchFamily="34" charset="0"/>
                <a:cs typeface="Arial"/>
              </a:rPr>
              <a:t>Ward volume, length of stay, invasive device utilization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B844C-C435-E0E6-7889-C06A094DA4E3}"/>
            </a:ext>
          </a:extLst>
        </p:cNvPr>
        <p:cNvGrpSpPr/>
        <p:nvPr/>
      </p:nvGrpSpPr>
      <p:grpSpPr>
        <a:xfrm>
          <a:off x="0" y="0"/>
          <a:ext cx="0" cy="0"/>
          <a:chOff x="0" y="0"/>
          <a:chExt cx="0" cy="0"/>
        </a:xfrm>
      </p:grpSpPr>
      <p:pic>
        <p:nvPicPr>
          <p:cNvPr id="2" name="Image 0" descr="/mnt/data/a_clean_modern_abstract_medical_healthcare_themed_batch_2.png">
            <a:extLst>
              <a:ext uri="{FF2B5EF4-FFF2-40B4-BE49-F238E27FC236}">
                <a16:creationId xmlns:a16="http://schemas.microsoft.com/office/drawing/2014/main" id="{92209CD3-1F46-B949-1110-70B03017E5D0}"/>
              </a:ext>
            </a:extLst>
          </p:cNvPr>
          <p:cNvPicPr>
            <a:picLocks noChangeAspect="1"/>
          </p:cNvPicPr>
          <p:nvPr/>
        </p:nvPicPr>
        <p:blipFill>
          <a:blip r:embed="rId3"/>
          <a:srcRect t="25" b="25"/>
          <a:stretch/>
        </p:blipFill>
        <p:spPr>
          <a:xfrm>
            <a:off x="0" y="0"/>
            <a:ext cx="12191695" cy="6858000"/>
          </a:xfrm>
          <a:prstGeom prst="rect">
            <a:avLst/>
          </a:prstGeom>
        </p:spPr>
      </p:pic>
      <p:sp>
        <p:nvSpPr>
          <p:cNvPr id="3" name="Shape 0">
            <a:extLst>
              <a:ext uri="{FF2B5EF4-FFF2-40B4-BE49-F238E27FC236}">
                <a16:creationId xmlns:a16="http://schemas.microsoft.com/office/drawing/2014/main" id="{2DEF98F9-52F8-6137-139B-17376B0C9770}"/>
              </a:ext>
            </a:extLst>
          </p:cNvPr>
          <p:cNvSpPr/>
          <p:nvPr/>
        </p:nvSpPr>
        <p:spPr>
          <a:xfrm>
            <a:off x="658368" y="676656"/>
            <a:ext cx="438912" cy="22860"/>
          </a:xfrm>
          <a:prstGeom prst="rect">
            <a:avLst/>
          </a:prstGeom>
          <a:solidFill>
            <a:srgbClr val="007C89"/>
          </a:solidFill>
          <a:ln w="12700">
            <a:solidFill>
              <a:srgbClr val="FFFFFF">
                <a:alpha val="0"/>
              </a:srgbClr>
            </a:solidFill>
            <a:prstDash val="solid"/>
          </a:ln>
        </p:spPr>
        <p:txBody>
          <a:bodyPr/>
          <a:lstStyle/>
          <a:p>
            <a:endParaRPr/>
          </a:p>
        </p:txBody>
      </p:sp>
      <p:sp>
        <p:nvSpPr>
          <p:cNvPr id="4" name="Text 1">
            <a:extLst>
              <a:ext uri="{FF2B5EF4-FFF2-40B4-BE49-F238E27FC236}">
                <a16:creationId xmlns:a16="http://schemas.microsoft.com/office/drawing/2014/main" id="{895E3FD6-8DEF-C121-C294-D1BC6794BCFF}"/>
              </a:ext>
            </a:extLst>
          </p:cNvPr>
          <p:cNvSpPr/>
          <p:nvPr/>
        </p:nvSpPr>
        <p:spPr>
          <a:xfrm>
            <a:off x="1225296" y="502920"/>
            <a:ext cx="3657600" cy="256032"/>
          </a:xfrm>
          <a:prstGeom prst="rect">
            <a:avLst/>
          </a:prstGeom>
          <a:noFill/>
          <a:ln/>
        </p:spPr>
        <p:txBody>
          <a:bodyPr wrap="square" lIns="0" tIns="0" rIns="0" bIns="0" rtlCol="0" anchor="ctr"/>
          <a:lstStyle/>
          <a:p>
            <a:pPr marL="0" indent="0">
              <a:buNone/>
            </a:pPr>
            <a:r>
              <a:rPr lang="en-US" sz="780" b="1">
                <a:solidFill>
                  <a:srgbClr val="007C89"/>
                </a:solidFill>
                <a:latin typeface="Aptos" pitchFamily="34" charset="0"/>
                <a:ea typeface="Aptos" pitchFamily="34" charset="-122"/>
                <a:cs typeface="Aptos" pitchFamily="34" charset="-120"/>
              </a:rPr>
              <a:t>SECTION 04</a:t>
            </a:r>
            <a:endParaRPr lang="en-US" sz="780"/>
          </a:p>
        </p:txBody>
      </p:sp>
      <p:sp>
        <p:nvSpPr>
          <p:cNvPr id="5" name="Text 2">
            <a:extLst>
              <a:ext uri="{FF2B5EF4-FFF2-40B4-BE49-F238E27FC236}">
                <a16:creationId xmlns:a16="http://schemas.microsoft.com/office/drawing/2014/main" id="{6D6E679F-F087-18ED-12D8-BEA12F734B9B}"/>
              </a:ext>
            </a:extLst>
          </p:cNvPr>
          <p:cNvSpPr/>
          <p:nvPr/>
        </p:nvSpPr>
        <p:spPr>
          <a:xfrm>
            <a:off x="658368" y="768096"/>
            <a:ext cx="8412480" cy="493776"/>
          </a:xfrm>
          <a:prstGeom prst="rect">
            <a:avLst/>
          </a:prstGeom>
          <a:noFill/>
          <a:ln/>
        </p:spPr>
        <p:txBody>
          <a:bodyPr wrap="square" lIns="0" tIns="0" rIns="0" bIns="0" rtlCol="0" anchor="ctr">
            <a:normAutofit/>
          </a:bodyPr>
          <a:lstStyle/>
          <a:p>
            <a:pPr marL="0" indent="0">
              <a:buNone/>
            </a:pPr>
            <a:r>
              <a:rPr lang="en-US" sz="3000" b="1">
                <a:solidFill>
                  <a:srgbClr val="00384A"/>
                </a:solidFill>
                <a:latin typeface="Aptos Display" pitchFamily="34" charset="0"/>
                <a:ea typeface="Aptos Display" pitchFamily="34" charset="-122"/>
                <a:cs typeface="Aptos Display" pitchFamily="34" charset="-120"/>
              </a:rPr>
              <a:t>Training platform</a:t>
            </a:r>
            <a:endParaRPr lang="en-US" sz="3000"/>
          </a:p>
        </p:txBody>
      </p:sp>
      <p:sp>
        <p:nvSpPr>
          <p:cNvPr id="6" name="Text 3">
            <a:extLst>
              <a:ext uri="{FF2B5EF4-FFF2-40B4-BE49-F238E27FC236}">
                <a16:creationId xmlns:a16="http://schemas.microsoft.com/office/drawing/2014/main" id="{8D1AF9FF-9B6F-305F-2757-8CE5161C3A9E}"/>
              </a:ext>
            </a:extLst>
          </p:cNvPr>
          <p:cNvSpPr/>
          <p:nvPr/>
        </p:nvSpPr>
        <p:spPr>
          <a:xfrm>
            <a:off x="10835640" y="475488"/>
            <a:ext cx="713232" cy="347472"/>
          </a:xfrm>
          <a:prstGeom prst="rect">
            <a:avLst/>
          </a:prstGeom>
          <a:noFill/>
          <a:ln/>
        </p:spPr>
        <p:txBody>
          <a:bodyPr wrap="square" lIns="0" tIns="0" rIns="0" bIns="0" rtlCol="0" anchor="ctr"/>
          <a:lstStyle/>
          <a:p>
            <a:pPr marL="0" indent="0" algn="r">
              <a:buNone/>
            </a:pPr>
            <a:r>
              <a:rPr lang="en-US" sz="1600" b="1">
                <a:solidFill>
                  <a:srgbClr val="25B7C8"/>
                </a:solidFill>
                <a:latin typeface="Aptos Display" pitchFamily="34" charset="0"/>
                <a:ea typeface="Aptos Display" pitchFamily="34" charset="-122"/>
                <a:cs typeface="Aptos Display" pitchFamily="34" charset="-120"/>
              </a:rPr>
              <a:t>06</a:t>
            </a:r>
            <a:endParaRPr lang="en-US" sz="1600"/>
          </a:p>
        </p:txBody>
      </p:sp>
      <p:sp>
        <p:nvSpPr>
          <p:cNvPr id="7" name="Shape 4">
            <a:extLst>
              <a:ext uri="{FF2B5EF4-FFF2-40B4-BE49-F238E27FC236}">
                <a16:creationId xmlns:a16="http://schemas.microsoft.com/office/drawing/2014/main" id="{F64BC515-B10D-3B29-1BBA-E770DE3B7160}"/>
              </a:ext>
            </a:extLst>
          </p:cNvPr>
          <p:cNvSpPr/>
          <p:nvPr/>
        </p:nvSpPr>
        <p:spPr>
          <a:xfrm>
            <a:off x="658368" y="1353312"/>
            <a:ext cx="10835640" cy="16459"/>
          </a:xfrm>
          <a:prstGeom prst="rect">
            <a:avLst/>
          </a:prstGeom>
          <a:solidFill>
            <a:srgbClr val="DBEDF1"/>
          </a:solidFill>
          <a:ln w="12700">
            <a:solidFill>
              <a:srgbClr val="FFFFFF">
                <a:alpha val="0"/>
              </a:srgbClr>
            </a:solidFill>
            <a:prstDash val="solid"/>
          </a:ln>
        </p:spPr>
        <p:txBody>
          <a:bodyPr/>
          <a:lstStyle/>
          <a:p>
            <a:endParaRPr/>
          </a:p>
        </p:txBody>
      </p:sp>
      <p:sp>
        <p:nvSpPr>
          <p:cNvPr id="8" name="Shape 5">
            <a:extLst>
              <a:ext uri="{FF2B5EF4-FFF2-40B4-BE49-F238E27FC236}">
                <a16:creationId xmlns:a16="http://schemas.microsoft.com/office/drawing/2014/main" id="{E06E7684-4E64-8F51-0B8D-0B4153A5DD20}"/>
              </a:ext>
            </a:extLst>
          </p:cNvPr>
          <p:cNvSpPr/>
          <p:nvPr/>
        </p:nvSpPr>
        <p:spPr>
          <a:xfrm>
            <a:off x="0" y="6291072"/>
            <a:ext cx="12191695" cy="566928"/>
          </a:xfrm>
          <a:prstGeom prst="rect">
            <a:avLst/>
          </a:prstGeom>
          <a:solidFill>
            <a:srgbClr val="00384A"/>
          </a:solidFill>
          <a:ln w="12700">
            <a:solidFill>
              <a:srgbClr val="FFFFFF">
                <a:alpha val="0"/>
              </a:srgbClr>
            </a:solidFill>
            <a:prstDash val="solid"/>
          </a:ln>
        </p:spPr>
        <p:txBody>
          <a:bodyPr/>
          <a:lstStyle/>
          <a:p>
            <a:endParaRPr/>
          </a:p>
        </p:txBody>
      </p:sp>
      <p:sp>
        <p:nvSpPr>
          <p:cNvPr id="9" name="Shape 6">
            <a:extLst>
              <a:ext uri="{FF2B5EF4-FFF2-40B4-BE49-F238E27FC236}">
                <a16:creationId xmlns:a16="http://schemas.microsoft.com/office/drawing/2014/main" id="{3540E63D-D117-E050-6AED-C9B354DD5A82}"/>
              </a:ext>
            </a:extLst>
          </p:cNvPr>
          <p:cNvSpPr/>
          <p:nvPr/>
        </p:nvSpPr>
        <p:spPr>
          <a:xfrm>
            <a:off x="0" y="6291072"/>
            <a:ext cx="128016" cy="566928"/>
          </a:xfrm>
          <a:prstGeom prst="rect">
            <a:avLst/>
          </a:prstGeom>
          <a:solidFill>
            <a:srgbClr val="25B7C8"/>
          </a:solidFill>
          <a:ln w="12700">
            <a:solidFill>
              <a:srgbClr val="FFFFFF">
                <a:alpha val="0"/>
              </a:srgbClr>
            </a:solidFill>
            <a:prstDash val="solid"/>
          </a:ln>
        </p:spPr>
        <p:txBody>
          <a:bodyPr/>
          <a:lstStyle/>
          <a:p>
            <a:endParaRPr/>
          </a:p>
        </p:txBody>
      </p:sp>
      <p:sp>
        <p:nvSpPr>
          <p:cNvPr id="10" name="Text 7">
            <a:extLst>
              <a:ext uri="{FF2B5EF4-FFF2-40B4-BE49-F238E27FC236}">
                <a16:creationId xmlns:a16="http://schemas.microsoft.com/office/drawing/2014/main" id="{7F5F127D-4070-1FA9-3D70-36BD9099D4D9}"/>
              </a:ext>
            </a:extLst>
          </p:cNvPr>
          <p:cNvSpPr/>
          <p:nvPr/>
        </p:nvSpPr>
        <p:spPr>
          <a:xfrm>
            <a:off x="502920" y="6501384"/>
            <a:ext cx="8869680" cy="146304"/>
          </a:xfrm>
          <a:prstGeom prst="rect">
            <a:avLst/>
          </a:prstGeom>
          <a:noFill/>
          <a:ln/>
        </p:spPr>
        <p:txBody>
          <a:bodyPr wrap="square" lIns="0" tIns="0" rIns="0" bIns="0" rtlCol="0" anchor="ctr">
            <a:normAutofit/>
          </a:bodyPr>
          <a:lstStyle/>
          <a:p>
            <a:pPr marL="0" indent="0">
              <a:buNone/>
            </a:pPr>
            <a:r>
              <a:rPr lang="en-US" sz="680" b="1">
                <a:solidFill>
                  <a:srgbClr val="FFFFFF"/>
                </a:solidFill>
                <a:latin typeface="Aptos" pitchFamily="34" charset="0"/>
                <a:ea typeface="Aptos" pitchFamily="34" charset="-122"/>
                <a:cs typeface="Aptos" pitchFamily="34" charset="-120"/>
              </a:rPr>
              <a:t>13TH IPNET KENYA CONFERENCE  •  19–21 AUGUST 2026  •  PRIDE INN PLAZA, NAIROBI</a:t>
            </a:r>
            <a:endParaRPr lang="en-US" sz="680"/>
          </a:p>
        </p:txBody>
      </p:sp>
      <p:sp>
        <p:nvSpPr>
          <p:cNvPr id="11" name="Shape 8">
            <a:extLst>
              <a:ext uri="{FF2B5EF4-FFF2-40B4-BE49-F238E27FC236}">
                <a16:creationId xmlns:a16="http://schemas.microsoft.com/office/drawing/2014/main" id="{3C0D3893-7BA7-4763-8078-2EF2C489FB87}"/>
              </a:ext>
            </a:extLst>
          </p:cNvPr>
          <p:cNvSpPr/>
          <p:nvPr/>
        </p:nvSpPr>
        <p:spPr>
          <a:xfrm>
            <a:off x="10012680" y="6382512"/>
            <a:ext cx="1591056" cy="374904"/>
          </a:xfrm>
          <a:prstGeom prst="roundRect">
            <a:avLst>
              <a:gd name="adj" fmla="val 19512"/>
            </a:avLst>
          </a:prstGeom>
          <a:solidFill>
            <a:srgbClr val="FFFFFF"/>
          </a:solidFill>
          <a:ln w="12700">
            <a:solidFill>
              <a:srgbClr val="FFFFFF">
                <a:alpha val="0"/>
              </a:srgbClr>
            </a:solidFill>
            <a:prstDash val="solid"/>
          </a:ln>
        </p:spPr>
        <p:txBody>
          <a:bodyPr/>
          <a:lstStyle/>
          <a:p>
            <a:endParaRPr/>
          </a:p>
        </p:txBody>
      </p:sp>
      <p:pic>
        <p:nvPicPr>
          <p:cNvPr id="12" name="Image 1" descr="/mnt/data/pptx_extract/ppt/media/image1.png">
            <a:extLst>
              <a:ext uri="{FF2B5EF4-FFF2-40B4-BE49-F238E27FC236}">
                <a16:creationId xmlns:a16="http://schemas.microsoft.com/office/drawing/2014/main" id="{26857759-FB8E-D2CB-007F-3EBCB3BE3766}"/>
              </a:ext>
            </a:extLst>
          </p:cNvPr>
          <p:cNvPicPr>
            <a:picLocks noChangeAspect="1"/>
          </p:cNvPicPr>
          <p:nvPr/>
        </p:nvPicPr>
        <p:blipFill>
          <a:blip r:embed="rId4"/>
          <a:stretch>
            <a:fillRect/>
          </a:stretch>
        </p:blipFill>
        <p:spPr>
          <a:xfrm>
            <a:off x="10077483" y="6420917"/>
            <a:ext cx="296505" cy="298094"/>
          </a:xfrm>
          <a:prstGeom prst="rect">
            <a:avLst/>
          </a:prstGeom>
        </p:spPr>
      </p:pic>
      <p:pic>
        <p:nvPicPr>
          <p:cNvPr id="13" name="Image 2" descr="/mnt/data/pptx_extract/ppt/media/image2.png">
            <a:extLst>
              <a:ext uri="{FF2B5EF4-FFF2-40B4-BE49-F238E27FC236}">
                <a16:creationId xmlns:a16="http://schemas.microsoft.com/office/drawing/2014/main" id="{E6A1E00E-F5C7-0DED-8D82-B6FF21CCF388}"/>
              </a:ext>
            </a:extLst>
          </p:cNvPr>
          <p:cNvPicPr>
            <a:picLocks noChangeAspect="1"/>
          </p:cNvPicPr>
          <p:nvPr/>
        </p:nvPicPr>
        <p:blipFill>
          <a:blip r:embed="rId5"/>
          <a:stretch>
            <a:fillRect/>
          </a:stretch>
        </p:blipFill>
        <p:spPr>
          <a:xfrm>
            <a:off x="10746344" y="6440119"/>
            <a:ext cx="404633" cy="259690"/>
          </a:xfrm>
          <a:prstGeom prst="rect">
            <a:avLst/>
          </a:prstGeom>
        </p:spPr>
      </p:pic>
      <p:sp>
        <p:nvSpPr>
          <p:cNvPr id="14" name="Text 9">
            <a:extLst>
              <a:ext uri="{FF2B5EF4-FFF2-40B4-BE49-F238E27FC236}">
                <a16:creationId xmlns:a16="http://schemas.microsoft.com/office/drawing/2014/main" id="{AB391943-CB63-51FE-76DA-7D27CD5DC9B6}"/>
              </a:ext>
            </a:extLst>
          </p:cNvPr>
          <p:cNvSpPr/>
          <p:nvPr/>
        </p:nvSpPr>
        <p:spPr>
          <a:xfrm>
            <a:off x="11722608" y="6473952"/>
            <a:ext cx="310896" cy="164592"/>
          </a:xfrm>
          <a:prstGeom prst="rect">
            <a:avLst/>
          </a:prstGeom>
          <a:noFill/>
          <a:ln/>
        </p:spPr>
        <p:txBody>
          <a:bodyPr wrap="square" lIns="0" tIns="0" rIns="0" bIns="0" rtlCol="0" anchor="ctr"/>
          <a:lstStyle/>
          <a:p>
            <a:pPr marL="0" indent="0" algn="r">
              <a:buNone/>
            </a:pPr>
            <a:r>
              <a:rPr lang="en-US" sz="760">
                <a:solidFill>
                  <a:srgbClr val="FFFFFF"/>
                </a:solidFill>
                <a:latin typeface="Aptos" pitchFamily="34" charset="0"/>
                <a:ea typeface="Aptos" pitchFamily="34" charset="-122"/>
                <a:cs typeface="Aptos" pitchFamily="34" charset="-120"/>
              </a:rPr>
              <a:t>06</a:t>
            </a:r>
            <a:endParaRPr lang="en-US" sz="760"/>
          </a:p>
        </p:txBody>
      </p:sp>
      <p:sp>
        <p:nvSpPr>
          <p:cNvPr id="15" name="Full Content Area">
            <a:extLst>
              <a:ext uri="{FF2B5EF4-FFF2-40B4-BE49-F238E27FC236}">
                <a16:creationId xmlns:a16="http://schemas.microsoft.com/office/drawing/2014/main" id="{C81794EC-99CA-9E2E-6C88-96513706AD24}"/>
              </a:ext>
            </a:extLst>
          </p:cNvPr>
          <p:cNvSpPr/>
          <p:nvPr/>
        </p:nvSpPr>
        <p:spPr>
          <a:xfrm>
            <a:off x="658368" y="1691640"/>
            <a:ext cx="6244237" cy="4261104"/>
          </a:xfrm>
          <a:prstGeom prst="roundRect">
            <a:avLst>
              <a:gd name="adj" fmla="val 2025"/>
            </a:avLst>
          </a:prstGeom>
          <a:solidFill>
            <a:srgbClr val="FFFFFF">
              <a:alpha val="92000"/>
            </a:srgbClr>
          </a:solidFill>
          <a:ln w="10160">
            <a:solidFill>
              <a:srgbClr val="B8DDE4"/>
            </a:solidFill>
            <a:prstDash val="solid"/>
          </a:ln>
        </p:spPr>
        <p:txBody>
          <a:bodyPr wrap="square" lIns="384048" tIns="310896" rIns="384048" bIns="274320" anchor="t"/>
          <a:lstStyle/>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Training curriculum hosted on HSP canvas instance for:</a:t>
            </a:r>
          </a:p>
          <a:p>
            <a:pPr marL="799465" lvl="1"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Data collectors</a:t>
            </a:r>
          </a:p>
          <a:p>
            <a:pPr marL="799465" lvl="1"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Survey administrators</a:t>
            </a:r>
          </a:p>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Six video modules</a:t>
            </a:r>
          </a:p>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Self-quizzes</a:t>
            </a:r>
          </a:p>
          <a:p>
            <a:pPr marL="342265" lvl="0"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Additional documents</a:t>
            </a:r>
          </a:p>
          <a:p>
            <a:pPr marL="799465" lvl="1"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FAQ</a:t>
            </a:r>
          </a:p>
          <a:p>
            <a:pPr marL="799465" lvl="1"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SOPs</a:t>
            </a:r>
          </a:p>
          <a:p>
            <a:pPr marL="799465" lvl="1"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Data quality checklists</a:t>
            </a:r>
          </a:p>
          <a:p>
            <a:pPr marL="799465" lvl="1" indent="-342265" eaLnBrk="0" fontAlgn="base" hangingPunct="0">
              <a:spcAft>
                <a:spcPts val="300"/>
              </a:spcAft>
              <a:buClr>
                <a:srgbClr val="005DAA"/>
              </a:buClr>
              <a:buFont typeface="Wingdings" panose="05000000000000000000" pitchFamily="2" charset="2"/>
              <a:buChar char="§"/>
              <a:defRPr/>
            </a:pPr>
            <a:r>
              <a:rPr lang="en-US" sz="2200">
                <a:solidFill>
                  <a:srgbClr val="000000"/>
                </a:solidFill>
                <a:latin typeface="Calibri"/>
                <a:ea typeface="Calibri" panose="020F0502020204030204" pitchFamily="34" charset="0"/>
                <a:cs typeface="Arial"/>
              </a:rPr>
              <a:t>Mock cases </a:t>
            </a:r>
          </a:p>
          <a:p>
            <a:pPr marL="742306" lvl="1" indent="-342265" eaLnBrk="0" fontAlgn="base" hangingPunct="0">
              <a:spcAft>
                <a:spcPts val="300"/>
              </a:spcAft>
              <a:buClr>
                <a:srgbClr val="532E63"/>
              </a:buClr>
              <a:buFont typeface="Arial" panose="020B0604020202020204" pitchFamily="34" charset="0"/>
              <a:buChar char="–"/>
              <a:defRPr/>
            </a:pPr>
            <a:endParaRPr lang="en-US" sz="2200">
              <a:solidFill>
                <a:srgbClr val="000000"/>
              </a:solidFill>
              <a:latin typeface="Calibri"/>
              <a:ea typeface="Calibri" panose="020F0502020204030204" pitchFamily="34" charset="0"/>
              <a:cs typeface="Arial"/>
            </a:endParaRPr>
          </a:p>
        </p:txBody>
      </p:sp>
      <p:pic>
        <p:nvPicPr>
          <p:cNvPr id="17" name="Picture 16">
            <a:extLst>
              <a:ext uri="{FF2B5EF4-FFF2-40B4-BE49-F238E27FC236}">
                <a16:creationId xmlns:a16="http://schemas.microsoft.com/office/drawing/2014/main" id="{6EFEF124-087E-708D-3AFC-ED3D2A4C3BFB}"/>
              </a:ext>
            </a:extLst>
          </p:cNvPr>
          <p:cNvPicPr>
            <a:picLocks noChangeAspect="1"/>
          </p:cNvPicPr>
          <p:nvPr/>
        </p:nvPicPr>
        <p:blipFill>
          <a:blip r:embed="rId6"/>
          <a:stretch>
            <a:fillRect/>
          </a:stretch>
        </p:blipFill>
        <p:spPr>
          <a:xfrm>
            <a:off x="6443832" y="92008"/>
            <a:ext cx="4345950" cy="2417015"/>
          </a:xfrm>
          <a:prstGeom prst="rect">
            <a:avLst/>
          </a:prstGeom>
          <a:ln>
            <a:solidFill>
              <a:srgbClr val="000000"/>
            </a:solidFill>
          </a:ln>
        </p:spPr>
      </p:pic>
      <p:pic>
        <p:nvPicPr>
          <p:cNvPr id="19" name="Picture 18">
            <a:extLst>
              <a:ext uri="{FF2B5EF4-FFF2-40B4-BE49-F238E27FC236}">
                <a16:creationId xmlns:a16="http://schemas.microsoft.com/office/drawing/2014/main" id="{A033D6D2-3D2A-AB28-8E50-A0DDBB5953BF}"/>
              </a:ext>
            </a:extLst>
          </p:cNvPr>
          <p:cNvPicPr>
            <a:picLocks noChangeAspect="1"/>
          </p:cNvPicPr>
          <p:nvPr/>
        </p:nvPicPr>
        <p:blipFill>
          <a:blip r:embed="rId7"/>
          <a:stretch>
            <a:fillRect/>
          </a:stretch>
        </p:blipFill>
        <p:spPr>
          <a:xfrm>
            <a:off x="7804084" y="1491767"/>
            <a:ext cx="4387916" cy="3028506"/>
          </a:xfrm>
          <a:prstGeom prst="rect">
            <a:avLst/>
          </a:prstGeom>
          <a:ln>
            <a:solidFill>
              <a:srgbClr val="000000"/>
            </a:solidFill>
          </a:ln>
        </p:spPr>
      </p:pic>
      <p:pic>
        <p:nvPicPr>
          <p:cNvPr id="21" name="Picture 20">
            <a:extLst>
              <a:ext uri="{FF2B5EF4-FFF2-40B4-BE49-F238E27FC236}">
                <a16:creationId xmlns:a16="http://schemas.microsoft.com/office/drawing/2014/main" id="{96D458A4-C193-7765-6CE6-7882D7A68014}"/>
              </a:ext>
            </a:extLst>
          </p:cNvPr>
          <p:cNvPicPr>
            <a:picLocks noChangeAspect="1"/>
          </p:cNvPicPr>
          <p:nvPr/>
        </p:nvPicPr>
        <p:blipFill>
          <a:blip r:embed="rId8"/>
          <a:stretch>
            <a:fillRect/>
          </a:stretch>
        </p:blipFill>
        <p:spPr>
          <a:xfrm>
            <a:off x="6500421" y="3227097"/>
            <a:ext cx="4246894" cy="2977123"/>
          </a:xfrm>
          <a:prstGeom prst="rect">
            <a:avLst/>
          </a:prstGeom>
          <a:ln>
            <a:solidFill>
              <a:srgbClr val="000000"/>
            </a:solidFill>
          </a:ln>
        </p:spPr>
      </p:pic>
    </p:spTree>
    <p:extLst>
      <p:ext uri="{BB962C8B-B14F-4D97-AF65-F5344CB8AC3E}">
        <p14:creationId xmlns:p14="http://schemas.microsoft.com/office/powerpoint/2010/main" val="3803838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mments xmlns="1797f4f8-33a2-45a6-8266-9e0275b06b25" xsi:nil="true"/>
    <TaxCatchAll xmlns="92755842-7d90-42cb-908a-60c9d0f80263" xsi:nil="true"/>
    <lcf76f155ced4ddcb4097134ff3c332f xmlns="1797f4f8-33a2-45a6-8266-9e0275b06b2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7E862BBB03184794E4A05F6BF154BE" ma:contentTypeVersion="20" ma:contentTypeDescription="Create a new document." ma:contentTypeScope="" ma:versionID="1f8a0bc4033ae7e21f0fb6b1f09d4809">
  <xsd:schema xmlns:xsd="http://www.w3.org/2001/XMLSchema" xmlns:xs="http://www.w3.org/2001/XMLSchema" xmlns:p="http://schemas.microsoft.com/office/2006/metadata/properties" xmlns:ns2="1797f4f8-33a2-45a6-8266-9e0275b06b25" xmlns:ns3="92755842-7d90-42cb-908a-60c9d0f80263" targetNamespace="http://schemas.microsoft.com/office/2006/metadata/properties" ma:root="true" ma:fieldsID="f3b14da06fedf0bd35c2851b0ec8dc57" ns2:_="" ns3:_="">
    <xsd:import namespace="1797f4f8-33a2-45a6-8266-9e0275b06b25"/>
    <xsd:import namespace="92755842-7d90-42cb-908a-60c9d0f8026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Comme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97f4f8-33a2-45a6-8266-9e0275b06b25"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Comments" ma:index="21" nillable="true" ma:displayName="Comments" ma:format="Dropdown" ma:internalName="Comments">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755842-7d90-42cb-908a-60c9d0f8026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f447eab-2640-41ef-8243-72c16267dd47}" ma:internalName="TaxCatchAll" ma:showField="CatchAllData" ma:web="92755842-7d90-42cb-908a-60c9d0f8026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51ABC6-4255-46F6-A6DE-CD76DA5A2117}">
  <ds:schemaRefs>
    <ds:schemaRef ds:uri="1797f4f8-33a2-45a6-8266-9e0275b06b25"/>
    <ds:schemaRef ds:uri="92755842-7d90-42cb-908a-60c9d0f802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3B2994D-225E-4ACF-B039-9A35AE5BE5F9}">
  <ds:schemaRefs>
    <ds:schemaRef ds:uri="1797f4f8-33a2-45a6-8266-9e0275b06b25"/>
    <ds:schemaRef ds:uri="92755842-7d90-42cb-908a-60c9d0f802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7F21CC-C319-4DFE-8103-2FA38841A5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1856</Words>
  <Application>Microsoft Office PowerPoint</Application>
  <PresentationFormat>Widescreen</PresentationFormat>
  <Paragraphs>191</Paragraphs>
  <Slides>15</Slides>
  <Notes>15</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Aptos Display</vt:lpstr>
      <vt:lpstr>Arial</vt:lpstr>
      <vt:lpstr>Calibri</vt:lpstr>
      <vt:lpstr>Calibri,Sans-Serif</vt:lpstr>
      <vt:lpstr>Myriad Web Pro</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Timeline of implementation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Wu, Karen (CDC/NCEZID/DHQP/IICB)</dc:creator>
  <cp:lastModifiedBy>Safstrom, Jacqueline (CDC/NCEZID/DHQP/IICB)</cp:lastModifiedBy>
  <cp:revision>5</cp:revision>
  <dcterms:created xsi:type="dcterms:W3CDTF">2026-08-11T14:12:39Z</dcterms:created>
  <dcterms:modified xsi:type="dcterms:W3CDTF">2026-08-20T06:50:43Z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2026-08-11T14:12:55Z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a3d46e71-31c1-484a-b81a-bba5961a3914</vt:lpwstr>
  </property>
  <property fmtid="{D5CDD505-2E9C-101B-9397-08002B2CF9AE}" pid="8" name="MSIP_Label_7b94a7b8-f06c-4dfe-bdcc-9b548fd58c31_ContentBits">
    <vt:lpwstr>0</vt:lpwstr>
  </property>
  <property fmtid="{D5CDD505-2E9C-101B-9397-08002B2CF9AE}" pid="9" name="MSIP_Label_7b94a7b8-f06c-4dfe-bdcc-9b548fd58c31_Tag">
    <vt:lpwstr>10, 0, 1, 1</vt:lpwstr>
  </property>
  <property fmtid="{D5CDD505-2E9C-101B-9397-08002B2CF9AE}" pid="10" name="MediaServiceImageTags">
    <vt:lpwstr/>
  </property>
  <property fmtid="{D5CDD505-2E9C-101B-9397-08002B2CF9AE}" pid="11" name="ContentTypeId">
    <vt:lpwstr>0x010100447E862BBB03184794E4A05F6BF154BE</vt:lpwstr>
  </property>
</Properties>
</file>