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1" r:id="rId9"/>
    <p:sldId id="264" r:id="rId10"/>
    <p:sldId id="268" r:id="rId11"/>
    <p:sldId id="265" r:id="rId12"/>
    <p:sldId id="263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3365" autoAdjust="0"/>
    <p:restoredTop sz="94610"/>
  </p:normalViewPr>
  <p:slideViewPr>
    <p:cSldViewPr snapToGrid="0" snapToObjects="1">
      <p:cViewPr>
        <p:scale>
          <a:sx n="50" d="100"/>
          <a:sy n="50" d="100"/>
        </p:scale>
        <p:origin x="1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6E41F-1A95-5CB9-C720-39706B8E3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A9990A-750D-E1DF-1A2F-F846A57806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6B44AD-E95C-0996-D8FA-A0842A3BD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7D46A-A9E0-005E-4D5D-1E6D3351A1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99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ED77A-19B7-86BF-468D-32106166D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A1B7DA-82B5-E1DF-ECA9-17B2725C7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6AC999-8C77-9D1D-1045-4E0D2D93E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8689B-DEA5-75B8-A44E-4A0D8099DB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00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0E441-0C23-20D5-B5B8-8CD134742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F29C-08D0-CD87-D0B0-BB88EFE77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085209-997A-FB78-D0BB-50F66DC32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0A0FD-8E7A-0BAA-F8E3-4CFF5A481F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79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29E72-7886-7025-606A-553E9E7B2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D3231-F940-8579-ABC3-0829AF6120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FCFE8B-D886-885D-4C91-A12DD8F3F1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295F86-A9BB-A9C1-33C1-954D6785F1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79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B85D7-A70E-5A86-E89E-603DE0A1A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E9D72988-B89B-5F18-B790-CF54824D1B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00827EF-96D0-0504-6317-39250966226A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BEBE98D-80A4-5D85-0E01-F375C801CCD7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1AECF668-F9CD-72FD-3F32-1000035D764B}"/>
              </a:ext>
            </a:extLst>
          </p:cNvPr>
          <p:cNvSpPr/>
          <p:nvPr/>
        </p:nvSpPr>
        <p:spPr>
          <a:xfrm>
            <a:off x="658368" y="346509"/>
            <a:ext cx="8412480" cy="10068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200" b="1" dirty="0"/>
              <a:t>Overall Impact of the Interventions</a:t>
            </a:r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2D69A75-637E-3BF4-C750-5AF554B0349A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0DDB700-1D91-F735-5556-9628CA66547C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F8E6F8EE-E240-9891-AA79-35EBF9D2E336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5C8DAA9E-FE6A-8077-B5D6-0951066BA0EA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BADB296-3567-F184-982E-6F992779F54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DD1FE5F5-7361-23E2-5D3B-613E8BC06E12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141F0BD8-3847-0388-C7B1-5A2425081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C6C9754D-C6B4-A636-8E5B-8BB544B60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3C79446C-EAB2-60A5-E4C8-6D14555244D8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502C2400-513B-375B-DB0B-20C04A5287F3}"/>
              </a:ext>
            </a:extLst>
          </p:cNvPr>
          <p:cNvSpPr/>
          <p:nvPr/>
        </p:nvSpPr>
        <p:spPr>
          <a:xfrm>
            <a:off x="658368" y="932688"/>
            <a:ext cx="10835640" cy="5365699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diagnostic capacity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increased culture/AST testing, equipment purchase improved consumables availability, standardized AST procedures, and VITEK 2 Compact implementation. 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quality of AMR testing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better SOP adherence, consistent IQC, enhanced EQA performance, accreditation status achieved and reduced testing interruptions. 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AMR surveillance and reporting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more complete and timely data submission to monthly reports, KHIS, CDW and WHONET use.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antimicrobial stewardship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a multidisciplinary AMS committee and increased clinician confidence in AST results. 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national AMR surveillance contribution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improved data generation, networking with surveillance sites and NMRL, and sustained hospital leadership support.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sustainability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continued provision of consumables and institutional commitment to microbiology services.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2629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F1D6B-E945-194F-012D-BD415DEE1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9EEDFFE8-8358-6D54-DFA6-F169801C41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C10A2CA-A5D6-4209-8C88-C82C2FA33A17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424E4DB-4CB1-6579-9C7A-5028334E12B0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ABA5F48-8A75-9373-127A-E09C28A557B4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F1E9989-11B7-253B-BBEA-903DD7F4149C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B34396B2-CF2F-EE47-8FAF-0DB9222164E1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A6B81D38-3B1A-DEC2-3D2D-D98CD3BDDB10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F988A76E-EEB7-5D29-09ED-E6E18EDA2FB2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8625D368-2AB4-F41D-ADBD-75A4D6EAD81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491E7C89-AF9A-F8F1-8147-AB0A723D10D0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7121255E-7922-F570-4727-EB3B51454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CB986FDD-211E-DC2D-F803-657CA0B62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C481AB2F-648D-7C69-68AF-266C30DE9A92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8E7CBAFA-AF5B-2404-7F64-6DD131BCF888}"/>
              </a:ext>
            </a:extLst>
          </p:cNvPr>
          <p:cNvSpPr/>
          <p:nvPr/>
        </p:nvSpPr>
        <p:spPr>
          <a:xfrm>
            <a:off x="658368" y="1691640"/>
            <a:ext cx="9933432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Partner-supported interventions significantly strengthened facility-level AMR surveillance, with measurable improvements in diagnostic capacity, quality systems, AST, and AMR data reporting.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 partner–facility collaboration and institutional support.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Scale the model to other resource-limited facilities.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AMR surveillance into routine laboratory diagnostics.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national investment and support for laboratory systems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8144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395117" y="164592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650" b="1" dirty="0">
                <a:solidFill>
                  <a:srgbClr val="007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Baseline to Impact: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Antimicrobial Resistance Surveillance in a Resource-Limited Setting</a:t>
            </a:r>
            <a:endParaRPr sz="1650" b="0" dirty="0">
              <a:solidFill>
                <a:srgbClr val="0038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PRESENTER NAME:</a:t>
            </a:r>
            <a:r>
              <a:rPr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NDEDA</a:t>
            </a:r>
            <a:endParaRPr sz="1450" b="0" dirty="0">
              <a:solidFill>
                <a:srgbClr val="0038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 / AFFILIATION:</a:t>
            </a:r>
            <a:r>
              <a:rPr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JARAMOGI OGINGA ODINGA TEACHING AND REFERRAL HOSPITAL</a:t>
            </a:r>
            <a:endParaRPr sz="1450" b="0" dirty="0">
              <a:solidFill>
                <a:srgbClr val="0038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COUNTY:</a:t>
            </a:r>
            <a:r>
              <a:rPr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KISUMU</a:t>
            </a:r>
            <a:endParaRPr sz="1450" b="0" dirty="0">
              <a:solidFill>
                <a:srgbClr val="0038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 dirty="0">
                <a:solidFill>
                  <a:srgbClr val="007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COUNTRY:</a:t>
            </a:r>
            <a:r>
              <a:rPr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KENYA</a:t>
            </a:r>
            <a:endParaRPr sz="1450" b="0" dirty="0">
              <a:solidFill>
                <a:srgbClr val="0038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1040718" y="100584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Background / Introduction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-362691" y="1580083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Jaramogi Oginga Odinga Teaching and Referral Hospital (JOOTRH) is a Level 6 national referral and teaching hospital. It provides specialized medical, surgical, diagnostic, and emergency services, with a capacity of 900 beds, an average 85% bed occupancy rate, and an annual service volume of approximately 20,000 inpatients and 155,888 outpatients.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a functional Infection Prevention and Control (IPC) Committee(Nurse), an Antimicrobial Stewardship (AMS) program(Physician), and a microbiology laboratory.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AMR is a growing global and national threat. Reliable facility-level surveillance is essential for patient care, antibiotic stewardship, and national/WHO reporting, yet diagnostic and surveillance gaps persist in resource-limited settings.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Objectives</a:t>
            </a: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baseline laboratory gaps affecting AMR surveillance. 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 targeted interventions to strengthen laboratory infrastructure, quality systems, AST capacity, and staff competency.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 improvements in the quality, coverage, and completeness of AMR surveillance data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the overall impact of partner support on sustainable AMR surveillance capacity.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Methodology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before-and-after quality improvement approach was used. Baseline laboratory capacity and AMR surveillance gaps were assessed, followed by targeted partner-supported interventions including provision of reagents, SOP harmonization, staff training and mentorship, strengthening of IQC/EQA, and improved data management and reporting.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selected laboratory and surveillance indicators were assessed by comparing baseline and post-intervention performance.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92E93-B1C6-AEB3-C9AB-F644E723B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ABDA3554-20DC-640E-DF56-BA5C7F851F1A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11DFAA7-1577-E6E7-EAAE-E9DD853578C3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6A4085B-0B59-CD57-1211-5F590D8BE71E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 vs Baseline 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DF93050-19EB-D782-2FCB-6D8EA3D3A2F5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03A58FCF-4C53-BE26-6509-979246B3620C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B3006714-E987-F7A6-92B1-E7D2DEE98A9E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8ECBE7CC-BE74-42A0-69D4-0E56BDA333A7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448454C-3C60-F5FA-09E3-0C1A7DB41804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FB965C05-0A46-28E9-501F-5C21BF0D748B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B27BD2EC-828E-2E63-6AA6-1CCB5506A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69EFF77A-9A7A-BF33-81E4-8194B6873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2954B237-3472-5070-2DAC-D84CD7887598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94E63BF6-1CB4-93F6-E6BB-FE2D4D35A50C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F3A1E74-2ABA-543E-2923-96E9171A4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72586"/>
              </p:ext>
            </p:extLst>
          </p:nvPr>
        </p:nvGraphicFramePr>
        <p:xfrm>
          <a:off x="1225296" y="2092960"/>
          <a:ext cx="8147304" cy="3042048"/>
        </p:xfrm>
        <a:graphic>
          <a:graphicData uri="http://schemas.openxmlformats.org/drawingml/2006/table">
            <a:tbl>
              <a:tblPr/>
              <a:tblGrid>
                <a:gridCol w="4073652">
                  <a:extLst>
                    <a:ext uri="{9D8B030D-6E8A-4147-A177-3AD203B41FA5}">
                      <a16:colId xmlns:a16="http://schemas.microsoft.com/office/drawing/2014/main" val="579777230"/>
                    </a:ext>
                  </a:extLst>
                </a:gridCol>
                <a:gridCol w="4073652">
                  <a:extLst>
                    <a:ext uri="{9D8B030D-6E8A-4147-A177-3AD203B41FA5}">
                      <a16:colId xmlns:a16="http://schemas.microsoft.com/office/drawing/2014/main" val="2130420411"/>
                    </a:ext>
                  </a:extLst>
                </a:gridCol>
              </a:tblGrid>
              <a:tr h="281065"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94169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Culture testing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Performed low numbers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38011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 coverage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all antibiotic classes are available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774555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SOP availability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Fragmented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489882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IQC implementation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Inconsistent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592582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Accreditation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663378"/>
                  </a:ext>
                </a:extLst>
              </a:tr>
              <a:tr h="446048"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EQA participation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buNone/>
                      </a:pP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NMRL</a:t>
                      </a:r>
                    </a:p>
                  </a:txBody>
                  <a:tcPr marL="68580" marR="6858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77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88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158191" y="-36095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789466" cy="806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7C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Partner Support    Interventions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920" y="1483157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essential,equipment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reagents and consumables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and harmonization of SOPs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and mentorship of laboratory staff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of  lab QMS, IQC and EQA participation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for data management and reporting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384A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Results- EQA Summary results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graphicFrame>
        <p:nvGraphicFramePr>
          <p:cNvPr id="16" name="Content Placeholder 3">
            <a:extLst>
              <a:ext uri="{FF2B5EF4-FFF2-40B4-BE49-F238E27FC236}">
                <a16:creationId xmlns:a16="http://schemas.microsoft.com/office/drawing/2014/main" id="{5AC1A22C-EF78-9E3A-8960-11CD2F4B34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9496062"/>
              </p:ext>
            </p:extLst>
          </p:nvPr>
        </p:nvGraphicFramePr>
        <p:xfrm>
          <a:off x="1622384" y="1911337"/>
          <a:ext cx="8947231" cy="40164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3185">
                  <a:extLst>
                    <a:ext uri="{9D8B030D-6E8A-4147-A177-3AD203B41FA5}">
                      <a16:colId xmlns:a16="http://schemas.microsoft.com/office/drawing/2014/main" val="3133675510"/>
                    </a:ext>
                  </a:extLst>
                </a:gridCol>
                <a:gridCol w="2395113">
                  <a:extLst>
                    <a:ext uri="{9D8B030D-6E8A-4147-A177-3AD203B41FA5}">
                      <a16:colId xmlns:a16="http://schemas.microsoft.com/office/drawing/2014/main" val="881556000"/>
                    </a:ext>
                  </a:extLst>
                </a:gridCol>
                <a:gridCol w="2338933">
                  <a:extLst>
                    <a:ext uri="{9D8B030D-6E8A-4147-A177-3AD203B41FA5}">
                      <a16:colId xmlns:a16="http://schemas.microsoft.com/office/drawing/2014/main" val="1729240491"/>
                    </a:ext>
                  </a:extLst>
                </a:gridCol>
              </a:tblGrid>
              <a:tr h="44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YEAR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NMRL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EQUAFRICA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0045152"/>
                  </a:ext>
                </a:extLst>
              </a:tr>
              <a:tr h="44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2020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50%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4267088"/>
                  </a:ext>
                </a:extLst>
              </a:tr>
              <a:tr h="44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2021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75%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91.43%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3905911"/>
                  </a:ext>
                </a:extLst>
              </a:tr>
              <a:tr h="44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2022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75%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98,8%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13595"/>
                  </a:ext>
                </a:extLst>
              </a:tr>
              <a:tr h="4459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2023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94%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97.85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6986558"/>
                  </a:ext>
                </a:extLst>
              </a:tr>
              <a:tr h="5540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2024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95%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96%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3569649"/>
                  </a:ext>
                </a:extLst>
              </a:tr>
              <a:tr h="123276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2025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92%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98%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69469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B7D10-5059-A8C7-5388-8BA489728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C2B6D7F4-DD12-A675-DAB8-A83A919396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118872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2203B87A-F9B4-7220-5666-D6C165D13537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D1E0055-A1A7-72A4-1FA7-A6BF828C09E7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4296161-613C-35A6-D55C-7C40A2D603DF}"/>
              </a:ext>
            </a:extLst>
          </p:cNvPr>
          <p:cNvSpPr/>
          <p:nvPr/>
        </p:nvSpPr>
        <p:spPr>
          <a:xfrm>
            <a:off x="658368" y="346509"/>
            <a:ext cx="8412480" cy="5861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3200" b="1" dirty="0"/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of Laboratory Testing and Isolate Recovery</a:t>
            </a:r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EFFD8AD-58EE-8597-5BBF-0A7D27F8D915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AF5B2C3D-FD42-5568-F2D3-0D8175DC8E78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15844EFC-350A-671B-AF0A-91D72FCD72D0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4048A7B-2F0A-6B76-7356-EAA5C94BED93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BC0F496-AC56-9AE3-63D7-AA546933D5F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932BBEF0-5E70-618F-CE3E-38FE77EAC93A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224981FD-48AF-3A05-AD8A-FD5AEF20B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76377D5D-381E-C66C-6B0F-A97FA6A71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CE6B547D-814D-F2E6-6928-7C9DD18D3DAA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EF81D937-513E-B408-D89C-DF49447A52A6}"/>
              </a:ext>
            </a:extLst>
          </p:cNvPr>
          <p:cNvSpPr/>
          <p:nvPr/>
        </p:nvSpPr>
        <p:spPr>
          <a:xfrm>
            <a:off x="658368" y="932688"/>
            <a:ext cx="10835640" cy="5365699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F207C09-8310-1682-FA9C-D2DCA590D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17264"/>
              </p:ext>
            </p:extLst>
          </p:nvPr>
        </p:nvGraphicFramePr>
        <p:xfrm>
          <a:off x="838200" y="1408176"/>
          <a:ext cx="9682480" cy="4517136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228976269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44407653"/>
                    </a:ext>
                  </a:extLst>
                </a:gridCol>
                <a:gridCol w="1795780">
                  <a:extLst>
                    <a:ext uri="{9D8B030D-6E8A-4147-A177-3AD203B41FA5}">
                      <a16:colId xmlns:a16="http://schemas.microsoft.com/office/drawing/2014/main" val="391387657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84270746"/>
                    </a:ext>
                  </a:extLst>
                </a:gridCol>
              </a:tblGrid>
              <a:tr h="7528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Tests/Specimens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Positive Isolates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Positivity Rate (%)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990313"/>
                  </a:ext>
                </a:extLst>
              </a:tr>
              <a:tr h="7528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2021–2022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540932"/>
                  </a:ext>
                </a:extLst>
              </a:tr>
              <a:tr h="7528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1,113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949835"/>
                  </a:ext>
                </a:extLst>
              </a:tr>
              <a:tr h="7528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638933"/>
                  </a:ext>
                </a:extLst>
              </a:tr>
              <a:tr h="7528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2,953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21.6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548740"/>
                  </a:ext>
                </a:extLst>
              </a:tr>
              <a:tr h="7528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5,993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1117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667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560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4894</TotalTime>
  <Words>898</Words>
  <Application>Microsoft Office PowerPoint</Application>
  <PresentationFormat>Widescreen</PresentationFormat>
  <Paragraphs>184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GRACE NDEDA</cp:lastModifiedBy>
  <cp:revision>8</cp:revision>
  <dcterms:created xsi:type="dcterms:W3CDTF">2026-07-30T12:57:17Z</dcterms:created>
  <dcterms:modified xsi:type="dcterms:W3CDTF">2026-08-19T09:30:08Z</dcterms:modified>
</cp:coreProperties>
</file>