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notesSlides/notesSlide9.xml" ContentType="application/vnd.openxmlformats-officedocument.presentationml.notesSlide+xml"/>
  <Override PartName="/ppt/charts/chart6.xml" ContentType="application/vnd.openxmlformats-officedocument.drawingml.chart+xml"/>
  <Override PartName="/ppt/notesSlides/notesSlide10.xml" ContentType="application/vnd.openxmlformats-officedocument.presentationml.notesSlide+xml"/>
  <Override PartName="/ppt/charts/chart7.xml" ContentType="application/vnd.openxmlformats-officedocument.drawingml.chart+xml"/>
  <Override PartName="/ppt/notesSlides/notesSlide11.xml" ContentType="application/vnd.openxmlformats-officedocument.presentationml.notesSlide+xml"/>
  <Override PartName="/ppt/charts/chart8.xml" ContentType="application/vnd.openxmlformats-officedocument.drawingml.chart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9.xml" ContentType="application/vnd.openxmlformats-officedocument.drawingml.chart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75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411" autoAdjust="0"/>
  </p:normalViewPr>
  <p:slideViewPr>
    <p:cSldViewPr snapToGrid="0" snapToObjects="1">
      <p:cViewPr varScale="1">
        <p:scale>
          <a:sx n="70" d="100"/>
          <a:sy n="70" d="100"/>
        </p:scale>
        <p:origin x="51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layout/>
      <c:overlay val="0"/>
    </c:title>
    <c:autoTitleDeleted val="0"/>
    <c:plotArea>
      <c:layout/>
      <c:barChart>
        <c:barDir val="bar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Records</c:v>
                </c:pt>
              </c:strCache>
            </c:strRef>
          </c:tx>
          <c:invertIfNegative val="1"/>
          <c:cat>
            <c:strRef>
              <c:f>Sheet1!$A$2:$A$9</c:f>
              <c:strCache>
                <c:ptCount val="8"/>
                <c:pt idx="0">
                  <c:v>HVS</c:v>
                </c:pt>
                <c:pt idx="1">
                  <c:v>URINE</c:v>
                </c:pt>
                <c:pt idx="2">
                  <c:v>STOOL</c:v>
                </c:pt>
                <c:pt idx="3">
                  <c:v>PUS</c:v>
                </c:pt>
                <c:pt idx="4">
                  <c:v>NOT RECORDED</c:v>
                </c:pt>
                <c:pt idx="5">
                  <c:v>C/S</c:v>
                </c:pt>
                <c:pt idx="6">
                  <c:v>PLEURAL E.</c:v>
                </c:pt>
                <c:pt idx="7">
                  <c:v>WOUND SWAB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112</c:v>
                </c:pt>
                <c:pt idx="1">
                  <c:v>91</c:v>
                </c:pt>
                <c:pt idx="2">
                  <c:v>37</c:v>
                </c:pt>
                <c:pt idx="3">
                  <c:v>33</c:v>
                </c:pt>
                <c:pt idx="4">
                  <c:v>30</c:v>
                </c:pt>
                <c:pt idx="5">
                  <c:v>12</c:v>
                </c:pt>
                <c:pt idx="6">
                  <c:v>10</c:v>
                </c:pt>
                <c:pt idx="7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12-46FE-9BE9-48C3E6C303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en-US"/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orientation val="minMax"/>
          <c:max val="132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-2068027336"/>
        <c:crosses val="autoZero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layout/>
      <c:overlay val="0"/>
    </c:title>
    <c:autoTitleDeleted val="0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Positive records</c:v>
                </c:pt>
              </c:strCache>
            </c:strRef>
          </c:tx>
          <c:invertIfNegative val="1"/>
          <c:cat>
            <c:strRef>
              <c:f>Sheet1!$A$2:$A$9</c:f>
              <c:strCache>
                <c:ptCount val="8"/>
                <c:pt idx="0">
                  <c:v>HVS</c:v>
                </c:pt>
                <c:pt idx="1">
                  <c:v>URINE</c:v>
                </c:pt>
                <c:pt idx="2">
                  <c:v>PUS</c:v>
                </c:pt>
                <c:pt idx="3">
                  <c:v>WOUND SWAB</c:v>
                </c:pt>
                <c:pt idx="4">
                  <c:v>STOOL</c:v>
                </c:pt>
                <c:pt idx="5">
                  <c:v>C/S</c:v>
                </c:pt>
                <c:pt idx="6">
                  <c:v>THROAT SWAB</c:v>
                </c:pt>
                <c:pt idx="7">
                  <c:v>SWAB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49</c:v>
                </c:pt>
                <c:pt idx="1">
                  <c:v>25</c:v>
                </c:pt>
                <c:pt idx="2">
                  <c:v>17</c:v>
                </c:pt>
                <c:pt idx="3">
                  <c:v>4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916-4980-B002-A499597649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950"/>
            </a:pPr>
            <a:endParaRPr lang="en-US"/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-2068027336"/>
        <c:crosses val="autoZero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layout/>
      <c:overlay val="0"/>
    </c:title>
    <c:autoTitleDeleted val="0"/>
    <c:plotArea>
      <c:layout/>
      <c:barChart>
        <c:barDir val="bar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Records</c:v>
                </c:pt>
              </c:strCache>
            </c:strRef>
          </c:tx>
          <c:invertIfNegative val="1"/>
          <c:cat>
            <c:strRef>
              <c:f>Sheet1!$A$2:$A$8</c:f>
              <c:strCache>
                <c:ptCount val="7"/>
                <c:pt idx="0">
                  <c:v>OPD</c:v>
                </c:pt>
                <c:pt idx="1">
                  <c:v>NOT RECORDED</c:v>
                </c:pt>
                <c:pt idx="2">
                  <c:v>WARD 2</c:v>
                </c:pt>
                <c:pt idx="3">
                  <c:v>WARD 1</c:v>
                </c:pt>
                <c:pt idx="4">
                  <c:v>WARD 3</c:v>
                </c:pt>
                <c:pt idx="5">
                  <c:v>MAT</c:v>
                </c:pt>
                <c:pt idx="6">
                  <c:v>ENT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208</c:v>
                </c:pt>
                <c:pt idx="1">
                  <c:v>88</c:v>
                </c:pt>
                <c:pt idx="2">
                  <c:v>27</c:v>
                </c:pt>
                <c:pt idx="3">
                  <c:v>15</c:v>
                </c:pt>
                <c:pt idx="4">
                  <c:v>13</c:v>
                </c:pt>
                <c:pt idx="5">
                  <c:v>5</c:v>
                </c:pt>
                <c:pt idx="6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44-4356-8174-606AD3752E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-2068027336"/>
        <c:crosses val="autoZero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layout/>
      <c:overlay val="0"/>
    </c:title>
    <c:autoTitleDeleted val="0"/>
    <c:plotArea>
      <c:layout/>
      <c:barChart>
        <c:barDir val="bar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Records containing organism</c:v>
                </c:pt>
              </c:strCache>
            </c:strRef>
          </c:tx>
          <c:invertIfNegative val="1"/>
          <c:cat>
            <c:strRef>
              <c:f>Sheet1!$A$2:$A$10</c:f>
              <c:strCache>
                <c:ptCount val="9"/>
                <c:pt idx="0">
                  <c:v>S. aureus</c:v>
                </c:pt>
                <c:pt idx="1">
                  <c:v>Candida / yeast</c:v>
                </c:pt>
                <c:pt idx="2">
                  <c:v>E. coli</c:v>
                </c:pt>
                <c:pt idx="3">
                  <c:v>Pseudomonas</c:v>
                </c:pt>
                <c:pt idx="4">
                  <c:v>Streptococcus</c:v>
                </c:pt>
                <c:pt idx="5">
                  <c:v>Klebsiella</c:v>
                </c:pt>
                <c:pt idx="6">
                  <c:v>Enterobacter</c:v>
                </c:pt>
                <c:pt idx="7">
                  <c:v>Proteus</c:v>
                </c:pt>
                <c:pt idx="8">
                  <c:v>Salmonella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61</c:v>
                </c:pt>
                <c:pt idx="1">
                  <c:v>28</c:v>
                </c:pt>
                <c:pt idx="2">
                  <c:v>11</c:v>
                </c:pt>
                <c:pt idx="3">
                  <c:v>5</c:v>
                </c:pt>
                <c:pt idx="4">
                  <c:v>3</c:v>
                </c:pt>
                <c:pt idx="5">
                  <c:v>2</c:v>
                </c:pt>
                <c:pt idx="6">
                  <c:v>2</c:v>
                </c:pt>
                <c:pt idx="7">
                  <c:v>1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94-4E2C-B0CB-F38C24E553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orientation val="minMax"/>
          <c:max val="71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-2068027336"/>
        <c:crosses val="autoZero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layout/>
      <c:overlay val="0"/>
    </c:title>
    <c:autoTitleDeleted val="0"/>
    <c:plotArea>
      <c:layout/>
      <c:barChart>
        <c:barDir val="bar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Resistance %</c:v>
                </c:pt>
              </c:strCache>
            </c:strRef>
          </c:tx>
          <c:invertIfNegative val="1"/>
          <c:cat>
            <c:strRef>
              <c:f>Sheet1!$A$2:$A$10</c:f>
              <c:strCache>
                <c:ptCount val="9"/>
                <c:pt idx="0">
                  <c:v>Macrolides</c:v>
                </c:pt>
                <c:pt idx="1">
                  <c:v>Tetracyclines</c:v>
                </c:pt>
                <c:pt idx="2">
                  <c:v>Sulfonamides</c:v>
                </c:pt>
                <c:pt idx="3">
                  <c:v>Beta-lactams</c:v>
                </c:pt>
                <c:pt idx="4">
                  <c:v>Glycopeptides</c:v>
                </c:pt>
                <c:pt idx="5">
                  <c:v>Fluoroquinolones</c:v>
                </c:pt>
                <c:pt idx="6">
                  <c:v>Carbapenems</c:v>
                </c:pt>
                <c:pt idx="7">
                  <c:v>Aminoglycosides</c:v>
                </c:pt>
                <c:pt idx="8">
                  <c:v>Oxazolidinones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75.3</c:v>
                </c:pt>
                <c:pt idx="1">
                  <c:v>65.2</c:v>
                </c:pt>
                <c:pt idx="2">
                  <c:v>58.5</c:v>
                </c:pt>
                <c:pt idx="3">
                  <c:v>50.8</c:v>
                </c:pt>
                <c:pt idx="4">
                  <c:v>42.3</c:v>
                </c:pt>
                <c:pt idx="5">
                  <c:v>39.6</c:v>
                </c:pt>
                <c:pt idx="6">
                  <c:v>23.5</c:v>
                </c:pt>
                <c:pt idx="7">
                  <c:v>21.8</c:v>
                </c:pt>
                <c:pt idx="8">
                  <c:v>9.1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D52-4FCE-B4D9-87494D9699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orientation val="minMax"/>
          <c:max val="100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-2068027336"/>
        <c:crosses val="autoZero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layout/>
      <c:overlay val="0"/>
    </c:title>
    <c:autoTitleDeleted val="0"/>
    <c:plotArea>
      <c:layout/>
      <c:barChart>
        <c:barDir val="bar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Resistance %</c:v>
                </c:pt>
              </c:strCache>
            </c:strRef>
          </c:tx>
          <c:invertIfNegative val="1"/>
          <c:cat>
            <c:strRef>
              <c:f>Sheet1!$A$2:$A$13</c:f>
              <c:strCache>
                <c:ptCount val="12"/>
                <c:pt idx="0">
                  <c:v>Amoxicillin</c:v>
                </c:pt>
                <c:pt idx="1">
                  <c:v>Erythromycin</c:v>
                </c:pt>
                <c:pt idx="2">
                  <c:v>Clarithromycin</c:v>
                </c:pt>
                <c:pt idx="3">
                  <c:v>Piperazine</c:v>
                </c:pt>
                <c:pt idx="4">
                  <c:v>Norfloxacin</c:v>
                </c:pt>
                <c:pt idx="5">
                  <c:v>Doxycycline</c:v>
                </c:pt>
                <c:pt idx="6">
                  <c:v>Ampicillin</c:v>
                </c:pt>
                <c:pt idx="7">
                  <c:v>Cotrimoxazole</c:v>
                </c:pt>
                <c:pt idx="8">
                  <c:v>Azithromycin</c:v>
                </c:pt>
                <c:pt idx="9">
                  <c:v>Ceftazidime</c:v>
                </c:pt>
                <c:pt idx="10">
                  <c:v>Cefuroxime</c:v>
                </c:pt>
                <c:pt idx="11">
                  <c:v>Ceftriaxone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100</c:v>
                </c:pt>
                <c:pt idx="1">
                  <c:v>84.6</c:v>
                </c:pt>
                <c:pt idx="2">
                  <c:v>83.3</c:v>
                </c:pt>
                <c:pt idx="3">
                  <c:v>65.400000000000006</c:v>
                </c:pt>
                <c:pt idx="4">
                  <c:v>63.2</c:v>
                </c:pt>
                <c:pt idx="5">
                  <c:v>61.5</c:v>
                </c:pt>
                <c:pt idx="6">
                  <c:v>60</c:v>
                </c:pt>
                <c:pt idx="7">
                  <c:v>58.5</c:v>
                </c:pt>
                <c:pt idx="8">
                  <c:v>57.1</c:v>
                </c:pt>
                <c:pt idx="9">
                  <c:v>52.2</c:v>
                </c:pt>
                <c:pt idx="10">
                  <c:v>50</c:v>
                </c:pt>
                <c:pt idx="11">
                  <c:v>47.6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3E-423F-8268-B7ADFE77C1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950"/>
            </a:pPr>
            <a:endParaRPr lang="en-US"/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orientation val="minMax"/>
          <c:max val="100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50"/>
            </a:pPr>
            <a:endParaRPr lang="en-US"/>
          </a:p>
        </c:txPr>
        <c:crossAx val="-2068027336"/>
        <c:crosses val="autoZero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layout/>
      <c:overlay val="0"/>
    </c:title>
    <c:autoTitleDeleted val="0"/>
    <c:plotArea>
      <c:layout/>
      <c:barChart>
        <c:barDir val="bar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Resistance %</c:v>
                </c:pt>
              </c:strCache>
            </c:strRef>
          </c:tx>
          <c:invertIfNegative val="1"/>
          <c:cat>
            <c:strRef>
              <c:f>Sheet1!$A$2:$A$11</c:f>
              <c:strCache>
                <c:ptCount val="10"/>
                <c:pt idx="0">
                  <c:v>Amoxicillin</c:v>
                </c:pt>
                <c:pt idx="1">
                  <c:v>Erythromycin</c:v>
                </c:pt>
                <c:pt idx="2">
                  <c:v>Clarithromycin</c:v>
                </c:pt>
                <c:pt idx="3">
                  <c:v>Piperazine</c:v>
                </c:pt>
                <c:pt idx="4">
                  <c:v>Cotrimoxazole</c:v>
                </c:pt>
                <c:pt idx="5">
                  <c:v>Norfloxacin</c:v>
                </c:pt>
                <c:pt idx="6">
                  <c:v>Ceftazidime</c:v>
                </c:pt>
                <c:pt idx="7">
                  <c:v>Doxycycline</c:v>
                </c:pt>
                <c:pt idx="8">
                  <c:v>Ampicillin</c:v>
                </c:pt>
                <c:pt idx="9">
                  <c:v>Levofloxacin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100</c:v>
                </c:pt>
                <c:pt idx="1">
                  <c:v>90</c:v>
                </c:pt>
                <c:pt idx="2">
                  <c:v>81.2</c:v>
                </c:pt>
                <c:pt idx="3">
                  <c:v>72.7</c:v>
                </c:pt>
                <c:pt idx="4">
                  <c:v>72.2</c:v>
                </c:pt>
                <c:pt idx="5">
                  <c:v>66.7</c:v>
                </c:pt>
                <c:pt idx="6">
                  <c:v>66.7</c:v>
                </c:pt>
                <c:pt idx="7">
                  <c:v>62.5</c:v>
                </c:pt>
                <c:pt idx="8">
                  <c:v>62.5</c:v>
                </c:pt>
                <c:pt idx="9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234-4B4B-AD73-83FD3525BF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950"/>
            </a:pPr>
            <a:endParaRPr lang="en-US"/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orientation val="minMax"/>
          <c:max val="100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50"/>
            </a:pPr>
            <a:endParaRPr lang="en-US"/>
          </a:p>
        </c:txPr>
        <c:crossAx val="-2068027336"/>
        <c:crosses val="autoZero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layout/>
      <c:overlay val="0"/>
    </c:title>
    <c:autoTitleDeleted val="0"/>
    <c:plotArea>
      <c:layout/>
      <c:barChart>
        <c:barDir val="bar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Resistance %</c:v>
                </c:pt>
              </c:strCache>
            </c:strRef>
          </c:tx>
          <c:invertIfNegative val="1"/>
          <c:cat>
            <c:strRef>
              <c:f>Sheet1!$A$2:$A$10</c:f>
              <c:strCache>
                <c:ptCount val="9"/>
                <c:pt idx="0">
                  <c:v>Norfloxacin</c:v>
                </c:pt>
                <c:pt idx="1">
                  <c:v>Ceftriaxone</c:v>
                </c:pt>
                <c:pt idx="2">
                  <c:v>Ceftazidime</c:v>
                </c:pt>
                <c:pt idx="3">
                  <c:v>Cotrimoxazole</c:v>
                </c:pt>
                <c:pt idx="4">
                  <c:v>Ciprofloxacin</c:v>
                </c:pt>
                <c:pt idx="5">
                  <c:v>Piperazine</c:v>
                </c:pt>
                <c:pt idx="6">
                  <c:v>Gentamycin</c:v>
                </c:pt>
                <c:pt idx="7">
                  <c:v>Levofloxacin</c:v>
                </c:pt>
                <c:pt idx="8">
                  <c:v>Meropenem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60</c:v>
                </c:pt>
                <c:pt idx="1">
                  <c:v>50</c:v>
                </c:pt>
                <c:pt idx="2">
                  <c:v>42.9</c:v>
                </c:pt>
                <c:pt idx="3">
                  <c:v>37.5</c:v>
                </c:pt>
                <c:pt idx="4">
                  <c:v>33.299999999999997</c:v>
                </c:pt>
                <c:pt idx="5">
                  <c:v>33.299999999999997</c:v>
                </c:pt>
                <c:pt idx="6">
                  <c:v>33.299999999999997</c:v>
                </c:pt>
                <c:pt idx="7">
                  <c:v>12.5</c:v>
                </c:pt>
                <c:pt idx="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9D-4CCA-9BF3-01459F7742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950"/>
            </a:pPr>
            <a:endParaRPr lang="en-US"/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orientation val="minMax"/>
          <c:max val="100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50"/>
            </a:pPr>
            <a:endParaRPr lang="en-US"/>
          </a:p>
        </c:txPr>
        <c:crossAx val="-2068027336"/>
        <c:crosses val="autoZero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0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All records</c:v>
                </c:pt>
              </c:strCache>
            </c:strRef>
          </c:tx>
          <c:invertIfNegative val="1"/>
          <c:cat>
            <c:strRef>
              <c:f>Sheet1!$A$2:$A$5</c:f>
              <c:strCache>
                <c:ptCount val="4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101</c:v>
                </c:pt>
                <c:pt idx="1">
                  <c:v>86</c:v>
                </c:pt>
                <c:pt idx="2">
                  <c:v>167</c:v>
                </c:pt>
                <c:pt idx="3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31A-45D9-B29F-BA0B823F489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Positive records</c:v>
                </c:pt>
              </c:strCache>
            </c:strRef>
          </c:tx>
          <c:invertIfNegative val="1"/>
          <c:cat>
            <c:strRef>
              <c:f>Sheet1!$A$2:$A$5</c:f>
              <c:strCache>
                <c:ptCount val="4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33</c:v>
                </c:pt>
                <c:pt idx="1">
                  <c:v>25</c:v>
                </c:pt>
                <c:pt idx="2">
                  <c:v>61</c:v>
                </c:pt>
                <c:pt idx="3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31A-45D9-B29F-BA0B823F48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-2068027336"/>
        <c:crosses val="autoZero"/>
        <c:crossBetween val="between"/>
      </c:valAx>
    </c:plotArea>
    <c:legend>
      <c:legendPos val="tr"/>
      <c:layout/>
      <c:overlay val="1"/>
    </c:legend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2952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Opening: frame the presentation as a local surveillance-to-action story.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Focus on the strong S. aureus signal while acknowledging vancomycin is not universally effective in this dataset.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Emphasize small E. coli denominators and culture-guided treatment.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Use the June 2025 Pseudomonas record as a sentinel MDR event; exact workbook shows 11/12 resistant, not 12/15.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Do not reveal patient identifiers. The case is presented only as an anonymized clinical signal.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Discuss Candida/yeast as a diagnostic and stewardship signal, not automatic indication for antifungal therapy.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Explain the gap and why temporal comparisons must be cautious.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Recommendations: surveillance, stewardship, reserve-agent protection, IPC, data quality and MTC formulary.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Close with the surveillance-to-action cycle.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Invite questions and discussion.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State the objective and explain why the laboratory dataset matters to prescribing and stewardship.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Methods are taken from the submitted abstract. Do not overstate causality from retrospective secondary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461074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Show where laboratory sampling is concentrated. HVS and urine are the largest specimen groups.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Highlight that positive yields vary by specimen; pus/wound is particularly notable.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OPD supplies most volume; ICU has low volume but a high-consequence resistance signal.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Explain that organism groups are based on text patterns and mixed records can count more than once.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Explain the denominator: resistance is R divided by recorded R/S/SS/HS tests. This is a workbook-derived calculation.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Do not interpret low test counts as definitive susceptibility. Emphasize testing availability.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34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85800" y="914400"/>
            <a:ext cx="106984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>
                <a:solidFill>
                  <a:srgbClr val="FFFFFF"/>
                </a:solidFill>
                <a:latin typeface="Aptos"/>
              </a:defRPr>
            </a:pPr>
            <a:r>
              <a:t>Trends in Antimicrobial Resistance at JM Kariuki Hospital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691640"/>
            <a:ext cx="98755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FFFFFF"/>
                </a:solidFill>
                <a:latin typeface="Aptos"/>
              </a:defRPr>
            </a:pPr>
            <a:r>
              <a:t>Nyandarua County (2023–2026)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4088" y="2423160"/>
            <a:ext cx="5943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B9DCDC"/>
                </a:solidFill>
                <a:latin typeface="Aptos"/>
              </a:defRPr>
            </a:pPr>
            <a:r>
              <a:t>AMR CONFERENCE PRESENTATION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3703320"/>
            <a:ext cx="3246120" cy="658368"/>
          </a:xfrm>
          <a:prstGeom prst="roundRect">
            <a:avLst/>
          </a:prstGeom>
          <a:solidFill>
            <a:srgbClr val="197E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31520" y="3913632"/>
            <a:ext cx="324612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50" b="1">
                <a:solidFill>
                  <a:srgbClr val="FFFFFF"/>
                </a:solidFill>
                <a:latin typeface="Aptos"/>
              </a:defRPr>
            </a:pPr>
            <a:r>
              <a:t>LABORATORY SURVEILLANCE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34840" y="3703320"/>
            <a:ext cx="3246120" cy="658368"/>
          </a:xfrm>
          <a:prstGeom prst="roundRect">
            <a:avLst/>
          </a:prstGeom>
          <a:solidFill>
            <a:srgbClr val="315C8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434840" y="3913632"/>
            <a:ext cx="324612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50" b="1">
                <a:solidFill>
                  <a:srgbClr val="FFFFFF"/>
                </a:solidFill>
                <a:latin typeface="Aptos"/>
              </a:defRPr>
            </a:pPr>
            <a:r>
              <a:t>RESISTANCE PATTERNS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138160" y="3703320"/>
            <a:ext cx="3246120" cy="658368"/>
          </a:xfrm>
          <a:prstGeom prst="roundRect">
            <a:avLst/>
          </a:prstGeom>
          <a:solidFill>
            <a:srgbClr val="197E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138160" y="3913632"/>
            <a:ext cx="324612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50" b="1">
                <a:solidFill>
                  <a:srgbClr val="FFFFFF"/>
                </a:solidFill>
                <a:latin typeface="Aptos"/>
              </a:defRPr>
            </a:pPr>
            <a:r>
              <a:t>ACTION &amp; STEWARDSHIP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3232" y="4937760"/>
            <a:ext cx="9034272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350" b="1">
                <a:solidFill>
                  <a:srgbClr val="FFFFFF"/>
                </a:solidFill>
                <a:latin typeface="Aptos"/>
              </a:defRPr>
            </a:pPr>
            <a:r>
              <a:rPr lang="en-US" dirty="0" smtClean="0"/>
              <a:t>Dr. Peter </a:t>
            </a:r>
            <a:r>
              <a:rPr lang="en-US" dirty="0"/>
              <a:t>N</a:t>
            </a:r>
            <a:r>
              <a:rPr dirty="0" smtClean="0"/>
              <a:t> •</a:t>
            </a:r>
            <a:r>
              <a:rPr lang="en-US" dirty="0" smtClean="0"/>
              <a:t> Dr. Angelica K• </a:t>
            </a:r>
            <a:r>
              <a:rPr dirty="0" smtClean="0"/>
              <a:t>Jane </a:t>
            </a:r>
            <a:r>
              <a:rPr dirty="0"/>
              <a:t>M </a:t>
            </a:r>
            <a:r>
              <a:rPr dirty="0" smtClean="0"/>
              <a:t>•</a:t>
            </a:r>
            <a:r>
              <a:rPr lang="en-US" dirty="0"/>
              <a:t> </a:t>
            </a:r>
            <a:r>
              <a:rPr lang="en-US" dirty="0" smtClean="0"/>
              <a:t>Dr. Aisha M</a:t>
            </a:r>
            <a:endParaRPr dirty="0"/>
          </a:p>
        </p:txBody>
      </p:sp>
      <p:sp>
        <p:nvSpPr>
          <p:cNvPr id="13" name="TextBox 12"/>
          <p:cNvSpPr txBox="1"/>
          <p:nvPr/>
        </p:nvSpPr>
        <p:spPr>
          <a:xfrm>
            <a:off x="713232" y="5285232"/>
            <a:ext cx="7315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>
                <a:solidFill>
                  <a:srgbClr val="CDD7DC"/>
                </a:solidFill>
                <a:latin typeface="Aptos"/>
              </a:defRPr>
            </a:pPr>
            <a:r>
              <a:t>Department of Health Services, Nyandarua County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1434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300" b="1">
                <a:solidFill>
                  <a:srgbClr val="FFFFFF"/>
                </a:solidFill>
                <a:latin typeface="Aptos"/>
              </a:defRPr>
            </a:pPr>
            <a:r>
              <a:t>9. Staphylococcus aureus — organism-specific resistance</a:t>
            </a:r>
          </a:p>
        </p:txBody>
      </p:sp>
      <p:graphicFrame>
        <p:nvGraphicFramePr>
          <p:cNvPr id="5" name="Chart 4"/>
          <p:cNvGraphicFramePr>
            <a:graphicFrameLocks noGrp="1"/>
          </p:cNvGraphicFramePr>
          <p:nvPr/>
        </p:nvGraphicFramePr>
        <p:xfrm>
          <a:off x="640080" y="1051560"/>
          <a:ext cx="6629400" cy="5166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7498079" y="1143000"/>
            <a:ext cx="3657600" cy="365760"/>
          </a:xfrm>
          <a:prstGeom prst="roundRect">
            <a:avLst/>
          </a:prstGeom>
          <a:solidFill>
            <a:srgbClr val="BE37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589519" y="1207008"/>
            <a:ext cx="34747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1">
                <a:solidFill>
                  <a:srgbClr val="FFFFFF"/>
                </a:solidFill>
                <a:latin typeface="Aptos"/>
              </a:defRPr>
            </a:pPr>
            <a:r>
              <a:t>KEY FINDINGS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35240" y="1691640"/>
            <a:ext cx="352044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300">
                <a:solidFill>
                  <a:srgbClr val="232B32"/>
                </a:solidFill>
                <a:latin typeface="Aptos"/>
              </a:defRPr>
            </a:pPr>
            <a:r>
              <a:t>Amoxicillin: 100.0% resistant among 10 tested.</a:t>
            </a:r>
          </a:p>
          <a:p>
            <a:pPr>
              <a:spcAft>
                <a:spcPts val="600"/>
              </a:spcAft>
              <a:defRPr sz="1300">
                <a:solidFill>
                  <a:srgbClr val="232B32"/>
                </a:solidFill>
                <a:latin typeface="Aptos"/>
              </a:defRPr>
            </a:pPr>
            <a:r>
              <a:t>Erythromycin: 90.0% resistant among 30 tested.</a:t>
            </a:r>
          </a:p>
          <a:p>
            <a:pPr>
              <a:spcAft>
                <a:spcPts val="600"/>
              </a:spcAft>
              <a:defRPr sz="1300">
                <a:solidFill>
                  <a:srgbClr val="232B32"/>
                </a:solidFill>
                <a:latin typeface="Aptos"/>
              </a:defRPr>
            </a:pPr>
            <a:r>
              <a:t>Cotrimoxazole: 72.2% resistant among 18 tested.</a:t>
            </a:r>
          </a:p>
          <a:p>
            <a:pPr>
              <a:spcAft>
                <a:spcPts val="600"/>
              </a:spcAft>
              <a:defRPr sz="1300">
                <a:solidFill>
                  <a:srgbClr val="232B32"/>
                </a:solidFill>
                <a:latin typeface="Aptos"/>
              </a:defRPr>
            </a:pPr>
            <a:r>
              <a:t>Linezolid: 9.5% resistant; 85.7% S/HS among 21 tested.</a:t>
            </a:r>
          </a:p>
          <a:p>
            <a:pPr>
              <a:spcAft>
                <a:spcPts val="600"/>
              </a:spcAft>
              <a:defRPr sz="1300">
                <a:solidFill>
                  <a:srgbClr val="232B32"/>
                </a:solidFill>
                <a:latin typeface="Aptos"/>
              </a:defRPr>
            </a:pPr>
            <a:r>
              <a:t>Vancomycin still showed substantial resistance in this dataset; it should not be described as universally effective.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47104"/>
            <a:ext cx="12191695" cy="310896"/>
          </a:xfrm>
          <a:prstGeom prst="rect">
            <a:avLst/>
          </a:prstGeom>
          <a:solidFill>
            <a:srgbClr val="197E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84048" y="6592824"/>
            <a:ext cx="1133856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50" b="0">
                <a:solidFill>
                  <a:srgbClr val="FFFFFF"/>
                </a:solidFill>
                <a:latin typeface="Aptos"/>
              </a:defRPr>
            </a:pPr>
            <a:r>
              <a:t>Source: JM Kariuki Hospital Laboratory DST database • Jan 2023–Mar 2026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1434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300" b="1">
                <a:solidFill>
                  <a:srgbClr val="FFFFFF"/>
                </a:solidFill>
                <a:latin typeface="Aptos"/>
              </a:defRPr>
            </a:pPr>
            <a:r>
              <a:t>10. Escherichia coli — culture-guided treatment is essential</a:t>
            </a:r>
          </a:p>
        </p:txBody>
      </p:sp>
      <p:graphicFrame>
        <p:nvGraphicFramePr>
          <p:cNvPr id="5" name="Chart 4"/>
          <p:cNvGraphicFramePr>
            <a:graphicFrameLocks noGrp="1"/>
          </p:cNvGraphicFramePr>
          <p:nvPr/>
        </p:nvGraphicFramePr>
        <p:xfrm>
          <a:off x="640080" y="1051560"/>
          <a:ext cx="6629400" cy="5166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7498079" y="1143000"/>
            <a:ext cx="3657600" cy="365760"/>
          </a:xfrm>
          <a:prstGeom prst="roundRect">
            <a:avLst/>
          </a:prstGeom>
          <a:solidFill>
            <a:srgbClr val="197E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589519" y="1207008"/>
            <a:ext cx="34747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1">
                <a:solidFill>
                  <a:srgbClr val="FFFFFF"/>
                </a:solidFill>
                <a:latin typeface="Aptos"/>
              </a:defRPr>
            </a:pPr>
            <a:r>
              <a:t>INTERPRETATION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35240" y="1691640"/>
            <a:ext cx="3520440" cy="3383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300">
                <a:solidFill>
                  <a:srgbClr val="232B32"/>
                </a:solidFill>
                <a:latin typeface="Aptos"/>
              </a:defRPr>
            </a:pPr>
            <a:r>
              <a:t>Only 11 records contain E. coli in the current dataset; several antibiotic denominators are therefore small.</a:t>
            </a:r>
          </a:p>
          <a:p>
            <a:pPr>
              <a:spcAft>
                <a:spcPts val="600"/>
              </a:spcAft>
              <a:defRPr sz="1300">
                <a:solidFill>
                  <a:srgbClr val="232B32"/>
                </a:solidFill>
                <a:latin typeface="Aptos"/>
              </a:defRPr>
            </a:pPr>
            <a:r>
              <a:t>Meropenem: 0% resistance among 2 recorded tests.</a:t>
            </a:r>
          </a:p>
          <a:p>
            <a:pPr>
              <a:spcAft>
                <a:spcPts val="600"/>
              </a:spcAft>
              <a:defRPr sz="1300">
                <a:solidFill>
                  <a:srgbClr val="232B32"/>
                </a:solidFill>
                <a:latin typeface="Aptos"/>
              </a:defRPr>
            </a:pPr>
            <a:r>
              <a:t>Levofloxacin: 12.5% resistance among 8 tests.</a:t>
            </a:r>
          </a:p>
          <a:p>
            <a:pPr>
              <a:spcAft>
                <a:spcPts val="600"/>
              </a:spcAft>
              <a:defRPr sz="1300">
                <a:solidFill>
                  <a:srgbClr val="232B32"/>
                </a:solidFill>
                <a:latin typeface="Aptos"/>
              </a:defRPr>
            </a:pPr>
            <a:r>
              <a:t>Ciprofloxacin: 33.3% resistance among 3 tests.</a:t>
            </a:r>
          </a:p>
          <a:p>
            <a:pPr>
              <a:spcAft>
                <a:spcPts val="600"/>
              </a:spcAft>
              <a:defRPr sz="1300">
                <a:solidFill>
                  <a:srgbClr val="232B32"/>
                </a:solidFill>
                <a:latin typeface="Aptos"/>
              </a:defRPr>
            </a:pPr>
            <a:r>
              <a:t>Avoid over-generalizing small-denominator estimates; use the local laboratory result for the individual patient.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47104"/>
            <a:ext cx="12191695" cy="310896"/>
          </a:xfrm>
          <a:prstGeom prst="rect">
            <a:avLst/>
          </a:prstGeom>
          <a:solidFill>
            <a:srgbClr val="197E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84048" y="6592824"/>
            <a:ext cx="1133856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50" b="0">
                <a:solidFill>
                  <a:srgbClr val="FFFFFF"/>
                </a:solidFill>
                <a:latin typeface="Aptos"/>
              </a:defRPr>
            </a:pPr>
            <a:r>
              <a:t>Source: JM Kariuki Hospital Laboratory DST database • Jan 2023–Mar 2026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1434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300" b="1">
                <a:solidFill>
                  <a:srgbClr val="FFFFFF"/>
                </a:solidFill>
                <a:latin typeface="Aptos"/>
              </a:defRPr>
            </a:pPr>
            <a:r>
              <a:t>11. Pseudomonas: emerging MDR warning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051560"/>
            <a:ext cx="4754880" cy="365760"/>
          </a:xfrm>
          <a:prstGeom prst="roundRect">
            <a:avLst/>
          </a:prstGeom>
          <a:solidFill>
            <a:srgbClr val="BE37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31519" y="1115568"/>
            <a:ext cx="457200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1">
                <a:solidFill>
                  <a:srgbClr val="FFFFFF"/>
                </a:solidFill>
                <a:latin typeface="Aptos"/>
              </a:defRPr>
            </a:pPr>
            <a:r>
              <a:rPr dirty="0"/>
              <a:t>CURRENT </a:t>
            </a:r>
            <a:r>
              <a:rPr lang="en-US" dirty="0" smtClean="0"/>
              <a:t>DATA</a:t>
            </a:r>
            <a:r>
              <a:rPr dirty="0" smtClean="0"/>
              <a:t>: </a:t>
            </a:r>
            <a:r>
              <a:rPr dirty="0"/>
              <a:t>5 PSEUDOMONAS RECORDS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600200"/>
            <a:ext cx="10515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4344F"/>
                </a:solidFill>
                <a:latin typeface="Aptos"/>
              </a:defRPr>
            </a:pPr>
            <a:r>
              <a:t>Mar-25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83080" y="1600200"/>
            <a:ext cx="19202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50" b="1">
                <a:solidFill>
                  <a:srgbClr val="232B32"/>
                </a:solidFill>
                <a:latin typeface="Aptos"/>
              </a:defRPr>
            </a:pPr>
            <a:r>
              <a:rPr dirty="0"/>
              <a:t>nan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49039" y="1600200"/>
            <a:ext cx="1097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1">
                <a:solidFill>
                  <a:srgbClr val="D28E1F"/>
                </a:solidFill>
                <a:latin typeface="Aptos"/>
              </a:defRPr>
            </a:pPr>
            <a:r>
              <a:t>4/7 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83480" y="1600200"/>
            <a:ext cx="12801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646E76"/>
                </a:solidFill>
                <a:latin typeface="Aptos"/>
              </a:defRPr>
            </a:pPr>
            <a:r>
              <a:t>M.W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2377440"/>
            <a:ext cx="10515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4344F"/>
                </a:solidFill>
                <a:latin typeface="Aptos"/>
              </a:defRPr>
            </a:pPr>
            <a:r>
              <a:t>Mar-25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83080" y="2377440"/>
            <a:ext cx="19202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50" b="1">
                <a:solidFill>
                  <a:srgbClr val="232B32"/>
                </a:solidFill>
                <a:latin typeface="Aptos"/>
              </a:defRPr>
            </a:pPr>
            <a:r>
              <a:t>HVS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749039" y="2377440"/>
            <a:ext cx="1097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1">
                <a:solidFill>
                  <a:srgbClr val="D28E1F"/>
                </a:solidFill>
                <a:latin typeface="Aptos"/>
              </a:defRPr>
            </a:pPr>
            <a:r>
              <a:t>3/7 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83480" y="2377440"/>
            <a:ext cx="12801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646E76"/>
                </a:solidFill>
                <a:latin typeface="Aptos"/>
              </a:defRPr>
            </a:pPr>
            <a:r>
              <a:t>M.W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3154680"/>
            <a:ext cx="10515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4344F"/>
                </a:solidFill>
                <a:latin typeface="Aptos"/>
              </a:defRPr>
            </a:pPr>
            <a:r>
              <a:t>Mar-25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783080" y="3154680"/>
            <a:ext cx="19202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50" b="1">
                <a:solidFill>
                  <a:srgbClr val="232B32"/>
                </a:solidFill>
                <a:latin typeface="Aptos"/>
              </a:defRPr>
            </a:pPr>
            <a:r>
              <a:t>HVS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49039" y="3154680"/>
            <a:ext cx="1097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1">
                <a:solidFill>
                  <a:srgbClr val="D28E1F"/>
                </a:solidFill>
                <a:latin typeface="Aptos"/>
              </a:defRPr>
            </a:pPr>
            <a:r>
              <a:t>4/6 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3154680"/>
            <a:ext cx="12801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646E76"/>
                </a:solidFill>
                <a:latin typeface="Aptos"/>
              </a:defRPr>
            </a:pPr>
            <a:r>
              <a:t>not recorded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" y="3931920"/>
            <a:ext cx="10515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4344F"/>
                </a:solidFill>
                <a:latin typeface="Aptos"/>
              </a:defRPr>
            </a:pPr>
            <a:r>
              <a:t>Jun-25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783080" y="3931920"/>
            <a:ext cx="19202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50" b="1">
                <a:solidFill>
                  <a:srgbClr val="232B32"/>
                </a:solidFill>
                <a:latin typeface="Aptos"/>
              </a:defRPr>
            </a:pPr>
            <a:r>
              <a:t>URINE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749039" y="3931920"/>
            <a:ext cx="1097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1">
                <a:solidFill>
                  <a:srgbClr val="BE3737"/>
                </a:solidFill>
                <a:latin typeface="Aptos"/>
              </a:defRPr>
            </a:pPr>
            <a:r>
              <a:t>11/12 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983480" y="3931920"/>
            <a:ext cx="12801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646E76"/>
                </a:solidFill>
                <a:latin typeface="Aptos"/>
              </a:defRPr>
            </a:pPr>
            <a:r>
              <a:t>S.M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" y="4709160"/>
            <a:ext cx="10515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4344F"/>
                </a:solidFill>
                <a:latin typeface="Aptos"/>
              </a:defRPr>
            </a:pPr>
            <a:r>
              <a:t>Mar-26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783080" y="4709160"/>
            <a:ext cx="19202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50" b="1">
                <a:solidFill>
                  <a:srgbClr val="232B32"/>
                </a:solidFill>
                <a:latin typeface="Aptos"/>
              </a:defRPr>
            </a:pPr>
            <a:r>
              <a:t>URINE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749039" y="4709160"/>
            <a:ext cx="1097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1">
                <a:solidFill>
                  <a:srgbClr val="D28E1F"/>
                </a:solidFill>
                <a:latin typeface="Aptos"/>
              </a:defRPr>
            </a:pPr>
            <a:r>
              <a:rPr dirty="0"/>
              <a:t>3/6 R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983480" y="4709160"/>
            <a:ext cx="12801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646E76"/>
                </a:solidFill>
                <a:latin typeface="Aptos"/>
              </a:defRPr>
            </a:pPr>
            <a:r>
              <a:t>T.W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537960" y="1051560"/>
            <a:ext cx="4572000" cy="365760"/>
          </a:xfrm>
          <a:prstGeom prst="roundRect">
            <a:avLst/>
          </a:prstGeom>
          <a:solidFill>
            <a:srgbClr val="197E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6629400" y="1115568"/>
            <a:ext cx="43891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1">
                <a:solidFill>
                  <a:srgbClr val="FFFFFF"/>
                </a:solidFill>
                <a:latin typeface="Aptos"/>
              </a:defRPr>
            </a:pPr>
            <a:r>
              <a:t>TWO HIGH-PRIORITY PATTERNS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675120" y="1600200"/>
            <a:ext cx="42062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900" b="1">
                <a:solidFill>
                  <a:srgbClr val="BE3737"/>
                </a:solidFill>
                <a:latin typeface="Aptos"/>
              </a:defRPr>
            </a:pPr>
            <a:r>
              <a:t>Jun 2025: 11 of 12 recorded tests resistant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675120" y="2267712"/>
            <a:ext cx="4114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50" b="0">
                <a:solidFill>
                  <a:srgbClr val="232B32"/>
                </a:solidFill>
                <a:latin typeface="Aptos"/>
              </a:defRPr>
            </a:pPr>
            <a:r>
              <a:t>Meropenem was only slightly sensitive (S.S) in that record; all other recorded drugs were resistant.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75120" y="3246120"/>
            <a:ext cx="42062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900" b="1">
                <a:solidFill>
                  <a:srgbClr val="14344F"/>
                </a:solidFill>
                <a:latin typeface="Aptos"/>
              </a:defRPr>
            </a:pPr>
            <a:r>
              <a:t>Mar 2026: 3 of 6 tests resistant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675120" y="3913632"/>
            <a:ext cx="41148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50" b="0">
                <a:solidFill>
                  <a:srgbClr val="232B32"/>
                </a:solidFill>
                <a:latin typeface="Aptos"/>
              </a:defRPr>
            </a:pPr>
            <a:r>
              <a:t>Meropenem was sensitive and imipenem highly sensitive in the recorded panel.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537960" y="4892040"/>
            <a:ext cx="4572000" cy="365760"/>
          </a:xfrm>
          <a:prstGeom prst="roundRect">
            <a:avLst/>
          </a:prstGeom>
          <a:solidFill>
            <a:srgbClr val="1434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6629400" y="4956048"/>
            <a:ext cx="43891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1">
                <a:solidFill>
                  <a:srgbClr val="FFFFFF"/>
                </a:solidFill>
                <a:latin typeface="Aptos"/>
              </a:defRPr>
            </a:pPr>
            <a:r>
              <a:t>ACTION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75120" y="5394960"/>
            <a:ext cx="4114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50" b="1">
                <a:solidFill>
                  <a:srgbClr val="14344F"/>
                </a:solidFill>
                <a:latin typeface="Aptos"/>
              </a:defRPr>
            </a:pPr>
            <a:r>
              <a:t>Rapid review + IPC response + culture-guided therapy + stewardship audit.</a:t>
            </a:r>
          </a:p>
        </p:txBody>
      </p:sp>
      <p:sp>
        <p:nvSpPr>
          <p:cNvPr id="36" name="Rectangle 35"/>
          <p:cNvSpPr/>
          <p:nvPr/>
        </p:nvSpPr>
        <p:spPr>
          <a:xfrm>
            <a:off x="0" y="6547104"/>
            <a:ext cx="12191695" cy="310896"/>
          </a:xfrm>
          <a:prstGeom prst="rect">
            <a:avLst/>
          </a:prstGeom>
          <a:solidFill>
            <a:srgbClr val="197E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384048" y="6592824"/>
            <a:ext cx="1133856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50" b="0">
                <a:solidFill>
                  <a:srgbClr val="FFFFFF"/>
                </a:solidFill>
                <a:latin typeface="Aptos"/>
              </a:defRPr>
            </a:pPr>
            <a:r>
              <a:t>Source: JM Kariuki Hospital Laboratory DST database • Jan 2023–Mar 2026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1434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300" b="1">
                <a:solidFill>
                  <a:srgbClr val="FFFFFF"/>
                </a:solidFill>
                <a:latin typeface="Aptos"/>
              </a:defRPr>
            </a:pPr>
            <a:r>
              <a:t>12. ICU case: extensive resistance in S. aureus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097280"/>
            <a:ext cx="3840480" cy="365760"/>
          </a:xfrm>
          <a:prstGeom prst="roundRect">
            <a:avLst/>
          </a:prstGeom>
          <a:solidFill>
            <a:srgbClr val="BE37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31519" y="1161288"/>
            <a:ext cx="36576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1">
                <a:solidFill>
                  <a:srgbClr val="FFFFFF"/>
                </a:solidFill>
                <a:latin typeface="Aptos"/>
              </a:defRPr>
            </a:pPr>
            <a:r>
              <a:t>JULY 2024 • ICU • S. AUREUS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1600200"/>
            <a:ext cx="2240280" cy="1508760"/>
          </a:xfrm>
          <a:prstGeom prst="roundRect">
            <a:avLst/>
          </a:prstGeom>
          <a:solidFill>
            <a:srgbClr val="F4F7F8"/>
          </a:solidFill>
          <a:ln>
            <a:solidFill>
              <a:srgbClr val="DCE1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5800" y="1600200"/>
            <a:ext cx="73152" cy="1508760"/>
          </a:xfrm>
          <a:prstGeom prst="rect">
            <a:avLst/>
          </a:prstGeom>
          <a:solidFill>
            <a:srgbClr val="1434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68680" y="1719072"/>
            <a:ext cx="19659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646E76"/>
                </a:solidFill>
                <a:latin typeface="Aptos"/>
              </a:defRPr>
            </a:pPr>
            <a:r>
              <a:t>AGE / SEX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039112"/>
            <a:ext cx="196596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14344F"/>
                </a:solidFill>
                <a:latin typeface="Aptos"/>
              </a:defRPr>
            </a:pPr>
            <a:r>
              <a:t>42 / F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542032"/>
            <a:ext cx="1965960" cy="521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19" b="0">
                <a:solidFill>
                  <a:srgbClr val="232B32"/>
                </a:solidFill>
                <a:latin typeface="Aptos"/>
              </a:defRPr>
            </a:pPr>
            <a:r>
              <a:t>Patient identifiers intentionally omitted.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154680" y="1600200"/>
            <a:ext cx="2240280" cy="1508760"/>
          </a:xfrm>
          <a:prstGeom prst="roundRect">
            <a:avLst/>
          </a:prstGeom>
          <a:solidFill>
            <a:srgbClr val="F4F7F8"/>
          </a:solidFill>
          <a:ln>
            <a:solidFill>
              <a:srgbClr val="DCE1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3154680" y="1600200"/>
            <a:ext cx="73152" cy="1508760"/>
          </a:xfrm>
          <a:prstGeom prst="rect">
            <a:avLst/>
          </a:prstGeom>
          <a:solidFill>
            <a:srgbClr val="BE37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3337560" y="1719072"/>
            <a:ext cx="19659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646E76"/>
                </a:solidFill>
                <a:latin typeface="Aptos"/>
              </a:defRPr>
            </a:pPr>
            <a:r>
              <a:t>RESISTANT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337560" y="2039112"/>
            <a:ext cx="196596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BE3737"/>
                </a:solidFill>
                <a:latin typeface="Aptos"/>
              </a:defRPr>
            </a:pPr>
            <a:r>
              <a:t>12 / 12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337560" y="2542032"/>
            <a:ext cx="1965960" cy="521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19" b="0">
                <a:solidFill>
                  <a:srgbClr val="232B32"/>
                </a:solidFill>
                <a:latin typeface="Aptos"/>
              </a:defRPr>
            </a:pPr>
            <a:r>
              <a:t>Resistance among recorded susceptibility tests.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623560" y="1600200"/>
            <a:ext cx="2240280" cy="1508760"/>
          </a:xfrm>
          <a:prstGeom prst="roundRect">
            <a:avLst/>
          </a:prstGeom>
          <a:solidFill>
            <a:srgbClr val="F4F7F8"/>
          </a:solidFill>
          <a:ln>
            <a:solidFill>
              <a:srgbClr val="DCE1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5623560" y="1600200"/>
            <a:ext cx="73152" cy="1508760"/>
          </a:xfrm>
          <a:prstGeom prst="rect">
            <a:avLst/>
          </a:prstGeom>
          <a:solidFill>
            <a:srgbClr val="D28E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5806440" y="1719072"/>
            <a:ext cx="19659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646E76"/>
                </a:solidFill>
                <a:latin typeface="Aptos"/>
              </a:defRPr>
            </a:pPr>
            <a:r>
              <a:t>S/SS/HS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440" y="2039112"/>
            <a:ext cx="196596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D28E1F"/>
                </a:solidFill>
                <a:latin typeface="Aptos"/>
              </a:defRPr>
            </a:pPr>
            <a:r>
              <a:t>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806440" y="2542032"/>
            <a:ext cx="1965960" cy="521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19" b="0">
                <a:solidFill>
                  <a:srgbClr val="232B32"/>
                </a:solidFill>
                <a:latin typeface="Aptos"/>
              </a:defRPr>
            </a:pPr>
            <a:r>
              <a:t>No susceptible or highly susceptible result in the recorded panel.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092440" y="1600200"/>
            <a:ext cx="2240280" cy="1508760"/>
          </a:xfrm>
          <a:prstGeom prst="roundRect">
            <a:avLst/>
          </a:prstGeom>
          <a:solidFill>
            <a:srgbClr val="F4F7F8"/>
          </a:solidFill>
          <a:ln>
            <a:solidFill>
              <a:srgbClr val="DCE1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8092440" y="1600200"/>
            <a:ext cx="73152" cy="1508760"/>
          </a:xfrm>
          <a:prstGeom prst="rect">
            <a:avLst/>
          </a:prstGeom>
          <a:solidFill>
            <a:srgbClr val="197E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8275319" y="1719072"/>
            <a:ext cx="19659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646E76"/>
                </a:solidFill>
                <a:latin typeface="Aptos"/>
              </a:defRPr>
            </a:pPr>
            <a:r>
              <a:t>SETTING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275319" y="2039112"/>
            <a:ext cx="196596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197E84"/>
                </a:solidFill>
                <a:latin typeface="Aptos"/>
              </a:defRPr>
            </a:pPr>
            <a:r>
              <a:t>ICU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75319" y="2542032"/>
            <a:ext cx="1965960" cy="521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19" b="0">
                <a:solidFill>
                  <a:srgbClr val="232B32"/>
                </a:solidFill>
                <a:latin typeface="Aptos"/>
              </a:defRPr>
            </a:pPr>
            <a:r>
              <a:t>High-consequence environment.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85800" y="3520440"/>
            <a:ext cx="9601200" cy="365760"/>
          </a:xfrm>
          <a:prstGeom prst="roundRect">
            <a:avLst/>
          </a:prstGeom>
          <a:solidFill>
            <a:srgbClr val="1434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777240" y="3584448"/>
            <a:ext cx="94183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1">
                <a:solidFill>
                  <a:srgbClr val="FFFFFF"/>
                </a:solidFill>
                <a:latin typeface="Aptos"/>
              </a:defRPr>
            </a:pPr>
            <a:r>
              <a:t>RECORDED RESISTANCE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68680" y="4069080"/>
            <a:ext cx="91440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232B32"/>
                </a:solidFill>
                <a:latin typeface="Aptos"/>
              </a:defRPr>
            </a:pPr>
            <a:r>
              <a:t>Ciprofloxacin, Amoxicillin Clavulanic Acid, Cotrimoxazole, Levofloxacin, Gentamycin, Ceftazidime, Nitrofuantoin, Norfloxacin, Piperazine, Vancomycin, Cefuroxime, Ampicillin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85800" y="5257800"/>
            <a:ext cx="9601200" cy="365760"/>
          </a:xfrm>
          <a:prstGeom prst="roundRect">
            <a:avLst/>
          </a:prstGeom>
          <a:solidFill>
            <a:srgbClr val="197E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777240" y="5321808"/>
            <a:ext cx="94183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1">
                <a:solidFill>
                  <a:srgbClr val="FFFFFF"/>
                </a:solidFill>
                <a:latin typeface="Aptos"/>
              </a:defRPr>
            </a:pPr>
            <a:r>
              <a:t>CLINICAL RESPONSE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68680" y="5742432"/>
            <a:ext cx="9144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50" b="1">
                <a:solidFill>
                  <a:srgbClr val="14344F"/>
                </a:solidFill>
                <a:latin typeface="Aptos"/>
              </a:defRPr>
            </a:pPr>
            <a:r>
              <a:t>Treat as a sentinel event: verify the result, notify the clinical team, initiate IPC review and document antimicrobial stewardship actions.</a:t>
            </a:r>
          </a:p>
        </p:txBody>
      </p:sp>
      <p:sp>
        <p:nvSpPr>
          <p:cNvPr id="33" name="Rectangle 32"/>
          <p:cNvSpPr/>
          <p:nvPr/>
        </p:nvSpPr>
        <p:spPr>
          <a:xfrm>
            <a:off x="0" y="6547104"/>
            <a:ext cx="12191695" cy="310896"/>
          </a:xfrm>
          <a:prstGeom prst="rect">
            <a:avLst/>
          </a:prstGeom>
          <a:solidFill>
            <a:srgbClr val="197E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384048" y="6592824"/>
            <a:ext cx="1133856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50" b="0">
                <a:solidFill>
                  <a:srgbClr val="FFFFFF"/>
                </a:solidFill>
                <a:latin typeface="Aptos"/>
              </a:defRPr>
            </a:pPr>
            <a:r>
              <a:t>Source: workbook. Patient identifiers are not shown in this presentation.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1434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300" b="1">
                <a:solidFill>
                  <a:srgbClr val="FFFFFF"/>
                </a:solidFill>
                <a:latin typeface="Aptos"/>
              </a:defRPr>
            </a:pPr>
            <a:r>
              <a:t>13. Candida / yeast: a stewardship and diagnostic signal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188720"/>
            <a:ext cx="2743200" cy="1600200"/>
          </a:xfrm>
          <a:prstGeom prst="roundRect">
            <a:avLst/>
          </a:prstGeom>
          <a:solidFill>
            <a:srgbClr val="F4F7F8"/>
          </a:solidFill>
          <a:ln>
            <a:solidFill>
              <a:srgbClr val="DCE1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685800" y="1188720"/>
            <a:ext cx="73152" cy="1600200"/>
          </a:xfrm>
          <a:prstGeom prst="rect">
            <a:avLst/>
          </a:prstGeom>
          <a:solidFill>
            <a:srgbClr val="197E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68680" y="1307592"/>
            <a:ext cx="24688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646E76"/>
                </a:solidFill>
                <a:latin typeface="Aptos"/>
              </a:defRPr>
            </a:pPr>
            <a:r>
              <a:t>YEAST/CANDIDA RECORDS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1627632"/>
            <a:ext cx="246888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197E84"/>
                </a:solidFill>
                <a:latin typeface="Aptos"/>
              </a:defRPr>
            </a:pPr>
            <a:r>
              <a:t>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680" y="2130552"/>
            <a:ext cx="2468880" cy="612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19" b="0">
                <a:solidFill>
                  <a:srgbClr val="232B32"/>
                </a:solidFill>
                <a:latin typeface="Aptos"/>
              </a:defRPr>
            </a:pPr>
            <a:r>
              <a:t>Positive records containing Candida or yeast terms.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657600" y="1188720"/>
            <a:ext cx="2743200" cy="1600200"/>
          </a:xfrm>
          <a:prstGeom prst="roundRect">
            <a:avLst/>
          </a:prstGeom>
          <a:solidFill>
            <a:srgbClr val="F4F7F8"/>
          </a:solidFill>
          <a:ln>
            <a:solidFill>
              <a:srgbClr val="DCE1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3657600" y="1188720"/>
            <a:ext cx="73152" cy="1600200"/>
          </a:xfrm>
          <a:prstGeom prst="rect">
            <a:avLst/>
          </a:prstGeom>
          <a:solidFill>
            <a:srgbClr val="1434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3840480" y="1307592"/>
            <a:ext cx="24688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646E76"/>
                </a:solidFill>
                <a:latin typeface="Aptos"/>
              </a:defRPr>
            </a:pPr>
            <a:r>
              <a:t>HVS RECORDS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40480" y="1627632"/>
            <a:ext cx="246888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14344F"/>
                </a:solidFill>
                <a:latin typeface="Aptos"/>
              </a:defRPr>
            </a:pPr>
            <a:r>
              <a:t>112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40480" y="2130552"/>
            <a:ext cx="2468880" cy="612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19" b="0">
                <a:solidFill>
                  <a:srgbClr val="232B32"/>
                </a:solidFill>
                <a:latin typeface="Aptos"/>
              </a:defRPr>
            </a:pPr>
            <a:r>
              <a:t>Largest specimen category.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629400" y="1188720"/>
            <a:ext cx="2743200" cy="1600200"/>
          </a:xfrm>
          <a:prstGeom prst="roundRect">
            <a:avLst/>
          </a:prstGeom>
          <a:solidFill>
            <a:srgbClr val="F4F7F8"/>
          </a:solidFill>
          <a:ln>
            <a:solidFill>
              <a:srgbClr val="DCE1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6629400" y="1188720"/>
            <a:ext cx="73152" cy="1600200"/>
          </a:xfrm>
          <a:prstGeom prst="rect">
            <a:avLst/>
          </a:prstGeom>
          <a:solidFill>
            <a:srgbClr val="D28E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812280" y="1307592"/>
            <a:ext cx="24688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646E76"/>
                </a:solidFill>
                <a:latin typeface="Aptos"/>
              </a:defRPr>
            </a:pPr>
            <a:r>
              <a:t>URINE RECORDS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12280" y="1627632"/>
            <a:ext cx="246888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D28E1F"/>
                </a:solidFill>
                <a:latin typeface="Aptos"/>
              </a:defRPr>
            </a:pPr>
            <a:r>
              <a:t>91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12280" y="2130552"/>
            <a:ext cx="2468880" cy="612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19" b="0">
                <a:solidFill>
                  <a:srgbClr val="232B32"/>
                </a:solidFill>
                <a:latin typeface="Aptos"/>
              </a:defRPr>
            </a:pPr>
            <a:r>
              <a:t>Second-largest specimen category.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85800" y="3429000"/>
            <a:ext cx="9875520" cy="365760"/>
          </a:xfrm>
          <a:prstGeom prst="roundRect">
            <a:avLst/>
          </a:prstGeom>
          <a:solidFill>
            <a:srgbClr val="1434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77240" y="3493008"/>
            <a:ext cx="96926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1">
                <a:solidFill>
                  <a:srgbClr val="FFFFFF"/>
                </a:solidFill>
                <a:latin typeface="Aptos"/>
              </a:defRPr>
            </a:pPr>
            <a:r>
              <a:t>CLINICAL INTERPRETATION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3977639"/>
            <a:ext cx="932688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450">
                <a:solidFill>
                  <a:srgbClr val="232B32"/>
                </a:solidFill>
                <a:latin typeface="Aptos"/>
              </a:defRPr>
            </a:pPr>
            <a:r>
              <a:rPr dirty="0"/>
              <a:t>The </a:t>
            </a:r>
            <a:r>
              <a:rPr lang="en-US" dirty="0" smtClean="0"/>
              <a:t>data</a:t>
            </a:r>
            <a:r>
              <a:rPr dirty="0" smtClean="0"/>
              <a:t> </a:t>
            </a:r>
            <a:r>
              <a:rPr dirty="0"/>
              <a:t>contains recurrent yeast/Candida findings, including in urine and HVS specimens.</a:t>
            </a:r>
          </a:p>
          <a:p>
            <a:pPr>
              <a:spcAft>
                <a:spcPts val="600"/>
              </a:spcAft>
              <a:defRPr sz="1450">
                <a:solidFill>
                  <a:srgbClr val="232B32"/>
                </a:solidFill>
                <a:latin typeface="Aptos"/>
              </a:defRPr>
            </a:pPr>
            <a:r>
              <a:rPr dirty="0"/>
              <a:t>Detection should be interpreted with symptoms, specimen type and clinical context; colonization/overgrowth is not automatically invasive infection.</a:t>
            </a:r>
          </a:p>
          <a:p>
            <a:pPr>
              <a:spcAft>
                <a:spcPts val="600"/>
              </a:spcAft>
              <a:defRPr sz="1450">
                <a:solidFill>
                  <a:srgbClr val="232B32"/>
                </a:solidFill>
                <a:latin typeface="Aptos"/>
              </a:defRPr>
            </a:pPr>
            <a:r>
              <a:rPr dirty="0"/>
              <a:t>Repeated broad-spectrum antibiotic exposure should be reviewed as part of antimicrobial stewardship.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0" y="6547104"/>
            <a:ext cx="12191695" cy="310896"/>
          </a:xfrm>
          <a:prstGeom prst="rect">
            <a:avLst/>
          </a:prstGeom>
          <a:solidFill>
            <a:srgbClr val="197E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384048" y="6592824"/>
            <a:ext cx="1133856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50" b="0">
                <a:solidFill>
                  <a:srgbClr val="FFFFFF"/>
                </a:solidFill>
                <a:latin typeface="Aptos"/>
              </a:defRPr>
            </a:pPr>
            <a:r>
              <a:t>Source: JM Kariuki Hospital Laboratory DST database • Jan 2023–Mar 2026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1434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300" b="1">
                <a:solidFill>
                  <a:srgbClr val="FFFFFF"/>
                </a:solidFill>
                <a:latin typeface="Aptos"/>
              </a:defRPr>
            </a:pPr>
            <a:r>
              <a:t>14. Temporal pattern and the August 2023–May 2024 gap</a:t>
            </a:r>
          </a:p>
        </p:txBody>
      </p:sp>
      <p:graphicFrame>
        <p:nvGraphicFramePr>
          <p:cNvPr id="5" name="Chart 4"/>
          <p:cNvGraphicFramePr>
            <a:graphicFrameLocks noGrp="1"/>
          </p:cNvGraphicFramePr>
          <p:nvPr/>
        </p:nvGraphicFramePr>
        <p:xfrm>
          <a:off x="640080" y="1097280"/>
          <a:ext cx="6217920" cy="4389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7086600" y="1188720"/>
            <a:ext cx="4069080" cy="365760"/>
          </a:xfrm>
          <a:prstGeom prst="roundRect">
            <a:avLst/>
          </a:prstGeom>
          <a:solidFill>
            <a:srgbClr val="BE37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178040" y="1252728"/>
            <a:ext cx="38862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1">
                <a:solidFill>
                  <a:srgbClr val="FFFFFF"/>
                </a:solidFill>
                <a:latin typeface="Aptos"/>
              </a:defRPr>
            </a:pPr>
            <a:r>
              <a:t>DATA COVERAGE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23760" y="1737360"/>
            <a:ext cx="374903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646E76"/>
                </a:solidFill>
                <a:latin typeface="Aptos"/>
              </a:defRPr>
            </a:pPr>
            <a:r>
              <a:t>Gap marker in workbook: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23760" y="2212848"/>
            <a:ext cx="3749039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300" b="1">
                <a:solidFill>
                  <a:srgbClr val="BE3737"/>
                </a:solidFill>
                <a:latin typeface="Aptos"/>
              </a:defRPr>
            </a:pPr>
            <a:r>
              <a:t>Aug 2023 → May 2024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23760" y="2834640"/>
            <a:ext cx="3749039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232B32"/>
                </a:solidFill>
                <a:latin typeface="Aptos"/>
              </a:defRPr>
            </a:pPr>
            <a:r>
              <a:t>This limits interpretation of temporal change. The 2024 period is not directly comparable to a complete year.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086600" y="4069080"/>
            <a:ext cx="4069080" cy="365760"/>
          </a:xfrm>
          <a:prstGeom prst="roundRect">
            <a:avLst/>
          </a:prstGeom>
          <a:solidFill>
            <a:srgbClr val="197E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178040" y="4133088"/>
            <a:ext cx="38862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1">
                <a:solidFill>
                  <a:srgbClr val="FFFFFF"/>
                </a:solidFill>
                <a:latin typeface="Aptos"/>
              </a:defRPr>
            </a:pPr>
            <a:r>
              <a:t>WORKBOOK RESISTANCE RATE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223760" y="4572000"/>
            <a:ext cx="3657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14344F"/>
                </a:solidFill>
                <a:latin typeface="Aptos"/>
              </a:defRPr>
            </a:pPr>
            <a:r>
              <a:t>R / recorded susceptibility tests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223760" y="5047488"/>
            <a:ext cx="3657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50" b="1">
                <a:solidFill>
                  <a:srgbClr val="232B32"/>
                </a:solidFill>
                <a:latin typeface="Aptos"/>
              </a:defRPr>
            </a:pPr>
            <a:r>
              <a:t>2023 40.7%  •  2024 58.3%  •  2025 46.2%  •  2026 63.2%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223760" y="576072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646E76"/>
                </a:solidFill>
                <a:latin typeface="Aptos"/>
              </a:defRPr>
            </a:pPr>
            <a:r>
              <a:t>Use cautiously: antibiotic testing varies by year.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0" y="6547104"/>
            <a:ext cx="12191695" cy="310896"/>
          </a:xfrm>
          <a:prstGeom prst="rect">
            <a:avLst/>
          </a:prstGeom>
          <a:solidFill>
            <a:srgbClr val="197E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384048" y="6592824"/>
            <a:ext cx="1133856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50" b="0">
                <a:solidFill>
                  <a:srgbClr val="FFFFFF"/>
                </a:solidFill>
                <a:latin typeface="Aptos"/>
              </a:defRPr>
            </a:pPr>
            <a:r>
              <a:t>Source: JM Kariuki Hospital Laboratory DST database • Jan 2023–Mar 2026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1434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300" b="1">
                <a:solidFill>
                  <a:srgbClr val="FFFFFF"/>
                </a:solidFill>
                <a:latin typeface="Aptos"/>
              </a:defRPr>
            </a:pPr>
            <a:r>
              <a:t>16. From laboratory data to action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097280"/>
            <a:ext cx="5074920" cy="1261872"/>
          </a:xfrm>
          <a:prstGeom prst="roundRect">
            <a:avLst/>
          </a:prstGeom>
          <a:solidFill>
            <a:srgbClr val="F4F7F8"/>
          </a:solidFill>
          <a:ln>
            <a:solidFill>
              <a:srgbClr val="DCE1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68680" y="1243584"/>
            <a:ext cx="411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1">
                <a:solidFill>
                  <a:srgbClr val="197E84"/>
                </a:solidFill>
                <a:latin typeface="Aptos"/>
              </a:defRPr>
            </a:pPr>
            <a: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1207007"/>
            <a:ext cx="39776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97E84"/>
                </a:solidFill>
                <a:latin typeface="Aptos"/>
              </a:defRPr>
            </a:pPr>
            <a:r>
              <a:t>Complete the antibiogram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1572768"/>
            <a:ext cx="3977639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20" b="0">
                <a:solidFill>
                  <a:srgbClr val="232B32"/>
                </a:solidFill>
                <a:latin typeface="Aptos"/>
              </a:defRPr>
            </a:pPr>
            <a:r>
              <a:t>Standardize organism naming, specimen coding and susceptibility reporting; update routinely.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172200" y="1097280"/>
            <a:ext cx="5074920" cy="1261872"/>
          </a:xfrm>
          <a:prstGeom prst="roundRect">
            <a:avLst/>
          </a:prstGeom>
          <a:solidFill>
            <a:srgbClr val="F4F7F8"/>
          </a:solidFill>
          <a:ln>
            <a:solidFill>
              <a:srgbClr val="DCE1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355080" y="1243584"/>
            <a:ext cx="411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1">
                <a:solidFill>
                  <a:srgbClr val="14344F"/>
                </a:solidFill>
                <a:latin typeface="Aptos"/>
              </a:defRPr>
            </a:pPr>
            <a: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49440" y="1207007"/>
            <a:ext cx="39776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4344F"/>
                </a:solidFill>
                <a:latin typeface="Aptos"/>
              </a:defRPr>
            </a:pPr>
            <a:r>
              <a:t>Strengthen stewardship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949440" y="1572768"/>
            <a:ext cx="3977639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20" b="0">
                <a:solidFill>
                  <a:srgbClr val="232B32"/>
                </a:solidFill>
                <a:latin typeface="Aptos"/>
              </a:defRPr>
            </a:pPr>
            <a:r>
              <a:t>Use culture-guided therapy, antibiotic time-outs and review of broad-spectrum use.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85800" y="2697480"/>
            <a:ext cx="5074920" cy="1261872"/>
          </a:xfrm>
          <a:prstGeom prst="roundRect">
            <a:avLst/>
          </a:prstGeom>
          <a:solidFill>
            <a:srgbClr val="F4F7F8"/>
          </a:solidFill>
          <a:ln>
            <a:solidFill>
              <a:srgbClr val="DCE1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68680" y="2843784"/>
            <a:ext cx="411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1">
                <a:solidFill>
                  <a:srgbClr val="BE3737"/>
                </a:solidFill>
                <a:latin typeface="Aptos"/>
              </a:defRPr>
            </a:pPr>
            <a: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63040" y="2807208"/>
            <a:ext cx="39776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BE3737"/>
                </a:solidFill>
                <a:latin typeface="Aptos"/>
              </a:defRPr>
            </a:pPr>
            <a:r>
              <a:t>Protect reserve agents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63040" y="3172968"/>
            <a:ext cx="3977639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20" b="0">
                <a:solidFill>
                  <a:srgbClr val="232B32"/>
                </a:solidFill>
                <a:latin typeface="Aptos"/>
              </a:defRPr>
            </a:pPr>
            <a:r>
              <a:t>Preserve linezolid, vancomycin and carbapenems through indication-based use.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172200" y="2697480"/>
            <a:ext cx="5074920" cy="1261872"/>
          </a:xfrm>
          <a:prstGeom prst="roundRect">
            <a:avLst/>
          </a:prstGeom>
          <a:solidFill>
            <a:srgbClr val="F4F7F8"/>
          </a:solidFill>
          <a:ln>
            <a:solidFill>
              <a:srgbClr val="DCE1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6355080" y="2843784"/>
            <a:ext cx="411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1">
                <a:solidFill>
                  <a:srgbClr val="D28E1F"/>
                </a:solidFill>
                <a:latin typeface="Aptos"/>
              </a:defRPr>
            </a:pPr>
            <a: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949440" y="2807208"/>
            <a:ext cx="39776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D28E1F"/>
                </a:solidFill>
                <a:latin typeface="Aptos"/>
              </a:defRPr>
            </a:pPr>
            <a:r>
              <a:t>Link MDR to IPC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949440" y="3172968"/>
            <a:ext cx="3977639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20" b="0">
                <a:solidFill>
                  <a:srgbClr val="232B32"/>
                </a:solidFill>
                <a:latin typeface="Aptos"/>
              </a:defRPr>
            </a:pPr>
            <a:r>
              <a:t>Rapidly communicate sentinel resistance results and trigger targeted IPC review.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85800" y="4297680"/>
            <a:ext cx="5074920" cy="1261872"/>
          </a:xfrm>
          <a:prstGeom prst="roundRect">
            <a:avLst/>
          </a:prstGeom>
          <a:solidFill>
            <a:srgbClr val="F4F7F8"/>
          </a:solidFill>
          <a:ln>
            <a:solidFill>
              <a:srgbClr val="DCE1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868680" y="4443984"/>
            <a:ext cx="411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1">
                <a:solidFill>
                  <a:srgbClr val="197E84"/>
                </a:solidFill>
                <a:latin typeface="Aptos"/>
              </a:defRPr>
            </a:pPr>
            <a:r>
              <a:t>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63040" y="4407408"/>
            <a:ext cx="39776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97E84"/>
                </a:solidFill>
                <a:latin typeface="Aptos"/>
              </a:defRPr>
            </a:pPr>
            <a:r>
              <a:t>Close the data gap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63040" y="4773168"/>
            <a:ext cx="3977639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20" b="0">
                <a:solidFill>
                  <a:srgbClr val="232B32"/>
                </a:solidFill>
                <a:latin typeface="Aptos"/>
              </a:defRPr>
            </a:pPr>
            <a:r>
              <a:t>Maintain continuous laboratory capture so annual trends are interpretable.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172200" y="4297680"/>
            <a:ext cx="5074920" cy="1261872"/>
          </a:xfrm>
          <a:prstGeom prst="roundRect">
            <a:avLst/>
          </a:prstGeom>
          <a:solidFill>
            <a:srgbClr val="F4F7F8"/>
          </a:solidFill>
          <a:ln>
            <a:solidFill>
              <a:srgbClr val="DCE1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6355080" y="4443984"/>
            <a:ext cx="411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1">
                <a:solidFill>
                  <a:srgbClr val="14344F"/>
                </a:solidFill>
                <a:latin typeface="Aptos"/>
              </a:defRPr>
            </a:pPr>
            <a:r>
              <a:t>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949440" y="4407408"/>
            <a:ext cx="39776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4344F"/>
                </a:solidFill>
                <a:latin typeface="Aptos"/>
              </a:defRPr>
            </a:pPr>
            <a:r>
              <a:t>Empower the MTC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949440" y="4773168"/>
            <a:ext cx="3977639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20" b="0">
                <a:solidFill>
                  <a:srgbClr val="232B32"/>
                </a:solidFill>
                <a:latin typeface="Aptos"/>
              </a:defRPr>
            </a:pPr>
            <a:r>
              <a:t>Develop a local antimicrobial formulary based on the hospital's evolving susceptibility data.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547104"/>
            <a:ext cx="12191695" cy="310896"/>
          </a:xfrm>
          <a:prstGeom prst="rect">
            <a:avLst/>
          </a:prstGeom>
          <a:solidFill>
            <a:srgbClr val="197E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384048" y="6592824"/>
            <a:ext cx="1133856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50" b="0">
                <a:solidFill>
                  <a:srgbClr val="FFFFFF"/>
                </a:solidFill>
                <a:latin typeface="Aptos"/>
              </a:defRPr>
            </a:pPr>
            <a:r>
              <a:t>Source: JM Kariuki Hospital Laboratory DST database • Jan 2023–Mar 2026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34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85800" y="777240"/>
            <a:ext cx="107899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700" b="1">
                <a:solidFill>
                  <a:srgbClr val="FFFFFF"/>
                </a:solidFill>
                <a:latin typeface="Aptos"/>
              </a:defRPr>
            </a:pPr>
            <a:r>
              <a:t>17. Conclusion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508760"/>
            <a:ext cx="106070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300" b="1">
                <a:solidFill>
                  <a:srgbClr val="FFFFFF"/>
                </a:solidFill>
                <a:latin typeface="Aptos"/>
              </a:defRPr>
            </a:pPr>
            <a:r>
              <a:t>JM Kariuki Hospital has a clear local AMR signal — and the laboratory data can now be translated into action.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743200"/>
            <a:ext cx="3200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AADCDC"/>
                </a:solidFill>
                <a:latin typeface="Aptos"/>
              </a:defRPr>
            </a:pPr>
            <a:r>
              <a:t>•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34440" y="2715768"/>
            <a:ext cx="978408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50" b="0">
                <a:solidFill>
                  <a:srgbClr val="FFFFFF"/>
                </a:solidFill>
                <a:latin typeface="Aptos"/>
              </a:defRPr>
            </a:pPr>
            <a:r>
              <a:t>S. aureus is the dominant organism signal in the positive records; E. coli and Pseudomonas also require focused surveillance.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337560"/>
            <a:ext cx="3200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AADCDC"/>
                </a:solidFill>
                <a:latin typeface="Aptos"/>
              </a:defRPr>
            </a:pPr>
            <a:r>
              <a:t>•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34440" y="3310128"/>
            <a:ext cx="978408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50" b="0">
                <a:solidFill>
                  <a:srgbClr val="FFFFFF"/>
                </a:solidFill>
                <a:latin typeface="Aptos"/>
              </a:defRPr>
            </a:pPr>
            <a:r>
              <a:rPr dirty="0"/>
              <a:t>Macrolides, </a:t>
            </a:r>
            <a:r>
              <a:rPr dirty="0" err="1"/>
              <a:t>tetracyclines</a:t>
            </a:r>
            <a:r>
              <a:rPr dirty="0"/>
              <a:t> and sulfonamides show substantial resistance in the </a:t>
            </a:r>
            <a:r>
              <a:rPr lang="en-US" dirty="0" smtClean="0"/>
              <a:t>data</a:t>
            </a:r>
            <a:r>
              <a:rPr dirty="0" smtClean="0"/>
              <a:t> </a:t>
            </a:r>
            <a:r>
              <a:rPr dirty="0"/>
              <a:t>analysis.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3931920"/>
            <a:ext cx="3200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AADCDC"/>
                </a:solidFill>
                <a:latin typeface="Aptos"/>
              </a:defRPr>
            </a:pPr>
            <a:r>
              <a:t>•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34440" y="3904488"/>
            <a:ext cx="978408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50" b="0">
                <a:solidFill>
                  <a:srgbClr val="FFFFFF"/>
                </a:solidFill>
                <a:latin typeface="Aptos"/>
              </a:defRPr>
            </a:pPr>
            <a:r>
              <a:t>The ICU S. aureus record and June 2025 Pseudomonas record are important MDR sentinel events.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4526280"/>
            <a:ext cx="3200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AADCDC"/>
                </a:solidFill>
                <a:latin typeface="Aptos"/>
              </a:defRPr>
            </a:pPr>
            <a:r>
              <a:t>•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34440" y="4498848"/>
            <a:ext cx="978408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50" b="0">
                <a:solidFill>
                  <a:srgbClr val="FFFFFF"/>
                </a:solidFill>
                <a:latin typeface="Aptos"/>
              </a:defRPr>
            </a:pPr>
            <a:r>
              <a:t>Small organism-specific denominators mean treatment decisions must remain culture- and patient-specific.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4400" y="5120640"/>
            <a:ext cx="3200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AADCDC"/>
                </a:solidFill>
                <a:latin typeface="Aptos"/>
              </a:defRPr>
            </a:pPr>
            <a:r>
              <a:t>•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34440" y="5093208"/>
            <a:ext cx="978408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50" b="0">
                <a:solidFill>
                  <a:srgbClr val="FFFFFF"/>
                </a:solidFill>
                <a:latin typeface="Aptos"/>
              </a:defRPr>
            </a:pPr>
            <a:r>
              <a:rPr dirty="0"/>
              <a:t>The priority is not simply more </a:t>
            </a:r>
            <a:r>
              <a:rPr dirty="0" smtClean="0"/>
              <a:t>data</a:t>
            </a:r>
            <a:r>
              <a:rPr lang="en-US" dirty="0" smtClean="0"/>
              <a:t>,</a:t>
            </a:r>
            <a:r>
              <a:rPr dirty="0" smtClean="0"/>
              <a:t> </a:t>
            </a:r>
            <a:r>
              <a:rPr dirty="0"/>
              <a:t>it is a functioning cycle of surveillance → stewardship → IPC → formulary → re-evaluation.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5897880"/>
            <a:ext cx="10698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B9E1E1"/>
                </a:solidFill>
                <a:latin typeface="Aptos"/>
              </a:defRPr>
            </a:pPr>
            <a:r>
              <a:t>“From laboratory data to safer antibiotic use.”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85800" y="1188720"/>
            <a:ext cx="107899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500" b="1">
                <a:solidFill>
                  <a:srgbClr val="14344F"/>
                </a:solidFill>
                <a:latin typeface="Aptos"/>
              </a:defRPr>
            </a:pPr>
            <a: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965960"/>
            <a:ext cx="10332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300" b="1">
                <a:solidFill>
                  <a:srgbClr val="197E84"/>
                </a:solidFill>
                <a:latin typeface="Aptos"/>
              </a:defRPr>
            </a:pPr>
            <a:r>
              <a:t>Questions &amp; Discussion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750470"/>
            <a:ext cx="103327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1">
                <a:solidFill>
                  <a:srgbClr val="232B32"/>
                </a:solidFill>
                <a:latin typeface="Aptos"/>
              </a:defRPr>
            </a:pPr>
            <a:r>
              <a:rPr dirty="0"/>
              <a:t>Trends in Antimicrobial Resistance at JM Kariuki Hospital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3125486"/>
            <a:ext cx="10332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646E76"/>
                </a:solidFill>
                <a:latin typeface="Aptos"/>
              </a:defRPr>
            </a:pPr>
            <a:r>
              <a:rPr dirty="0"/>
              <a:t>Nyandarua County • 2023–2026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9486" y="4952300"/>
            <a:ext cx="1033272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1">
                <a:solidFill>
                  <a:srgbClr val="14344F"/>
                </a:solidFill>
                <a:latin typeface="Aptos"/>
              </a:defRPr>
            </a:pPr>
            <a:r>
              <a:rPr lang="en-US" dirty="0"/>
              <a:t>Dr. Peter N • Dr. Angelica </a:t>
            </a:r>
            <a:r>
              <a:rPr lang="en-US" dirty="0" smtClean="0"/>
              <a:t>K • Dr. </a:t>
            </a:r>
            <a:r>
              <a:rPr dirty="0" smtClean="0"/>
              <a:t>Aisha </a:t>
            </a:r>
            <a:r>
              <a:rPr dirty="0"/>
              <a:t>M • Jane </a:t>
            </a:r>
            <a:r>
              <a:rPr dirty="0" smtClean="0"/>
              <a:t>M</a:t>
            </a:r>
            <a:endParaRPr dirty="0"/>
          </a:p>
        </p:txBody>
      </p:sp>
      <p:sp>
        <p:nvSpPr>
          <p:cNvPr id="8" name="TextBox 7"/>
          <p:cNvSpPr txBox="1"/>
          <p:nvPr/>
        </p:nvSpPr>
        <p:spPr>
          <a:xfrm>
            <a:off x="929486" y="5349240"/>
            <a:ext cx="103327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646E76"/>
                </a:solidFill>
                <a:latin typeface="Aptos"/>
              </a:defRPr>
            </a:pPr>
            <a:r>
              <a:t>Department of Health Services, Nyandarua County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47104"/>
            <a:ext cx="12191695" cy="310896"/>
          </a:xfrm>
          <a:prstGeom prst="rect">
            <a:avLst/>
          </a:prstGeom>
          <a:solidFill>
            <a:srgbClr val="197E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84048" y="6592824"/>
            <a:ext cx="1133856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50" b="0">
                <a:solidFill>
                  <a:srgbClr val="FFFFFF"/>
                </a:solidFill>
                <a:latin typeface="Aptos"/>
              </a:defRPr>
            </a:pPr>
            <a:r>
              <a:t>Source: JM Kariuki Hospital Laboratory DST database • Jan 2023–Mar 2026</a:t>
            </a:r>
          </a:p>
        </p:txBody>
      </p:sp>
      <p:pic>
        <p:nvPicPr>
          <p:cNvPr id="11" name="Picture 1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5346" y="3454783"/>
            <a:ext cx="2321001" cy="14206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4252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1434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300" b="1">
                <a:solidFill>
                  <a:srgbClr val="FFFFFF"/>
                </a:solidFill>
                <a:latin typeface="Aptos"/>
              </a:defRPr>
            </a:pPr>
            <a:r>
              <a:t>1. Study question and clinical relevance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455664" y="3044952"/>
            <a:ext cx="2240280" cy="1508760"/>
          </a:xfrm>
          <a:prstGeom prst="roundRect">
            <a:avLst/>
          </a:prstGeom>
          <a:solidFill>
            <a:srgbClr val="F4F7F8"/>
          </a:solidFill>
          <a:ln>
            <a:solidFill>
              <a:srgbClr val="DCE1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6419088" y="3044952"/>
            <a:ext cx="73152" cy="1508760"/>
          </a:xfrm>
          <a:prstGeom prst="rect">
            <a:avLst/>
          </a:prstGeom>
          <a:solidFill>
            <a:srgbClr val="BE37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6720840" y="3182112"/>
            <a:ext cx="19659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646E76"/>
                </a:solidFill>
                <a:latin typeface="Aptos"/>
              </a:defRPr>
            </a:pPr>
            <a:r>
              <a:t>POSITIVE RECORDS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720840" y="3502152"/>
            <a:ext cx="196596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BE3737"/>
                </a:solidFill>
                <a:latin typeface="Aptos"/>
              </a:defRPr>
            </a:pPr>
            <a:r>
              <a:t>127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20840" y="4005072"/>
            <a:ext cx="1965960" cy="521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19" b="0">
                <a:solidFill>
                  <a:srgbClr val="232B32"/>
                </a:solidFill>
                <a:latin typeface="Aptos"/>
              </a:defRPr>
            </a:pPr>
            <a:r>
              <a:rPr dirty="0"/>
              <a:t>Records with an isolate reported.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006840" y="3063240"/>
            <a:ext cx="2240280" cy="1508760"/>
          </a:xfrm>
          <a:prstGeom prst="roundRect">
            <a:avLst/>
          </a:prstGeom>
          <a:solidFill>
            <a:srgbClr val="F4F7F8"/>
          </a:solidFill>
          <a:ln>
            <a:solidFill>
              <a:srgbClr val="DCE1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9006840" y="3063240"/>
            <a:ext cx="73152" cy="1508760"/>
          </a:xfrm>
          <a:prstGeom prst="rect">
            <a:avLst/>
          </a:prstGeom>
          <a:solidFill>
            <a:srgbClr val="D28E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9189719" y="3182112"/>
            <a:ext cx="19659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646E76"/>
                </a:solidFill>
                <a:latin typeface="Aptos"/>
              </a:defRPr>
            </a:pPr>
            <a:r>
              <a:t>NO ISOLATES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189719" y="3502152"/>
            <a:ext cx="196596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D28E1F"/>
                </a:solidFill>
                <a:latin typeface="Aptos"/>
              </a:defRPr>
            </a:pPr>
            <a:r>
              <a:t>246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189719" y="4005072"/>
            <a:ext cx="1965960" cy="521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19" b="0">
                <a:solidFill>
                  <a:srgbClr val="232B32"/>
                </a:solidFill>
                <a:latin typeface="Aptos"/>
              </a:defRPr>
            </a:pPr>
            <a:r>
              <a:t>66.0% of records with an isolate result.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6547104"/>
            <a:ext cx="12191695" cy="310896"/>
          </a:xfrm>
          <a:prstGeom prst="rect">
            <a:avLst/>
          </a:prstGeom>
          <a:solidFill>
            <a:srgbClr val="197E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384048" y="6592824"/>
            <a:ext cx="1133856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50" b="0">
                <a:solidFill>
                  <a:srgbClr val="FFFFFF"/>
                </a:solidFill>
                <a:latin typeface="Aptos"/>
              </a:defRPr>
            </a:pPr>
            <a:r>
              <a:t>Source: JM Kariuki Hospital Laboratory DST database • Jan 2023–Mar 2026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400800" y="1325880"/>
            <a:ext cx="2286000" cy="1600200"/>
          </a:xfrm>
          <a:prstGeom prst="roundRect">
            <a:avLst/>
          </a:prstGeom>
          <a:solidFill>
            <a:srgbClr val="E1F2F2"/>
          </a:solidFill>
          <a:ln>
            <a:solidFill>
              <a:srgbClr val="DCE1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6601968" y="1463039"/>
            <a:ext cx="1965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69737B"/>
                </a:solidFill>
                <a:latin typeface="Aptos"/>
              </a:defRPr>
            </a:pPr>
            <a:r>
              <a:t>STUDY PERIOD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01968" y="1586484"/>
            <a:ext cx="19659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700" b="1">
                <a:solidFill>
                  <a:srgbClr val="197E84"/>
                </a:solidFill>
                <a:latin typeface="Aptos"/>
              </a:defRPr>
            </a:pPr>
            <a:r>
              <a:rPr dirty="0"/>
              <a:t>Jan 2023–Mar 2026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675120" y="2395727"/>
            <a:ext cx="19659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>
                <a:solidFill>
                  <a:srgbClr val="232B32"/>
                </a:solidFill>
                <a:latin typeface="Aptos"/>
              </a:defRPr>
            </a:pPr>
            <a:r>
              <a:rPr dirty="0"/>
              <a:t>Retrospective review of laboratory drug-sensitivity records.</a:t>
            </a:r>
          </a:p>
        </p:txBody>
      </p:sp>
      <p:sp>
        <p:nvSpPr>
          <p:cNvPr id="33" name="Rectangle 32"/>
          <p:cNvSpPr/>
          <p:nvPr/>
        </p:nvSpPr>
        <p:spPr>
          <a:xfrm>
            <a:off x="6400800" y="1325880"/>
            <a:ext cx="73152" cy="1600200"/>
          </a:xfrm>
          <a:prstGeom prst="rect">
            <a:avLst/>
          </a:prstGeom>
          <a:solidFill>
            <a:srgbClr val="197E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ounded Rectangle 33"/>
          <p:cNvSpPr/>
          <p:nvPr/>
        </p:nvSpPr>
        <p:spPr>
          <a:xfrm>
            <a:off x="9006840" y="1335024"/>
            <a:ext cx="2286000" cy="1600200"/>
          </a:xfrm>
          <a:prstGeom prst="roundRect">
            <a:avLst/>
          </a:prstGeom>
          <a:solidFill>
            <a:srgbClr val="F3F6F8"/>
          </a:solidFill>
          <a:ln>
            <a:solidFill>
              <a:srgbClr val="DCE1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9079992" y="1495044"/>
            <a:ext cx="1965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69737B"/>
                </a:solidFill>
                <a:latin typeface="Aptos"/>
              </a:defRPr>
            </a:pPr>
            <a:r>
              <a:rPr dirty="0"/>
              <a:t>KEY PATHOGENS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079992" y="1860804"/>
            <a:ext cx="19659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700" b="1">
                <a:solidFill>
                  <a:srgbClr val="173651"/>
                </a:solidFill>
                <a:latin typeface="Aptos"/>
              </a:defRPr>
            </a:pPr>
            <a:r>
              <a:rPr dirty="0"/>
              <a:t>S. aureus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079992" y="2391157"/>
            <a:ext cx="19659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>
                <a:solidFill>
                  <a:srgbClr val="232B32"/>
                </a:solidFill>
                <a:latin typeface="Aptos"/>
              </a:defRPr>
            </a:pPr>
            <a:r>
              <a:rPr dirty="0"/>
              <a:t>Most frequently isolated pathogen, alongside E. coli.</a:t>
            </a:r>
          </a:p>
        </p:txBody>
      </p:sp>
      <p:sp>
        <p:nvSpPr>
          <p:cNvPr id="41" name="Rectangle 40"/>
          <p:cNvSpPr/>
          <p:nvPr/>
        </p:nvSpPr>
        <p:spPr>
          <a:xfrm>
            <a:off x="8996095" y="1344168"/>
            <a:ext cx="73152" cy="1600200"/>
          </a:xfrm>
          <a:prstGeom prst="rect">
            <a:avLst/>
          </a:prstGeom>
          <a:solidFill>
            <a:srgbClr val="17365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685800" y="1783080"/>
            <a:ext cx="5303520" cy="347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232B32"/>
                </a:solidFill>
                <a:latin typeface="Aptos"/>
              </a:defRPr>
            </a:pPr>
            <a:r>
              <a:rPr dirty="0"/>
              <a:t>Antimicrobial resistance compromises the effectiveness of commonly used antibiotics.</a:t>
            </a:r>
          </a:p>
          <a:p>
            <a:pPr>
              <a:spcAft>
                <a:spcPts val="600"/>
              </a:spcAft>
              <a:defRPr sz="1600">
                <a:solidFill>
                  <a:srgbClr val="232B32"/>
                </a:solidFill>
                <a:latin typeface="Aptos"/>
              </a:defRPr>
            </a:pPr>
            <a:r>
              <a:rPr dirty="0"/>
              <a:t>JM Kariuki Hospital laboratory data provides a local picture of resistance among clinical isolates.</a:t>
            </a:r>
          </a:p>
          <a:p>
            <a:pPr>
              <a:spcAft>
                <a:spcPts val="600"/>
              </a:spcAft>
              <a:defRPr sz="1600">
                <a:solidFill>
                  <a:srgbClr val="232B32"/>
                </a:solidFill>
                <a:latin typeface="Aptos"/>
              </a:defRPr>
            </a:pPr>
            <a:r>
              <a:rPr dirty="0"/>
              <a:t>Local surveillance can inform empirical treatment, antimicrobial stewardship and the hospital medicine therapeutic committee.</a:t>
            </a:r>
          </a:p>
          <a:p>
            <a:pPr>
              <a:spcAft>
                <a:spcPts val="600"/>
              </a:spcAft>
              <a:defRPr sz="1600">
                <a:solidFill>
                  <a:srgbClr val="232B32"/>
                </a:solidFill>
                <a:latin typeface="Aptos"/>
              </a:defRPr>
            </a:pPr>
            <a:r>
              <a:rPr dirty="0"/>
              <a:t>The study provides a baseline for developing a local antimicrobial formulary guided by drug-sensitivity results.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40080" y="1097280"/>
            <a:ext cx="53035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173651"/>
                </a:solidFill>
                <a:latin typeface="Aptos"/>
              </a:defRPr>
            </a:pPr>
            <a:r>
              <a:rPr dirty="0"/>
              <a:t>AMR is a local clinical problem—not only a global threat.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17365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09728"/>
            <a:ext cx="1106424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 Display"/>
              </a:defRPr>
            </a:pPr>
            <a:r>
              <a:t>2. Objective and methods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097280"/>
            <a:ext cx="1920240" cy="384048"/>
          </a:xfrm>
          <a:prstGeom prst="roundRect">
            <a:avLst/>
          </a:prstGeom>
          <a:solidFill>
            <a:srgbClr val="17365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49808" y="1152144"/>
            <a:ext cx="17373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FFFFFF"/>
                </a:solidFill>
                <a:latin typeface="Aptos"/>
              </a:defRPr>
            </a:pPr>
            <a:r>
              <a:t>OBJECTIVE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1600200"/>
            <a:ext cx="512064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900" b="1">
                <a:solidFill>
                  <a:srgbClr val="232B32"/>
                </a:solidFill>
                <a:latin typeface="Aptos"/>
              </a:defRPr>
            </a:pPr>
            <a:r>
              <a:t>To assess the prevalence and patterns of antimicrobial resistance among clinical isolates obtained from patients at JM Kariuki Hospital.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097280"/>
            <a:ext cx="1920240" cy="384048"/>
          </a:xfrm>
          <a:prstGeom prst="roundRect">
            <a:avLst/>
          </a:prstGeom>
          <a:solidFill>
            <a:srgbClr val="17365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327648" y="1152144"/>
            <a:ext cx="17373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FFFFFF"/>
                </a:solidFill>
                <a:latin typeface="Aptos"/>
              </a:defRPr>
            </a:pPr>
            <a:r>
              <a:t>METHODS</a:t>
            </a:r>
          </a:p>
        </p:txBody>
      </p:sp>
      <p:sp>
        <p:nvSpPr>
          <p:cNvPr id="10" name="Oval 9"/>
          <p:cNvSpPr/>
          <p:nvPr/>
        </p:nvSpPr>
        <p:spPr>
          <a:xfrm>
            <a:off x="6263640" y="1572768"/>
            <a:ext cx="438912" cy="438912"/>
          </a:xfrm>
          <a:prstGeom prst="ellipse">
            <a:avLst/>
          </a:prstGeom>
          <a:solidFill>
            <a:srgbClr val="197E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263640" y="1682495"/>
            <a:ext cx="438912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Aptos"/>
              </a:defRPr>
            </a:pPr>
            <a:r>
              <a:t>01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0" y="1554480"/>
            <a:ext cx="20116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73651"/>
                </a:solidFill>
                <a:latin typeface="Aptos"/>
              </a:defRPr>
            </a:pPr>
            <a:r>
              <a:t>Study design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0" y="1819656"/>
            <a:ext cx="42976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50" b="0">
                <a:solidFill>
                  <a:srgbClr val="232B32"/>
                </a:solidFill>
                <a:latin typeface="Aptos"/>
              </a:defRPr>
            </a:pPr>
            <a:r>
              <a:t>Cross-sectional retrospective study</a:t>
            </a:r>
          </a:p>
        </p:txBody>
      </p:sp>
      <p:sp>
        <p:nvSpPr>
          <p:cNvPr id="14" name="Oval 13"/>
          <p:cNvSpPr/>
          <p:nvPr/>
        </p:nvSpPr>
        <p:spPr>
          <a:xfrm>
            <a:off x="6263640" y="2414016"/>
            <a:ext cx="438912" cy="438912"/>
          </a:xfrm>
          <a:prstGeom prst="ellipse">
            <a:avLst/>
          </a:prstGeom>
          <a:solidFill>
            <a:srgbClr val="197E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263640" y="2523744"/>
            <a:ext cx="438912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Aptos"/>
              </a:defRPr>
            </a:pPr>
            <a:r>
              <a:t>02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58000" y="2395728"/>
            <a:ext cx="20116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73651"/>
                </a:solidFill>
                <a:latin typeface="Aptos"/>
              </a:defRPr>
            </a:pPr>
            <a:r>
              <a:t>Data source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58000" y="2660904"/>
            <a:ext cx="42976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50" b="0">
                <a:solidFill>
                  <a:srgbClr val="232B32"/>
                </a:solidFill>
                <a:latin typeface="Aptos"/>
              </a:defRPr>
            </a:pPr>
            <a:r>
              <a:t>Secondary drug-sensitivity test results</a:t>
            </a:r>
          </a:p>
        </p:txBody>
      </p:sp>
      <p:sp>
        <p:nvSpPr>
          <p:cNvPr id="18" name="Oval 17"/>
          <p:cNvSpPr/>
          <p:nvPr/>
        </p:nvSpPr>
        <p:spPr>
          <a:xfrm>
            <a:off x="6263640" y="3255264"/>
            <a:ext cx="438912" cy="438912"/>
          </a:xfrm>
          <a:prstGeom prst="ellipse">
            <a:avLst/>
          </a:prstGeom>
          <a:solidFill>
            <a:srgbClr val="197E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6263640" y="3364992"/>
            <a:ext cx="438912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Aptos"/>
              </a:defRPr>
            </a:pPr>
            <a:r>
              <a:t>03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58000" y="3236976"/>
            <a:ext cx="20116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73651"/>
                </a:solidFill>
                <a:latin typeface="Aptos"/>
              </a:defRPr>
            </a:pPr>
            <a:r>
              <a:t>Specimens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58000" y="3502152"/>
            <a:ext cx="42976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50" b="0">
                <a:solidFill>
                  <a:srgbClr val="232B32"/>
                </a:solidFill>
                <a:latin typeface="Aptos"/>
              </a:defRPr>
            </a:pPr>
            <a:r>
              <a:t>Pus, urine, stool, HVS, CSF and other specimens</a:t>
            </a:r>
          </a:p>
        </p:txBody>
      </p:sp>
      <p:sp>
        <p:nvSpPr>
          <p:cNvPr id="22" name="Oval 21"/>
          <p:cNvSpPr/>
          <p:nvPr/>
        </p:nvSpPr>
        <p:spPr>
          <a:xfrm>
            <a:off x="6263640" y="4096512"/>
            <a:ext cx="438912" cy="438912"/>
          </a:xfrm>
          <a:prstGeom prst="ellipse">
            <a:avLst/>
          </a:prstGeom>
          <a:solidFill>
            <a:srgbClr val="197E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6263640" y="4206240"/>
            <a:ext cx="438912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Aptos"/>
              </a:defRPr>
            </a:pPr>
            <a:r>
              <a:t>04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858000" y="4078224"/>
            <a:ext cx="20116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73651"/>
                </a:solidFill>
                <a:latin typeface="Aptos"/>
              </a:defRPr>
            </a:pPr>
            <a:r>
              <a:t>Susceptibility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858000" y="4343400"/>
            <a:ext cx="42976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50" b="0">
                <a:solidFill>
                  <a:srgbClr val="232B32"/>
                </a:solidFill>
                <a:latin typeface="Aptos"/>
              </a:defRPr>
            </a:pPr>
            <a:r>
              <a:t>Resistant / sensitive / slightly sensitive / highly sensitive</a:t>
            </a:r>
          </a:p>
        </p:txBody>
      </p:sp>
      <p:sp>
        <p:nvSpPr>
          <p:cNvPr id="26" name="Oval 25"/>
          <p:cNvSpPr/>
          <p:nvPr/>
        </p:nvSpPr>
        <p:spPr>
          <a:xfrm>
            <a:off x="6263640" y="4937760"/>
            <a:ext cx="438912" cy="438912"/>
          </a:xfrm>
          <a:prstGeom prst="ellipse">
            <a:avLst/>
          </a:prstGeom>
          <a:solidFill>
            <a:srgbClr val="197E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6263640" y="5047488"/>
            <a:ext cx="438912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Aptos"/>
              </a:defRPr>
            </a:pPr>
            <a:r>
              <a:t>05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858000" y="4919472"/>
            <a:ext cx="20116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73651"/>
                </a:solidFill>
                <a:latin typeface="Aptos"/>
              </a:defRPr>
            </a:pPr>
            <a:r>
              <a:t>Analysis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858000" y="5184648"/>
            <a:ext cx="42976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50" b="0">
                <a:solidFill>
                  <a:srgbClr val="232B32"/>
                </a:solidFill>
                <a:latin typeface="Aptos"/>
              </a:defRPr>
            </a:pPr>
            <a:r>
              <a:t>Excel database; exploratory analysis and trend generation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85800" y="4800600"/>
            <a:ext cx="52120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BE3737"/>
                </a:solidFill>
                <a:latin typeface="Aptos"/>
              </a:defRPr>
            </a:pPr>
            <a:r>
              <a:t>Important data-quality note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85800" y="5212080"/>
            <a:ext cx="521208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232B32"/>
                </a:solidFill>
                <a:latin typeface="Aptos"/>
              </a:defRPr>
            </a:pPr>
            <a:r>
              <a:rPr dirty="0"/>
              <a:t>The abstract reports </a:t>
            </a:r>
            <a:r>
              <a:rPr lang="en-US" dirty="0" smtClean="0"/>
              <a:t>low</a:t>
            </a:r>
            <a:r>
              <a:rPr dirty="0" smtClean="0"/>
              <a:t> </a:t>
            </a:r>
            <a:r>
              <a:rPr dirty="0"/>
              <a:t>resistance in 2024 and explicitly identifies this as likely due to data gaps. This should not be interpreted as absence of resistance.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0" y="6547104"/>
            <a:ext cx="12191695" cy="310896"/>
          </a:xfrm>
          <a:prstGeom prst="rect">
            <a:avLst/>
          </a:prstGeom>
          <a:solidFill>
            <a:srgbClr val="197E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411480" y="6583680"/>
            <a:ext cx="112471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FFFFFF"/>
                </a:solidFill>
                <a:latin typeface="Aptos"/>
              </a:defRPr>
            </a:pPr>
            <a:r>
              <a:t>Department of Health Services • Nyandarua County • JM Kariuki Hospital</a:t>
            </a:r>
          </a:p>
        </p:txBody>
      </p:sp>
    </p:spTree>
    <p:extLst>
      <p:ext uri="{BB962C8B-B14F-4D97-AF65-F5344CB8AC3E}">
        <p14:creationId xmlns:p14="http://schemas.microsoft.com/office/powerpoint/2010/main" val="3827212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1434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300" b="1">
                <a:solidFill>
                  <a:srgbClr val="FFFFFF"/>
                </a:solidFill>
                <a:latin typeface="Aptos"/>
              </a:defRPr>
            </a:pPr>
            <a:r>
              <a:t>3. Specimen profile</a:t>
            </a:r>
          </a:p>
        </p:txBody>
      </p:sp>
      <p:graphicFrame>
        <p:nvGraphicFramePr>
          <p:cNvPr id="5" name="Chart 4"/>
          <p:cNvGraphicFramePr>
            <a:graphicFrameLocks noGrp="1"/>
          </p:cNvGraphicFramePr>
          <p:nvPr/>
        </p:nvGraphicFramePr>
        <p:xfrm>
          <a:off x="640080" y="1143000"/>
          <a:ext cx="6400800" cy="4983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7315200" y="1234440"/>
            <a:ext cx="3886200" cy="365760"/>
          </a:xfrm>
          <a:prstGeom prst="roundRect">
            <a:avLst/>
          </a:prstGeom>
          <a:solidFill>
            <a:srgbClr val="1434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406640" y="1298448"/>
            <a:ext cx="37033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1">
                <a:solidFill>
                  <a:srgbClr val="FFFFFF"/>
                </a:solidFill>
                <a:latin typeface="Aptos"/>
              </a:defRPr>
            </a:pPr>
            <a:r>
              <a:t>TOP SPECIMENS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52360" y="1737360"/>
            <a:ext cx="33832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50" b="1">
                <a:solidFill>
                  <a:srgbClr val="232B32"/>
                </a:solidFill>
                <a:latin typeface="Aptos"/>
              </a:defRPr>
            </a:pPr>
            <a:r>
              <a:t>HVS: 112 (29.4%)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52360" y="2176272"/>
            <a:ext cx="33832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50" b="1">
                <a:solidFill>
                  <a:srgbClr val="232B32"/>
                </a:solidFill>
                <a:latin typeface="Aptos"/>
              </a:defRPr>
            </a:pPr>
            <a:r>
              <a:t>URINE: 91 (23.9%)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52360" y="2615184"/>
            <a:ext cx="33832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50" b="0">
                <a:solidFill>
                  <a:srgbClr val="232B32"/>
                </a:solidFill>
                <a:latin typeface="Aptos"/>
              </a:defRPr>
            </a:pPr>
            <a:r>
              <a:t>STOOL: 37 (9.7%)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452360" y="3054096"/>
            <a:ext cx="33832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50" b="0">
                <a:solidFill>
                  <a:srgbClr val="232B32"/>
                </a:solidFill>
                <a:latin typeface="Aptos"/>
              </a:defRPr>
            </a:pPr>
            <a:r>
              <a:t>PUS: 33 (8.7%)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452360" y="3493008"/>
            <a:ext cx="33832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50" b="0">
                <a:solidFill>
                  <a:srgbClr val="232B32"/>
                </a:solidFill>
                <a:latin typeface="Aptos"/>
              </a:defRPr>
            </a:pPr>
            <a:r>
              <a:t>NOT RECORDED: 30 (7.9%)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452360" y="3931920"/>
            <a:ext cx="33832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50" b="0">
                <a:solidFill>
                  <a:srgbClr val="232B32"/>
                </a:solidFill>
                <a:latin typeface="Aptos"/>
              </a:defRPr>
            </a:pPr>
            <a:r>
              <a:t>C/S: 12 (3.1%)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452360" y="4370831"/>
            <a:ext cx="33832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50" b="0">
                <a:solidFill>
                  <a:srgbClr val="232B32"/>
                </a:solidFill>
                <a:latin typeface="Aptos"/>
              </a:defRPr>
            </a:pPr>
            <a:r>
              <a:t>PLEURAL E.: 10 (2.6%)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452360" y="4809744"/>
            <a:ext cx="33832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50" b="0">
                <a:solidFill>
                  <a:srgbClr val="232B32"/>
                </a:solidFill>
                <a:latin typeface="Aptos"/>
              </a:defRPr>
            </a:pPr>
            <a:r>
              <a:t>WOUND SWAB: 8 (2.1%)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452360" y="5394960"/>
            <a:ext cx="33832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4344F"/>
                </a:solidFill>
                <a:latin typeface="Aptos"/>
              </a:defRPr>
            </a:pPr>
            <a:r>
              <a:t>HVS and urine together account for 203 of 381 records (53.3%).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547104"/>
            <a:ext cx="12191695" cy="310896"/>
          </a:xfrm>
          <a:prstGeom prst="rect">
            <a:avLst/>
          </a:prstGeom>
          <a:solidFill>
            <a:srgbClr val="197E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384048" y="6592824"/>
            <a:ext cx="1133856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50" b="0">
                <a:solidFill>
                  <a:srgbClr val="FFFFFF"/>
                </a:solidFill>
                <a:latin typeface="Aptos"/>
              </a:defRPr>
            </a:pPr>
            <a:r>
              <a:t>Source: JM Kariuki Hospital Laboratory DST database • Jan 2023–Mar 2026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1434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300" b="1">
                <a:solidFill>
                  <a:srgbClr val="FFFFFF"/>
                </a:solidFill>
                <a:latin typeface="Aptos"/>
              </a:defRPr>
            </a:pPr>
            <a:r>
              <a:t>4. Where are positive cultures concentrated?</a:t>
            </a:r>
          </a:p>
        </p:txBody>
      </p:sp>
      <p:graphicFrame>
        <p:nvGraphicFramePr>
          <p:cNvPr id="5" name="Chart 4"/>
          <p:cNvGraphicFramePr>
            <a:graphicFrameLocks noGrp="1"/>
          </p:cNvGraphicFramePr>
          <p:nvPr/>
        </p:nvGraphicFramePr>
        <p:xfrm>
          <a:off x="640080" y="1143000"/>
          <a:ext cx="6400800" cy="4892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7315200" y="1234440"/>
            <a:ext cx="3931920" cy="365760"/>
          </a:xfrm>
          <a:prstGeom prst="roundRect">
            <a:avLst/>
          </a:prstGeom>
          <a:solidFill>
            <a:srgbClr val="197E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406640" y="1298448"/>
            <a:ext cx="3749039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1">
                <a:solidFill>
                  <a:srgbClr val="FFFFFF"/>
                </a:solidFill>
                <a:latin typeface="Aptos"/>
              </a:defRPr>
            </a:pPr>
            <a:r>
              <a:t>HIGHER-YIELD SPECIMENS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52360" y="1719072"/>
            <a:ext cx="34747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50" b="1">
                <a:solidFill>
                  <a:srgbClr val="232B32"/>
                </a:solidFill>
                <a:latin typeface="Aptos"/>
              </a:defRPr>
            </a:pPr>
            <a:r>
              <a:t>HVS: 49 positive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52360" y="2157984"/>
            <a:ext cx="34747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50" b="1">
                <a:solidFill>
                  <a:srgbClr val="232B32"/>
                </a:solidFill>
                <a:latin typeface="Aptos"/>
              </a:defRPr>
            </a:pPr>
            <a:r>
              <a:t>URINE: 25 positive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52360" y="2596896"/>
            <a:ext cx="34747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50" b="1">
                <a:solidFill>
                  <a:srgbClr val="232B32"/>
                </a:solidFill>
                <a:latin typeface="Aptos"/>
              </a:defRPr>
            </a:pPr>
            <a:r>
              <a:t>PUS: 17 positive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452360" y="3035808"/>
            <a:ext cx="34747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50" b="0">
                <a:solidFill>
                  <a:srgbClr val="232B32"/>
                </a:solidFill>
                <a:latin typeface="Aptos"/>
              </a:defRPr>
            </a:pPr>
            <a:r>
              <a:t>WOUND SWAB: 4 positive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452360" y="3474720"/>
            <a:ext cx="34747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50" b="0">
                <a:solidFill>
                  <a:srgbClr val="232B32"/>
                </a:solidFill>
                <a:latin typeface="Aptos"/>
              </a:defRPr>
            </a:pPr>
            <a:r>
              <a:t>STOOL: 3 positive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452360" y="3913631"/>
            <a:ext cx="34747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50" b="0">
                <a:solidFill>
                  <a:srgbClr val="232B32"/>
                </a:solidFill>
                <a:latin typeface="Aptos"/>
              </a:defRPr>
            </a:pPr>
            <a:r>
              <a:t>C/S: 3 positive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452360" y="4352544"/>
            <a:ext cx="34747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50" b="0">
                <a:solidFill>
                  <a:srgbClr val="232B32"/>
                </a:solidFill>
                <a:latin typeface="Aptos"/>
              </a:defRPr>
            </a:pPr>
            <a:r>
              <a:t>THROAT SWAB: 3 positive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452360" y="4791456"/>
            <a:ext cx="34747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50" b="0">
                <a:solidFill>
                  <a:srgbClr val="232B32"/>
                </a:solidFill>
                <a:latin typeface="Aptos"/>
              </a:defRPr>
            </a:pPr>
            <a:r>
              <a:t>SWAB: 2 positive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452360" y="5394960"/>
            <a:ext cx="33832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50" b="1">
                <a:solidFill>
                  <a:srgbClr val="14344F"/>
                </a:solidFill>
                <a:latin typeface="Aptos"/>
              </a:defRPr>
            </a:pPr>
            <a:r>
              <a:t>Pus/wound specimens show a higher positive yield than HVS or urine in this dataset.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547104"/>
            <a:ext cx="12191695" cy="310896"/>
          </a:xfrm>
          <a:prstGeom prst="rect">
            <a:avLst/>
          </a:prstGeom>
          <a:solidFill>
            <a:srgbClr val="197E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384048" y="6592824"/>
            <a:ext cx="1133856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50" b="0">
                <a:solidFill>
                  <a:srgbClr val="FFFFFF"/>
                </a:solidFill>
                <a:latin typeface="Aptos"/>
              </a:defRPr>
            </a:pPr>
            <a:r>
              <a:t>Source: JM Kariuki Hospital Laboratory DST database • Jan 2023–Mar 2026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1434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300" b="1">
                <a:solidFill>
                  <a:srgbClr val="FFFFFF"/>
                </a:solidFill>
                <a:latin typeface="Aptos"/>
              </a:defRPr>
            </a:pPr>
            <a:r>
              <a:t>5. Department distribution and the ICU signal</a:t>
            </a:r>
          </a:p>
        </p:txBody>
      </p:sp>
      <p:graphicFrame>
        <p:nvGraphicFramePr>
          <p:cNvPr id="5" name="Chart 4"/>
          <p:cNvGraphicFramePr>
            <a:graphicFrameLocks noGrp="1"/>
          </p:cNvGraphicFramePr>
          <p:nvPr/>
        </p:nvGraphicFramePr>
        <p:xfrm>
          <a:off x="640080" y="1097280"/>
          <a:ext cx="6035040" cy="5074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6995160" y="1188720"/>
            <a:ext cx="4206240" cy="365760"/>
          </a:xfrm>
          <a:prstGeom prst="roundRect">
            <a:avLst/>
          </a:prstGeom>
          <a:solidFill>
            <a:srgbClr val="BE37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086600" y="1252728"/>
            <a:ext cx="4023359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1">
                <a:solidFill>
                  <a:srgbClr val="FFFFFF"/>
                </a:solidFill>
                <a:latin typeface="Aptos"/>
              </a:defRPr>
            </a:pPr>
            <a:r>
              <a:t>ICU: SMALL VOLUME, HIGH SIGNAL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0" y="1737360"/>
            <a:ext cx="38404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BE3737"/>
                </a:solidFill>
                <a:latin typeface="Aptos"/>
              </a:defRPr>
            </a:pPr>
            <a:r>
              <a:t>4 ICU records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32320" y="2331720"/>
            <a:ext cx="38404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2B32"/>
                </a:solidFill>
                <a:latin typeface="Aptos"/>
              </a:defRPr>
            </a:pPr>
            <a:r>
              <a:t>3 had reported isolates; 1 had no isolate.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32320" y="3246120"/>
            <a:ext cx="384048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14344F"/>
                </a:solidFill>
                <a:latin typeface="Aptos"/>
              </a:defRPr>
            </a:pPr>
            <a:r>
              <a:t>The July 2024 ICU S. aureus record showed extensive resistance across the tested panel.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995160" y="4297680"/>
            <a:ext cx="4206240" cy="365760"/>
          </a:xfrm>
          <a:prstGeom prst="roundRect">
            <a:avLst/>
          </a:prstGeom>
          <a:solidFill>
            <a:srgbClr val="1434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086600" y="4361688"/>
            <a:ext cx="4023359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1">
                <a:solidFill>
                  <a:srgbClr val="FFFFFF"/>
                </a:solidFill>
                <a:latin typeface="Aptos"/>
              </a:defRPr>
            </a:pPr>
            <a:r>
              <a:t>OPD DOMINATES VOLUME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132320" y="4846320"/>
            <a:ext cx="38404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232B32"/>
                </a:solidFill>
                <a:latin typeface="Aptos"/>
              </a:defRPr>
            </a:pPr>
            <a:r>
              <a:t>208 records (54.6% of the workbook) were from OPD.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547104"/>
            <a:ext cx="12191695" cy="310896"/>
          </a:xfrm>
          <a:prstGeom prst="rect">
            <a:avLst/>
          </a:prstGeom>
          <a:solidFill>
            <a:srgbClr val="197E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384048" y="6592824"/>
            <a:ext cx="1133856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50" b="0">
                <a:solidFill>
                  <a:srgbClr val="FFFFFF"/>
                </a:solidFill>
                <a:latin typeface="Aptos"/>
              </a:defRPr>
            </a:pPr>
            <a:r>
              <a:t>Source: JM Kariuki Hospital Laboratory DST database • Jan 2023–Mar 2026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1434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300" b="1">
                <a:solidFill>
                  <a:srgbClr val="FFFFFF"/>
                </a:solidFill>
                <a:latin typeface="Aptos"/>
              </a:defRPr>
            </a:pPr>
            <a:r>
              <a:t>6. Organism profile from positive records</a:t>
            </a:r>
          </a:p>
        </p:txBody>
      </p:sp>
      <p:graphicFrame>
        <p:nvGraphicFramePr>
          <p:cNvPr id="5" name="Chart 4"/>
          <p:cNvGraphicFramePr>
            <a:graphicFrameLocks noGrp="1"/>
          </p:cNvGraphicFramePr>
          <p:nvPr/>
        </p:nvGraphicFramePr>
        <p:xfrm>
          <a:off x="640080" y="1051560"/>
          <a:ext cx="6583680" cy="5166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7452360" y="1143000"/>
            <a:ext cx="3749039" cy="365760"/>
          </a:xfrm>
          <a:prstGeom prst="roundRect">
            <a:avLst/>
          </a:prstGeom>
          <a:solidFill>
            <a:srgbClr val="197E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543800" y="1207008"/>
            <a:ext cx="3566159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1">
                <a:solidFill>
                  <a:srgbClr val="FFFFFF"/>
                </a:solidFill>
                <a:latin typeface="Aptos"/>
              </a:defRPr>
            </a:pPr>
            <a:r>
              <a:t>IMPORTANT INTERPRETATION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89520" y="1691640"/>
            <a:ext cx="365760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350">
                <a:solidFill>
                  <a:srgbClr val="232B32"/>
                </a:solidFill>
                <a:latin typeface="Aptos"/>
              </a:defRPr>
            </a:pPr>
            <a:r>
              <a:t>S. aureus appears in 61 positive records.</a:t>
            </a:r>
          </a:p>
          <a:p>
            <a:pPr>
              <a:spcAft>
                <a:spcPts val="600"/>
              </a:spcAft>
              <a:defRPr sz="1350">
                <a:solidFill>
                  <a:srgbClr val="232B32"/>
                </a:solidFill>
                <a:latin typeface="Aptos"/>
              </a:defRPr>
            </a:pPr>
            <a:r>
              <a:t>Candida/yeast appears in 28 records.</a:t>
            </a:r>
          </a:p>
          <a:p>
            <a:pPr>
              <a:spcAft>
                <a:spcPts val="600"/>
              </a:spcAft>
              <a:defRPr sz="1350">
                <a:solidFill>
                  <a:srgbClr val="232B32"/>
                </a:solidFill>
                <a:latin typeface="Aptos"/>
              </a:defRPr>
            </a:pPr>
            <a:r>
              <a:t>E. coli appears in 11 records.</a:t>
            </a:r>
          </a:p>
          <a:p>
            <a:pPr>
              <a:spcAft>
                <a:spcPts val="600"/>
              </a:spcAft>
              <a:defRPr sz="1350">
                <a:solidFill>
                  <a:srgbClr val="232B32"/>
                </a:solidFill>
                <a:latin typeface="Aptos"/>
              </a:defRPr>
            </a:pPr>
            <a:r>
              <a:t>Pseudomonas appears in 5 records.</a:t>
            </a:r>
          </a:p>
          <a:p>
            <a:pPr>
              <a:spcAft>
                <a:spcPts val="600"/>
              </a:spcAft>
              <a:defRPr sz="1350">
                <a:solidFill>
                  <a:srgbClr val="232B32"/>
                </a:solidFill>
                <a:latin typeface="Aptos"/>
              </a:defRPr>
            </a:pPr>
            <a:r>
              <a:t>Mixed-organism records can be counted in more than one group; these are organism mentions, not mutually exclusive isolates.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47104"/>
            <a:ext cx="12191695" cy="310896"/>
          </a:xfrm>
          <a:prstGeom prst="rect">
            <a:avLst/>
          </a:prstGeom>
          <a:solidFill>
            <a:srgbClr val="197E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84048" y="6592824"/>
            <a:ext cx="1133856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50" b="0">
                <a:solidFill>
                  <a:srgbClr val="FFFFFF"/>
                </a:solidFill>
                <a:latin typeface="Aptos"/>
              </a:defRPr>
            </a:pPr>
            <a:r>
              <a:t>Source: workbook; grouped by text pattern in the Isolates field. Mixed records are not mutually exclusive.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1434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300" b="1">
                <a:solidFill>
                  <a:srgbClr val="FFFFFF"/>
                </a:solidFill>
                <a:latin typeface="Aptos"/>
              </a:defRPr>
            </a:pPr>
            <a:r>
              <a:t>7. Resistance by antibiotic class — current workbook analysis</a:t>
            </a:r>
          </a:p>
        </p:txBody>
      </p:sp>
      <p:graphicFrame>
        <p:nvGraphicFramePr>
          <p:cNvPr id="5" name="Chart 4"/>
          <p:cNvGraphicFramePr>
            <a:graphicFrameLocks noGrp="1"/>
          </p:cNvGraphicFramePr>
          <p:nvPr/>
        </p:nvGraphicFramePr>
        <p:xfrm>
          <a:off x="640080" y="1051560"/>
          <a:ext cx="6675120" cy="5166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7543800" y="1143000"/>
            <a:ext cx="3657600" cy="365760"/>
          </a:xfrm>
          <a:prstGeom prst="roundRect">
            <a:avLst/>
          </a:prstGeom>
          <a:solidFill>
            <a:srgbClr val="BE37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635240" y="1207008"/>
            <a:ext cx="34747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1">
                <a:solidFill>
                  <a:srgbClr val="FFFFFF"/>
                </a:solidFill>
                <a:latin typeface="Aptos"/>
              </a:defRPr>
            </a:pPr>
            <a:r>
              <a:t>HIGHEST RECORDED RESISTANCE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80960" y="1783080"/>
            <a:ext cx="3383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BE3737"/>
                </a:solidFill>
                <a:latin typeface="Aptos"/>
              </a:defRPr>
            </a:pPr>
            <a:r>
              <a:t>Macrolides: 75.3%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80960" y="2441448"/>
            <a:ext cx="3383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14344F"/>
                </a:solidFill>
                <a:latin typeface="Aptos"/>
              </a:defRPr>
            </a:pPr>
            <a:r>
              <a:t>Tetracyclines: 65.2%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80960" y="3099815"/>
            <a:ext cx="3383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14344F"/>
                </a:solidFill>
                <a:latin typeface="Aptos"/>
              </a:defRPr>
            </a:pPr>
            <a:r>
              <a:t>Sulfonamides: 58.5%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543800" y="3977639"/>
            <a:ext cx="3657600" cy="365760"/>
          </a:xfrm>
          <a:prstGeom prst="roundRect">
            <a:avLst/>
          </a:prstGeom>
          <a:solidFill>
            <a:srgbClr val="2D825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635240" y="4041648"/>
            <a:ext cx="34747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1">
                <a:solidFill>
                  <a:srgbClr val="FFFFFF"/>
                </a:solidFill>
                <a:latin typeface="Aptos"/>
              </a:defRPr>
            </a:pPr>
            <a:r>
              <a:t>LOWER RECORDED RESISTANCE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80960" y="4526280"/>
            <a:ext cx="3383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50" b="1">
                <a:solidFill>
                  <a:srgbClr val="2D8252"/>
                </a:solidFill>
                <a:latin typeface="Aptos"/>
              </a:defRPr>
            </a:pPr>
            <a:r>
              <a:t>Oxazolidinones: 9.1%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680960" y="5029200"/>
            <a:ext cx="3383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50" b="1">
                <a:solidFill>
                  <a:srgbClr val="2D8252"/>
                </a:solidFill>
                <a:latin typeface="Aptos"/>
              </a:defRPr>
            </a:pPr>
            <a:r>
              <a:t>Aminoglycosides: 21.8%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80960" y="5532120"/>
            <a:ext cx="3383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50" b="1">
                <a:solidFill>
                  <a:srgbClr val="2D8252"/>
                </a:solidFill>
                <a:latin typeface="Aptos"/>
              </a:defRPr>
            </a:pPr>
            <a:r>
              <a:t>Carbapenems: 23.5%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635240" y="5989320"/>
            <a:ext cx="33832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646E76"/>
                </a:solidFill>
                <a:latin typeface="Aptos"/>
              </a:defRPr>
            </a:pPr>
            <a:r>
              <a:t>R / (R+S+SS+HS), weighted across recorded susceptibility tests.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547104"/>
            <a:ext cx="12191695" cy="310896"/>
          </a:xfrm>
          <a:prstGeom prst="rect">
            <a:avLst/>
          </a:prstGeom>
          <a:solidFill>
            <a:srgbClr val="197E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384048" y="6592824"/>
            <a:ext cx="1133856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50" b="0">
                <a:solidFill>
                  <a:srgbClr val="FFFFFF"/>
                </a:solidFill>
                <a:latin typeface="Aptos"/>
              </a:defRPr>
            </a:pPr>
            <a:r>
              <a:t>Source: JM Kariuki Hospital Laboratory DST database • Jan 2023–Mar 2026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1434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300" b="1">
                <a:solidFill>
                  <a:srgbClr val="FFFFFF"/>
                </a:solidFill>
                <a:latin typeface="Aptos"/>
              </a:defRPr>
            </a:pPr>
            <a:r>
              <a:t>8. Antibiotics with the clearest signals</a:t>
            </a:r>
          </a:p>
        </p:txBody>
      </p:sp>
      <p:graphicFrame>
        <p:nvGraphicFramePr>
          <p:cNvPr id="5" name="Chart 4"/>
          <p:cNvGraphicFramePr>
            <a:graphicFrameLocks noGrp="1"/>
          </p:cNvGraphicFramePr>
          <p:nvPr/>
        </p:nvGraphicFramePr>
        <p:xfrm>
          <a:off x="640080" y="1051560"/>
          <a:ext cx="6766560" cy="5166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7635240" y="1143000"/>
            <a:ext cx="3611880" cy="365760"/>
          </a:xfrm>
          <a:prstGeom prst="roundRect">
            <a:avLst/>
          </a:prstGeom>
          <a:solidFill>
            <a:srgbClr val="197E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726679" y="1207008"/>
            <a:ext cx="34290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1">
                <a:solidFill>
                  <a:srgbClr val="FFFFFF"/>
                </a:solidFill>
                <a:latin typeface="Aptos"/>
              </a:defRPr>
            </a:pPr>
            <a:r>
              <a:t>LOWER RESISTANCE / RELATIVE ACTIVITY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0" y="1737360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197E84"/>
                </a:solidFill>
                <a:latin typeface="Aptos"/>
              </a:defRPr>
            </a:pPr>
            <a:r>
              <a:t>Linezolid: 9.1% 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0" y="2395728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197E84"/>
                </a:solidFill>
                <a:latin typeface="Aptos"/>
              </a:defRPr>
            </a:pPr>
            <a:r>
              <a:t>Meropenem: 14.3% 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0" y="3054096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197E84"/>
                </a:solidFill>
                <a:latin typeface="Aptos"/>
              </a:defRPr>
            </a:pPr>
            <a:r>
              <a:t>Gentamycin: 22.2% R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35240" y="4526280"/>
            <a:ext cx="3611880" cy="365760"/>
          </a:xfrm>
          <a:prstGeom prst="roundRect">
            <a:avLst/>
          </a:prstGeom>
          <a:solidFill>
            <a:srgbClr val="D28E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726679" y="4590288"/>
            <a:ext cx="34290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1">
                <a:solidFill>
                  <a:srgbClr val="FFFFFF"/>
                </a:solidFill>
                <a:latin typeface="Aptos"/>
              </a:defRPr>
            </a:pPr>
            <a:r>
              <a:t>CAUTION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0" y="5010912"/>
            <a:ext cx="32004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50" b="0">
                <a:solidFill>
                  <a:srgbClr val="232B32"/>
                </a:solidFill>
                <a:latin typeface="Aptos"/>
              </a:defRPr>
            </a:pPr>
            <a:r>
              <a:t>Percentages are based on the number of susceptibility tests actually recorded for each drug; test availability varies by antibiotic.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547104"/>
            <a:ext cx="12191695" cy="310896"/>
          </a:xfrm>
          <a:prstGeom prst="rect">
            <a:avLst/>
          </a:prstGeom>
          <a:solidFill>
            <a:srgbClr val="197E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384048" y="6592824"/>
            <a:ext cx="1133856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50" b="0">
                <a:solidFill>
                  <a:srgbClr val="FFFFFF"/>
                </a:solidFill>
                <a:latin typeface="Aptos"/>
              </a:defRPr>
            </a:pPr>
            <a:r>
              <a:t>Source: JM Kariuki Hospital Laboratory DST database • Jan 2023–Mar 2026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1879</Words>
  <Application>Microsoft Office PowerPoint</Application>
  <PresentationFormat>Widescreen</PresentationFormat>
  <Paragraphs>264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Trends in Antimicrobial Resistance at JM Kariuki Hospital, Nyandarua County (2023–2026) — Data Analysis</dc:title>
  <dc:subject>AMR Conference Presentation based on current laboratory DST workbook</dc:subject>
  <dc:creator>Department of Health Services, Nyandarua County</dc:creator>
  <cp:keywords/>
  <dc:description>generated using python-pptx</dc:description>
  <cp:lastModifiedBy>Admin</cp:lastModifiedBy>
  <cp:revision>5</cp:revision>
  <dcterms:created xsi:type="dcterms:W3CDTF">2013-01-27T09:14:16Z</dcterms:created>
  <dcterms:modified xsi:type="dcterms:W3CDTF">2026-08-18T12:20:55Z</dcterms:modified>
  <cp:category/>
</cp:coreProperties>
</file>