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64" r:id="rId3"/>
    <p:sldId id="258" r:id="rId4"/>
    <p:sldId id="265" r:id="rId5"/>
    <p:sldId id="266" r:id="rId6"/>
    <p:sldId id="261" r:id="rId7"/>
    <p:sldId id="270" r:id="rId8"/>
    <p:sldId id="271" r:id="rId9"/>
    <p:sldId id="272" r:id="rId10"/>
    <p:sldId id="273" r:id="rId11"/>
    <p:sldId id="277" r:id="rId12"/>
    <p:sldId id="275" r:id="rId13"/>
    <p:sldId id="268" r:id="rId14"/>
    <p:sldId id="263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1" d="100"/>
          <a:sy n="61" d="100"/>
        </p:scale>
        <p:origin x="10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2474129847670704"/>
          <c:y val="3.9601865664769691E-2"/>
          <c:w val="0.86519601237500066"/>
          <c:h val="0.739198298248522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Share of Positives (%)</c:v>
                </c:pt>
              </c:strCache>
            </c:strRef>
          </c:tx>
          <c:spPr>
            <a:solidFill>
              <a:srgbClr val="004586"/>
            </a:solidFill>
            <a:ln w="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24–28</c:v>
                </c:pt>
                <c:pt idx="1">
                  <c:v>29–33</c:v>
                </c:pt>
                <c:pt idx="2">
                  <c:v>34–38</c:v>
                </c:pt>
                <c:pt idx="3">
                  <c:v>39–43</c:v>
                </c:pt>
                <c:pt idx="4">
                  <c:v>44–48 (Peak)</c:v>
                </c:pt>
                <c:pt idx="5">
                  <c:v>49–50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10</c:v>
                </c:pt>
                <c:pt idx="1">
                  <c:v>16</c:v>
                </c:pt>
                <c:pt idx="2">
                  <c:v>17</c:v>
                </c:pt>
                <c:pt idx="3">
                  <c:v>23</c:v>
                </c:pt>
                <c:pt idx="4">
                  <c:v>25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EA-40AC-830C-D611C3E3E644}"/>
            </c:ext>
          </c:extLst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Cases (n)</c:v>
                </c:pt>
              </c:strCache>
            </c:strRef>
          </c:tx>
          <c:spPr>
            <a:solidFill>
              <a:srgbClr val="FF420E"/>
            </a:solidFill>
            <a:ln w="0">
              <a:noFill/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n=</a:t>
                    </a:r>
                    <a:fld id="{BB506EAA-3607-45C1-8EB2-67509F75365E}" type="VALUE">
                      <a:rPr lang="en-US" smtClean="0"/>
                      <a:pPr/>
                      <a:t>[VALUE]</a:t>
                    </a:fld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6CBF-4DFB-81CE-1BD76789045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n=</a:t>
                    </a:r>
                    <a:fld id="{F4C1B0DB-DBCE-4C0D-BD67-9792FEBD456E}" type="VALUE">
                      <a:rPr lang="en-US" smtClean="0"/>
                      <a:pPr/>
                      <a:t>[VALUE]</a:t>
                    </a:fld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CBF-4DFB-81CE-1BD76789045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n-</a:t>
                    </a:r>
                    <a:fld id="{1F815500-D443-4B46-A43E-4F283FA1D1DE}" type="VALUE">
                      <a:rPr lang="en-US" smtClean="0"/>
                      <a:pPr/>
                      <a:t>[VALUE]</a:t>
                    </a:fld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6CBF-4DFB-81CE-1BD76789045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n=</a:t>
                    </a:r>
                    <a:fld id="{434418E1-5FFE-43B9-BDB9-949A9B5A8CA1}" type="VALUE">
                      <a:rPr lang="en-US" smtClean="0"/>
                      <a:pPr/>
                      <a:t>[VALUE]</a:t>
                    </a:fld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CBF-4DFB-81CE-1BD76789045C}"/>
                </c:ext>
              </c:extLst>
            </c:dLbl>
            <c:dLbl>
              <c:idx val="4"/>
              <c:layout>
                <c:manualLayout>
                  <c:x val="4.2784712045412433E-2"/>
                  <c:y val="-8.771202828885577E-3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400" b="1"/>
                    </a:pPr>
                    <a:endParaRPr lang="en-US" sz="1400" b="1" dirty="0"/>
                  </a:p>
                  <a:p>
                    <a:pPr>
                      <a:defRPr sz="1400" b="1"/>
                    </a:pPr>
                    <a:r>
                      <a:rPr lang="en-US" sz="1400" b="1" dirty="0"/>
                      <a:t>n=</a:t>
                    </a:r>
                    <a:fld id="{B7445D78-967D-4029-A871-FBF4DA29CF36}" type="VALUE">
                      <a:rPr lang="en-US" sz="1400" b="1" smtClean="0"/>
                      <a:pPr>
                        <a:defRPr sz="1400" b="1"/>
                      </a:pPr>
                      <a:t>[VALUE]</a:t>
                    </a:fld>
                    <a:endParaRPr lang="en-US" sz="1400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009326168859243"/>
                      <c:h val="0.1320943146030167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6CBF-4DFB-81CE-1BD76789045C}"/>
                </c:ext>
              </c:extLst>
            </c:dLbl>
            <c:dLbl>
              <c:idx val="5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400" b="1"/>
                    </a:pPr>
                    <a:endParaRPr lang="en-US" dirty="0"/>
                  </a:p>
                  <a:p>
                    <a:pPr>
                      <a:defRPr sz="1400" b="1"/>
                    </a:pPr>
                    <a:r>
                      <a:rPr lang="en-US" dirty="0"/>
                      <a:t>n=</a:t>
                    </a:r>
                    <a:fld id="{DAE2855D-2EFC-4682-8E85-51407CDAB5C5}" type="VALUE">
                      <a:rPr lang="en-US" smtClean="0"/>
                      <a:pPr>
                        <a:defRPr sz="1400" b="1"/>
                      </a:pPr>
                      <a:t>[VALUE]</a:t>
                    </a:fld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1630591630591632E-2"/>
                      <c:h val="0.114551908945245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CBF-4DFB-81CE-1BD7678904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24–28</c:v>
                </c:pt>
                <c:pt idx="1">
                  <c:v>29–33</c:v>
                </c:pt>
                <c:pt idx="2">
                  <c:v>34–38</c:v>
                </c:pt>
                <c:pt idx="3">
                  <c:v>39–43</c:v>
                </c:pt>
                <c:pt idx="4">
                  <c:v>44–48 (Peak)</c:v>
                </c:pt>
                <c:pt idx="5">
                  <c:v>49–50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6"/>
                <c:pt idx="0">
                  <c:v>11</c:v>
                </c:pt>
                <c:pt idx="1">
                  <c:v>18</c:v>
                </c:pt>
                <c:pt idx="2">
                  <c:v>19</c:v>
                </c:pt>
                <c:pt idx="3">
                  <c:v>25</c:v>
                </c:pt>
                <c:pt idx="4">
                  <c:v>27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EA-40AC-830C-D611C3E3E6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1023012"/>
        <c:axId val="62763753"/>
      </c:barChart>
      <c:catAx>
        <c:axId val="510230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 dirty="0"/>
                  <a:t>Age Cohort</a:t>
                </a:r>
              </a:p>
            </c:rich>
          </c:tx>
          <c:layout>
            <c:manualLayout>
              <c:xMode val="edge"/>
              <c:yMode val="edge"/>
              <c:x val="0.39433818451328173"/>
              <c:y val="0.93670115291820899"/>
            </c:manualLayout>
          </c:layout>
          <c:overlay val="0"/>
        </c:title>
        <c:numFmt formatCode="[$-409]0\%" sourceLinked="0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sz="1400" b="1" u="none" strike="noStrike">
                <a:solidFill>
                  <a:srgbClr val="000000"/>
                </a:solidFill>
                <a:uFillTx/>
                <a:latin typeface="Calibri"/>
              </a:defRPr>
            </a:pPr>
            <a:endParaRPr lang="en-US"/>
          </a:p>
        </c:txPr>
        <c:crossAx val="62763753"/>
        <c:crosses val="autoZero"/>
        <c:auto val="1"/>
        <c:lblAlgn val="ctr"/>
        <c:lblOffset val="100"/>
        <c:noMultiLvlLbl val="0"/>
      </c:catAx>
      <c:valAx>
        <c:axId val="62763753"/>
        <c:scaling>
          <c:orientation val="minMax"/>
        </c:scaling>
        <c:delete val="0"/>
        <c:axPos val="l"/>
        <c:majorGridlines>
          <c:spPr>
            <a:ln w="0">
              <a:solidFill>
                <a:srgbClr val="B3B3B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 sz="1400" dirty="0"/>
                  <a:t>Positivity</a:t>
                </a:r>
              </a:p>
            </c:rich>
          </c:tx>
          <c:layout>
            <c:manualLayout>
              <c:xMode val="edge"/>
              <c:yMode val="edge"/>
              <c:x val="1.4261570681804146E-2"/>
              <c:y val="0.39853652135477097"/>
            </c:manualLayout>
          </c:layout>
          <c:overlay val="0"/>
        </c:title>
        <c:numFmt formatCode="[$-409]0\%" sourceLinked="0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sz="1400" b="1" u="none" strike="noStrike">
                <a:solidFill>
                  <a:srgbClr val="000000"/>
                </a:solidFill>
                <a:uFillTx/>
                <a:latin typeface="Calibri"/>
              </a:defRPr>
            </a:pPr>
            <a:endParaRPr lang="en-US"/>
          </a:p>
        </c:txPr>
        <c:crossAx val="51023012"/>
        <c:crosses val="autoZero"/>
        <c:crossBetween val="between"/>
      </c:valAx>
      <c:spPr>
        <a:noFill/>
        <a:ln w="0">
          <a:solidFill>
            <a:srgbClr val="B3B3B3"/>
          </a:solidFill>
        </a:ln>
      </c:spPr>
    </c:plotArea>
    <c:legend>
      <c:legendPos val="r"/>
      <c:layout>
        <c:manualLayout>
          <c:xMode val="edge"/>
          <c:yMode val="edge"/>
          <c:x val="0.67083466684633997"/>
          <c:y val="0.86502338987421035"/>
          <c:w val="0.26677096142076684"/>
          <c:h val="0.12620540729690408"/>
        </c:manualLayout>
      </c:layout>
      <c:overlay val="0"/>
      <c:txPr>
        <a:bodyPr/>
        <a:lstStyle/>
        <a:p>
          <a:pPr>
            <a:defRPr sz="1200" b="1"/>
          </a:pPr>
          <a:endParaRPr lang="en-US"/>
        </a:p>
      </c:txPr>
    </c:legend>
    <c:plotVisOnly val="1"/>
    <c:dispBlanksAs val="gap"/>
    <c:showDLblsOverMax val="1"/>
  </c:chart>
  <c:spPr>
    <a:solidFill>
      <a:srgbClr val="FFFFFF"/>
    </a:solidFill>
    <a:ln w="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Participants</c:v>
                </c:pt>
              </c:strCache>
            </c:strRef>
          </c:tx>
          <c:spPr>
            <a:solidFill>
              <a:srgbClr val="004586"/>
            </a:solidFill>
            <a:ln w="0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HPV Negative</c:v>
                </c:pt>
                <c:pt idx="1">
                  <c:v>HPV Positive</c:v>
                </c:pt>
                <c:pt idx="2">
                  <c:v>Failed / Missing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340</c:v>
                </c:pt>
                <c:pt idx="1">
                  <c:v>110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56-47AB-9529-E163611E1B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2640800"/>
        <c:axId val="80443885"/>
      </c:barChart>
      <c:catAx>
        <c:axId val="326408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b="1" dirty="0"/>
                  <a:t>Results Outcome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sz="1200" b="0" u="none" strike="noStrike">
                <a:solidFill>
                  <a:srgbClr val="000000"/>
                </a:solidFill>
                <a:uFillTx/>
                <a:latin typeface="Calibri"/>
              </a:defRPr>
            </a:pPr>
            <a:endParaRPr lang="en-US"/>
          </a:p>
        </c:txPr>
        <c:crossAx val="80443885"/>
        <c:crosses val="autoZero"/>
        <c:auto val="1"/>
        <c:lblAlgn val="ctr"/>
        <c:lblOffset val="100"/>
        <c:noMultiLvlLbl val="0"/>
      </c:catAx>
      <c:valAx>
        <c:axId val="80443885"/>
        <c:scaling>
          <c:orientation val="minMax"/>
        </c:scaling>
        <c:delete val="0"/>
        <c:axPos val="l"/>
        <c:majorGridlines>
          <c:spPr>
            <a:ln w="0">
              <a:solidFill>
                <a:srgbClr val="B3B3B3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b="1" dirty="0"/>
                  <a:t>Number Of Clients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sz="1200" b="1" u="none" strike="noStrike">
                <a:solidFill>
                  <a:srgbClr val="000000"/>
                </a:solidFill>
                <a:uFillTx/>
                <a:latin typeface="Calibri"/>
              </a:defRPr>
            </a:pPr>
            <a:endParaRPr lang="en-US"/>
          </a:p>
        </c:txPr>
        <c:crossAx val="32640800"/>
        <c:crosses val="autoZero"/>
        <c:crossBetween val="between"/>
      </c:valAx>
      <c:spPr>
        <a:noFill/>
        <a:ln w="0">
          <a:solidFill>
            <a:srgbClr val="B3B3B3"/>
          </a:solidFill>
        </a:ln>
      </c:spPr>
    </c:plotArea>
    <c:legend>
      <c:legendPos val="r"/>
      <c:layout>
        <c:manualLayout>
          <c:xMode val="edge"/>
          <c:yMode val="edge"/>
          <c:x val="0.21545890980570048"/>
          <c:y val="0.93767515247944855"/>
          <c:w val="0.17377439244642692"/>
          <c:h val="6.0899761336515514E-2"/>
        </c:manualLayout>
      </c:layout>
      <c:overlay val="1"/>
      <c:spPr>
        <a:noFill/>
        <a:ln w="0">
          <a:noFill/>
        </a:ln>
      </c:spPr>
      <c:txPr>
        <a:bodyPr/>
        <a:lstStyle/>
        <a:p>
          <a:pPr>
            <a:defRPr sz="1000" b="0" u="none" strike="noStrike">
              <a:solidFill>
                <a:srgbClr val="000000"/>
              </a:solidFill>
              <a:uFillTx/>
              <a:latin typeface="Calibri"/>
            </a:defRPr>
          </a:pPr>
          <a:endParaRPr lang="en-US"/>
        </a:p>
      </c:txPr>
    </c:legend>
    <c:plotVisOnly val="1"/>
    <c:dispBlanksAs val="gap"/>
    <c:showDLblsOverMax val="1"/>
  </c:chart>
  <c:spPr>
    <a:solidFill>
      <a:srgbClr val="FFFFFF"/>
    </a:solidFill>
    <a:ln w="0">
      <a:noFill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00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1282700"/>
            <a:ext cx="6856413" cy="3856038"/>
          </a:xfrm>
          <a:prstGeom prst="rect">
            <a:avLst/>
          </a:prstGeom>
          <a:ln w="0">
            <a:noFill/>
          </a:ln>
        </p:spPr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Move the punchy conclusion slide before the Thank You slide</a:t>
            </a:r>
          </a:p>
        </p:txBody>
      </p:sp>
      <p:sp>
        <p:nvSpPr>
          <p:cNvPr id="416" name="PlaceHolder 3"/>
          <p:cNvSpPr>
            <a:spLocks noGrp="1"/>
          </p:cNvSpPr>
          <p:nvPr>
            <p:ph type="sldNum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12AF6132-61E1-4987-8275-2965B8CD766A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1282700"/>
            <a:ext cx="6856413" cy="3856038"/>
          </a:xfrm>
          <a:prstGeom prst="rect">
            <a:avLst/>
          </a:prstGeom>
          <a:ln w="0">
            <a:noFill/>
          </a:ln>
        </p:spPr>
      </p:sp>
      <p:sp>
        <p:nvSpPr>
          <p:cNvPr id="418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480" cy="452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Add conference subtheme to opening slide and insert an intro slide (6 bullets) after it linking HPV screening to the IPC theme</a:t>
            </a:r>
          </a:p>
        </p:txBody>
      </p:sp>
      <p:sp>
        <p:nvSpPr>
          <p:cNvPr id="419" name="PlaceHolder 3"/>
          <p:cNvSpPr>
            <a:spLocks noGrp="1"/>
          </p:cNvSpPr>
          <p:nvPr>
            <p:ph type="sldNum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tIns="-45000" rIns="90000" bIns="-45000" anchor="t">
            <a:noAutofit/>
          </a:bodyPr>
          <a:lstStyle>
            <a:lvl1pPr indent="0" algn="l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  <a:tabLst>
                <a:tab pos="0" algn="l"/>
              </a:tabLst>
            </a:pPr>
            <a:fld id="{3958CA15-A035-47BD-B57C-E7C624E0B465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1282700"/>
            <a:ext cx="6856413" cy="3857625"/>
          </a:xfrm>
          <a:prstGeom prst="rect">
            <a:avLst/>
          </a:prstGeom>
          <a:ln w="0">
            <a:noFill/>
          </a:ln>
        </p:spPr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840" cy="4525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Restack and shorten Clinical Takeaways on slide 6 to remove overlap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1282700"/>
            <a:ext cx="6856413" cy="3857625"/>
          </a:xfrm>
          <a:prstGeom prst="rect">
            <a:avLst/>
          </a:prstGeom>
          <a:ln w="0">
            <a:noFill/>
          </a:ln>
        </p:spPr>
      </p:sp>
      <p:sp>
        <p:nvSpPr>
          <p:cNvPr id="424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840" cy="4525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Add a Data Quality callout to the Conclusion &amp; Strategic Recommendations slide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1283400"/>
            <a:ext cx="6857640" cy="3857040"/>
          </a:xfrm>
          <a:prstGeom prst="rect">
            <a:avLst/>
          </a:prstGeom>
          <a:ln w="0">
            <a:noFill/>
          </a:ln>
        </p:spPr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Reframe the punchy conclusion to foreground quality data in the IPC program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1283400"/>
            <a:ext cx="6856920" cy="3856320"/>
          </a:xfrm>
          <a:prstGeom prst="rect">
            <a:avLst/>
          </a:prstGeom>
          <a:ln w="0">
            <a:noFill/>
          </a:ln>
        </p:spPr>
      </p:sp>
      <p:sp>
        <p:nvSpPr>
          <p:cNvPr id="42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840" cy="4525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Move punchy conclusion before the acknowledgments/thanks slides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13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</a:lstStyle>
          <a:p>
            <a:pPr indent="0" algn="l">
              <a:lnSpc>
                <a:spcPct val="113000"/>
              </a:lnSpc>
              <a:buNone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360" cy="3976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13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1pPr>
            <a:lvl2pPr lvl="1" algn="l">
              <a:lnSpc>
                <a:spcPct val="113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2pPr>
            <a:lvl3pPr lvl="2" algn="l">
              <a:lnSpc>
                <a:spcPct val="113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3pPr>
            <a:lvl4pPr lvl="3" algn="l">
              <a:lnSpc>
                <a:spcPct val="113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4pPr>
            <a:lvl5pPr lvl="4" algn="l">
              <a:lnSpc>
                <a:spcPct val="113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5pPr>
            <a:lvl6pPr lvl="5" algn="l">
              <a:lnSpc>
                <a:spcPct val="113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6pPr>
            <a:lvl7pPr lvl="6" algn="l">
              <a:lnSpc>
                <a:spcPct val="113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defRPr>
            </a:lvl7pPr>
          </a:lstStyle>
          <a:p>
            <a:pPr marL="432000" indent="-324000" algn="l">
              <a:lnSpc>
                <a:spcPct val="113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</a:p>
          <a:p>
            <a:pPr marL="864000" lvl="1" indent="-324000" algn="l">
              <a:lnSpc>
                <a:spcPct val="113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</a:p>
          <a:p>
            <a:pPr marL="1296000" lvl="2" indent="-288000" algn="l">
              <a:lnSpc>
                <a:spcPct val="113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</a:p>
          <a:p>
            <a:pPr marL="1728000" lvl="3" indent="-216000" algn="l">
              <a:lnSpc>
                <a:spcPct val="113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</a:p>
          <a:p>
            <a:pPr marL="2160000" lvl="4" indent="-216000" algn="l">
              <a:lnSpc>
                <a:spcPct val="113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</a:p>
          <a:p>
            <a:pPr marL="2592000" lvl="5" indent="-216000" algn="l">
              <a:lnSpc>
                <a:spcPct val="113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</a:p>
          <a:p>
            <a:pPr marL="3024000" lvl="6" indent="-216000" algn="l">
              <a:lnSpc>
                <a:spcPct val="113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1639977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rectangle_89_e_ 1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gradFill rotWithShape="0">
            <a:gsLst>
              <a:gs pos="0">
                <a:srgbClr val="F8FAFC"/>
              </a:gs>
              <a:gs pos="100000">
                <a:srgbClr val="F1F5F9"/>
              </a:gs>
            </a:gsLst>
            <a:lin ang="0"/>
          </a:gra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75" name="bg_decor_arc"/>
          <p:cNvSpPr/>
          <p:nvPr/>
        </p:nvSpPr>
        <p:spPr>
          <a:xfrm>
            <a:off x="10096560" y="-761760"/>
            <a:ext cx="2094480" cy="2856600"/>
          </a:xfrm>
          <a:prstGeom prst="ellipse">
            <a:avLst/>
          </a:prstGeom>
          <a:noFill/>
          <a:ln w="12600">
            <a:solidFill>
              <a:srgbClr val="CBD5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76" name="bg_decor_pill" descr="__smartdocs_shape_tag__:{&quot;id&quot;: &quot;bg_decor_pill&quot;, &quot;anc&quot;: [&quot;rectangle_89_e_71171&quot;]}"/>
          <p:cNvSpPr/>
          <p:nvPr/>
        </p:nvSpPr>
        <p:spPr>
          <a:xfrm>
            <a:off x="-380880" y="4952880"/>
            <a:ext cx="1904040" cy="1904040"/>
          </a:xfrm>
          <a:prstGeom prst="roundRect">
            <a:avLst>
              <a:gd name="adj" fmla="val 16667"/>
            </a:avLst>
          </a:prstGeom>
          <a:solidFill>
            <a:srgbClr val="F1F5F9"/>
          </a:solidFill>
          <a:ln w="126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78" name="title_txt"/>
          <p:cNvSpPr/>
          <p:nvPr/>
        </p:nvSpPr>
        <p:spPr>
          <a:xfrm>
            <a:off x="609480" y="410512"/>
            <a:ext cx="9524160" cy="4780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550" b="1" u="none" strike="noStrike" dirty="0">
                <a:solidFill>
                  <a:srgbClr val="0F172A"/>
                </a:solidFill>
                <a:effectLst/>
                <a:uFillTx/>
                <a:latin typeface="Calibri"/>
              </a:rPr>
              <a:t>Persistent Gaps Undermine Screening Impact</a:t>
            </a:r>
            <a:endParaRPr lang="en-US" sz="255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79" name="caption_txt"/>
          <p:cNvSpPr/>
          <p:nvPr/>
        </p:nvSpPr>
        <p:spPr>
          <a:xfrm>
            <a:off x="609480" y="1158120"/>
            <a:ext cx="109720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 dirty="0">
                <a:solidFill>
                  <a:srgbClr val="475569"/>
                </a:solidFill>
                <a:effectLst/>
                <a:uFillTx/>
                <a:latin typeface="Calibri"/>
              </a:rPr>
              <a:t>The study's data-quality and age-peak findings reveal the critical systemic barriers that must be closed to make future recommendations effective.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0" name="divider_top" descr="__smartdocs_shape_tag__:{&quot;id&quot;: &quot;divider_top&quot;, &quot;anc&quot;: [&quot;rectangle_89_e_71171&quot;]}"/>
          <p:cNvSpPr/>
          <p:nvPr/>
        </p:nvSpPr>
        <p:spPr>
          <a:xfrm>
            <a:off x="609480" y="1523880"/>
            <a:ext cx="10972080" cy="18000"/>
          </a:xfrm>
          <a:prstGeom prst="rect">
            <a:avLst/>
          </a:prstGeom>
          <a:solidFill>
            <a:srgbClr val="E2E8F0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1" name="card_1"/>
          <p:cNvSpPr/>
          <p:nvPr/>
        </p:nvSpPr>
        <p:spPr>
          <a:xfrm>
            <a:off x="609480" y="1752480"/>
            <a:ext cx="3504240" cy="4342320"/>
          </a:xfrm>
          <a:prstGeom prst="rect">
            <a:avLst/>
          </a:prstGeom>
          <a:solidFill>
            <a:srgbClr val="FFFFFF"/>
          </a:solidFill>
          <a:ln w="126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2" name="card_1_topbar" descr="__smartdocs_shape_tag__:{&quot;id&quot;: &quot;card_1_topbar&quot;, &quot;anc&quot;: [&quot;rectangle_89_e_71171&quot;, &quot;card_1&quot;]}"/>
          <p:cNvSpPr/>
          <p:nvPr/>
        </p:nvSpPr>
        <p:spPr>
          <a:xfrm>
            <a:off x="609480" y="1752480"/>
            <a:ext cx="3504240" cy="56160"/>
          </a:xfrm>
          <a:prstGeom prst="rect">
            <a:avLst/>
          </a:prstGeom>
          <a:solidFill>
            <a:srgbClr val="D97706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1880" rIns="90000" bIns="1188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83" name="c_1_badge_bg" descr="__smartdocs_shape_tag__:{&quot;id&quot;: &quot;c_1_badge_bg&quot;, &quot;anc&quot;: [&quot;rectangle_89_e_71171&quot;, &quot;card_1&quot;]}"/>
          <p:cNvSpPr/>
          <p:nvPr/>
        </p:nvSpPr>
        <p:spPr>
          <a:xfrm>
            <a:off x="838080" y="1981080"/>
            <a:ext cx="303840" cy="303840"/>
          </a:xfrm>
          <a:prstGeom prst="roundRect">
            <a:avLst>
              <a:gd name="adj" fmla="val 16667"/>
            </a:avLst>
          </a:prstGeom>
          <a:solidFill>
            <a:srgbClr val="FEF3C7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4" name="c_1_badge_txt"/>
          <p:cNvSpPr/>
          <p:nvPr/>
        </p:nvSpPr>
        <p:spPr>
          <a:xfrm>
            <a:off x="838080" y="2072880"/>
            <a:ext cx="303840" cy="4550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b="1" u="none" strike="noStrike">
                <a:solidFill>
                  <a:srgbClr val="D97706"/>
                </a:solidFill>
                <a:effectLst/>
                <a:uFillTx/>
                <a:latin typeface="Calibri"/>
              </a:rPr>
              <a:t>01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5" name="c_1_title"/>
          <p:cNvSpPr/>
          <p:nvPr/>
        </p:nvSpPr>
        <p:spPr>
          <a:xfrm>
            <a:off x="1238040" y="2004120"/>
            <a:ext cx="2647080" cy="3178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Data &amp; Surveillance Gaps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6" name="c_1_metric_box" descr="__smartdocs_shape_tag__:{&quot;id&quot;: &quot;c_1_metric_box&quot;, &quot;anc&quot;: [&quot;rectangle_89_e_71171&quot;, &quot;card_1&quot;]}"/>
          <p:cNvSpPr/>
          <p:nvPr/>
        </p:nvSpPr>
        <p:spPr>
          <a:xfrm>
            <a:off x="838080" y="2457360"/>
            <a:ext cx="3047040" cy="875520"/>
          </a:xfrm>
          <a:prstGeom prst="roundRect">
            <a:avLst>
              <a:gd name="adj" fmla="val 16667"/>
            </a:avLst>
          </a:prstGeom>
          <a:solidFill>
            <a:srgbClr val="FFFBEB"/>
          </a:solidFill>
          <a:ln w="12600">
            <a:solidFill>
              <a:srgbClr val="FDE6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7" name="c_1_metric_val"/>
          <p:cNvSpPr/>
          <p:nvPr/>
        </p:nvSpPr>
        <p:spPr>
          <a:xfrm>
            <a:off x="952200" y="2469960"/>
            <a:ext cx="2818440" cy="5464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000" b="1" u="none" strike="noStrike">
                <a:solidFill>
                  <a:srgbClr val="D97706"/>
                </a:solidFill>
                <a:effectLst/>
                <a:uFillTx/>
                <a:latin typeface="Calibri"/>
              </a:rPr>
              <a:t>2.6%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8" name="c_1_metric_lbl"/>
          <p:cNvSpPr/>
          <p:nvPr/>
        </p:nvSpPr>
        <p:spPr>
          <a:xfrm>
            <a:off x="952200" y="3176640"/>
            <a:ext cx="2818440" cy="2656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130" b="1" u="none" strike="noStrike">
                <a:solidFill>
                  <a:srgbClr val="78350F"/>
                </a:solidFill>
                <a:effectLst/>
                <a:uFillTx/>
                <a:latin typeface="Calibri"/>
              </a:rPr>
              <a:t>12 / 462 records incomplete or inconsistent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9" name="c_1_label_h_1"/>
          <p:cNvSpPr/>
          <p:nvPr/>
        </p:nvSpPr>
        <p:spPr>
          <a:xfrm>
            <a:off x="838080" y="3548520"/>
            <a:ext cx="3047040" cy="2386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980" b="1" u="none" strike="noStrike">
                <a:solidFill>
                  <a:srgbClr val="64748B"/>
                </a:solidFill>
                <a:effectLst/>
                <a:uFillTx/>
                <a:latin typeface="Calibri"/>
              </a:rPr>
              <a:t>EMPIRICAL FINDING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0" name="c_1_body_finding"/>
          <p:cNvSpPr/>
          <p:nvPr/>
        </p:nvSpPr>
        <p:spPr>
          <a:xfrm>
            <a:off x="838080" y="3695400"/>
            <a:ext cx="3047040" cy="7754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200" b="0" u="none" strike="noStrike" dirty="0">
                <a:solidFill>
                  <a:srgbClr val="334155"/>
                </a:solidFill>
                <a:effectLst/>
                <a:uFillTx/>
                <a:latin typeface="Calibri"/>
              </a:rPr>
              <a:t>10 laboratory assays failed outright and 2 biological samples were missing from the primary study registry.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1" name="c_1_div" descr="__smartdocs_shape_tag__:{&quot;id&quot;: &quot;c_1_div&quot;, &quot;anc&quot;: [&quot;rectangle_89_e_71171&quot;, &quot;card_1&quot;]}"/>
          <p:cNvSpPr/>
          <p:nvPr/>
        </p:nvSpPr>
        <p:spPr>
          <a:xfrm>
            <a:off x="838080" y="4572000"/>
            <a:ext cx="3047040" cy="8640"/>
          </a:xfrm>
          <a:prstGeom prst="rect">
            <a:avLst/>
          </a:prstGeom>
          <a:solidFill>
            <a:srgbClr val="E2E8F0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2" name="c_1_label_h_2"/>
          <p:cNvSpPr/>
          <p:nvPr/>
        </p:nvSpPr>
        <p:spPr>
          <a:xfrm>
            <a:off x="838080" y="4767840"/>
            <a:ext cx="3047040" cy="2386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980" b="1" u="none" strike="noStrike">
                <a:solidFill>
                  <a:srgbClr val="0F766E"/>
                </a:solidFill>
                <a:effectLst/>
                <a:uFillTx/>
                <a:latin typeface="Calibri"/>
              </a:rPr>
              <a:t>SYSTEMIC CONSEQUENCE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3" name="c_1_body_consequence"/>
          <p:cNvSpPr/>
          <p:nvPr/>
        </p:nvSpPr>
        <p:spPr>
          <a:xfrm>
            <a:off x="838080" y="4914720"/>
            <a:ext cx="3047040" cy="10278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200" b="0" u="none" strike="noStrike" dirty="0">
                <a:solidFill>
                  <a:srgbClr val="0F172A"/>
                </a:solidFill>
                <a:effectLst/>
                <a:uFillTx/>
                <a:latin typeface="Calibri"/>
              </a:rPr>
              <a:t>Weakens baseline monitoring and compromises routine registry validation, hindering reliable longitudinal tracking.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4" name="card_2"/>
          <p:cNvSpPr/>
          <p:nvPr/>
        </p:nvSpPr>
        <p:spPr>
          <a:xfrm>
            <a:off x="4343400" y="1752480"/>
            <a:ext cx="3504240" cy="4342320"/>
          </a:xfrm>
          <a:prstGeom prst="rect">
            <a:avLst/>
          </a:prstGeom>
          <a:solidFill>
            <a:srgbClr val="FFFFFF"/>
          </a:solidFill>
          <a:ln w="12600">
            <a:solidFill>
              <a:srgbClr val="CBD5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5" name="card_2_topbar" descr="__smartdocs_shape_tag__:{&quot;id&quot;: &quot;card_2_topbar&quot;, &quot;anc&quot;: [&quot;rectangle_89_e_71171&quot;, &quot;card_2&quot;]}"/>
          <p:cNvSpPr/>
          <p:nvPr/>
        </p:nvSpPr>
        <p:spPr>
          <a:xfrm>
            <a:off x="4343400" y="1752480"/>
            <a:ext cx="3504240" cy="56160"/>
          </a:xfrm>
          <a:prstGeom prst="rect">
            <a:avLst/>
          </a:prstGeom>
          <a:solidFill>
            <a:srgbClr val="0F766E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1880" rIns="90000" bIns="1188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96" name="c_2_badge_bg" descr="__smartdocs_shape_tag__:{&quot;id&quot;: &quot;c_2_badge_bg&quot;, &quot;anc&quot;: [&quot;rectangle_89_e_71171&quot;, &quot;card_2&quot;]}"/>
          <p:cNvSpPr/>
          <p:nvPr/>
        </p:nvSpPr>
        <p:spPr>
          <a:xfrm>
            <a:off x="4572000" y="1981080"/>
            <a:ext cx="303840" cy="303840"/>
          </a:xfrm>
          <a:prstGeom prst="roundRect">
            <a:avLst>
              <a:gd name="adj" fmla="val 16667"/>
            </a:avLst>
          </a:prstGeom>
          <a:solidFill>
            <a:srgbClr val="CCFBF1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7" name="c_2_badge_txt"/>
          <p:cNvSpPr/>
          <p:nvPr/>
        </p:nvSpPr>
        <p:spPr>
          <a:xfrm>
            <a:off x="4572000" y="2072880"/>
            <a:ext cx="303840" cy="4550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b="1" u="none" strike="noStrike">
                <a:solidFill>
                  <a:srgbClr val="0F766E"/>
                </a:solidFill>
                <a:effectLst/>
                <a:uFillTx/>
                <a:latin typeface="Calibri"/>
              </a:rPr>
              <a:t>02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8" name="c_2_title"/>
          <p:cNvSpPr/>
          <p:nvPr/>
        </p:nvSpPr>
        <p:spPr>
          <a:xfrm>
            <a:off x="4971960" y="2004120"/>
            <a:ext cx="2647080" cy="3178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Late Presentation Profile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99" name="c_2_metric_box" descr="__smartdocs_shape_tag__:{&quot;id&quot;: &quot;c_2_metric_box&quot;, &quot;anc&quot;: [&quot;rectangle_89_e_71171&quot;, &quot;card_2&quot;]}"/>
          <p:cNvSpPr/>
          <p:nvPr/>
        </p:nvSpPr>
        <p:spPr>
          <a:xfrm>
            <a:off x="4572000" y="2457360"/>
            <a:ext cx="3047040" cy="875520"/>
          </a:xfrm>
          <a:prstGeom prst="roundRect">
            <a:avLst>
              <a:gd name="adj" fmla="val 16667"/>
            </a:avLst>
          </a:prstGeom>
          <a:solidFill>
            <a:srgbClr val="F0FDFA"/>
          </a:solidFill>
          <a:ln w="12600">
            <a:solidFill>
              <a:srgbClr val="99F6E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0" name="c_2_metric_val"/>
          <p:cNvSpPr/>
          <p:nvPr/>
        </p:nvSpPr>
        <p:spPr>
          <a:xfrm>
            <a:off x="4686120" y="2469960"/>
            <a:ext cx="2818440" cy="5464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000" b="1" u="none" strike="noStrike">
                <a:solidFill>
                  <a:srgbClr val="0F766E"/>
                </a:solidFill>
                <a:effectLst/>
                <a:uFillTx/>
                <a:latin typeface="Calibri"/>
              </a:rPr>
              <a:t>48%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1" name="c_2_metric_lbl"/>
          <p:cNvSpPr/>
          <p:nvPr/>
        </p:nvSpPr>
        <p:spPr>
          <a:xfrm>
            <a:off x="4686120" y="3093480"/>
            <a:ext cx="2818440" cy="4323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130" b="1" u="none" strike="noStrike">
                <a:solidFill>
                  <a:srgbClr val="115E59"/>
                </a:solidFill>
                <a:effectLst/>
                <a:uFillTx/>
                <a:latin typeface="Calibri"/>
              </a:rPr>
              <a:t>52/110 positive cases concentrated in ages 39–48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2" name="c_2_label_h_1"/>
          <p:cNvSpPr/>
          <p:nvPr/>
        </p:nvSpPr>
        <p:spPr>
          <a:xfrm>
            <a:off x="4572000" y="3548520"/>
            <a:ext cx="3047040" cy="2386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980" b="1" u="none" strike="noStrike">
                <a:solidFill>
                  <a:srgbClr val="64748B"/>
                </a:solidFill>
                <a:effectLst/>
                <a:uFillTx/>
                <a:latin typeface="Calibri"/>
              </a:rPr>
              <a:t>EMPIRICAL FINDING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3" name="c_2_body_finding"/>
          <p:cNvSpPr/>
          <p:nvPr/>
        </p:nvSpPr>
        <p:spPr>
          <a:xfrm>
            <a:off x="4572000" y="3695400"/>
            <a:ext cx="3047040" cy="7754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200" b="0" u="none" strike="noStrike">
                <a:solidFill>
                  <a:srgbClr val="334155"/>
                </a:solidFill>
                <a:effectLst/>
                <a:uFillTx/>
                <a:latin typeface="Calibri"/>
              </a:rPr>
              <a:t>Positivity peaks at 25% in the 44–48 cohort, reflecting clinical presentation concentrated late in the natural progression curve.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4" name="c_2_div" descr="__smartdocs_shape_tag__:{&quot;id&quot;: &quot;c_2_div&quot;, &quot;anc&quot;: [&quot;rectangle_89_e_71171&quot;, &quot;card_2&quot;]}"/>
          <p:cNvSpPr/>
          <p:nvPr/>
        </p:nvSpPr>
        <p:spPr>
          <a:xfrm>
            <a:off x="4572000" y="4572000"/>
            <a:ext cx="3047040" cy="8640"/>
          </a:xfrm>
          <a:prstGeom prst="rect">
            <a:avLst/>
          </a:prstGeom>
          <a:solidFill>
            <a:srgbClr val="E2E8F0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5" name="c_2_label_h_2"/>
          <p:cNvSpPr/>
          <p:nvPr/>
        </p:nvSpPr>
        <p:spPr>
          <a:xfrm>
            <a:off x="4572000" y="4767840"/>
            <a:ext cx="3047040" cy="2386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980" b="1" u="none" strike="noStrike">
                <a:solidFill>
                  <a:srgbClr val="0F766E"/>
                </a:solidFill>
                <a:effectLst/>
                <a:uFillTx/>
                <a:latin typeface="Calibri"/>
              </a:rPr>
              <a:t>SYSTEMIC CONSEQUENCE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6" name="c_2_body_consequence"/>
          <p:cNvSpPr/>
          <p:nvPr/>
        </p:nvSpPr>
        <p:spPr>
          <a:xfrm>
            <a:off x="4572000" y="4914720"/>
            <a:ext cx="3047040" cy="10278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200" b="0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Screening encounters occur after peak oncogenic risk, significantly narrowing the therapeutic window for early outpatient intervention.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7" name="card_3"/>
          <p:cNvSpPr/>
          <p:nvPr/>
        </p:nvSpPr>
        <p:spPr>
          <a:xfrm>
            <a:off x="8076960" y="1752480"/>
            <a:ext cx="3504240" cy="4342320"/>
          </a:xfrm>
          <a:prstGeom prst="rect">
            <a:avLst/>
          </a:prstGeom>
          <a:solidFill>
            <a:srgbClr val="FFFFFF"/>
          </a:solidFill>
          <a:ln w="12600">
            <a:solidFill>
              <a:srgbClr val="CBD5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08" name="card_3_topbar" descr="__smartdocs_shape_tag__:{&quot;id&quot;: &quot;card_3_topbar&quot;, &quot;anc&quot;: [&quot;rectangle_89_e_71171&quot;, &quot;card_3&quot;]}"/>
          <p:cNvSpPr/>
          <p:nvPr/>
        </p:nvSpPr>
        <p:spPr>
          <a:xfrm>
            <a:off x="8076960" y="1752480"/>
            <a:ext cx="3504240" cy="56160"/>
          </a:xfrm>
          <a:prstGeom prst="rect">
            <a:avLst/>
          </a:prstGeom>
          <a:solidFill>
            <a:srgbClr val="0F172A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1880" rIns="90000" bIns="1188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09" name="c_3_badge_bg" descr="__smartdocs_shape_tag__:{&quot;id&quot;: &quot;c_3_badge_bg&quot;, &quot;anc&quot;: [&quot;rectangle_89_e_71171&quot;, &quot;card_3&quot;]}"/>
          <p:cNvSpPr/>
          <p:nvPr/>
        </p:nvSpPr>
        <p:spPr>
          <a:xfrm>
            <a:off x="8305560" y="1981080"/>
            <a:ext cx="303840" cy="303840"/>
          </a:xfrm>
          <a:prstGeom prst="roundRect">
            <a:avLst>
              <a:gd name="adj" fmla="val 16667"/>
            </a:avLst>
          </a:prstGeom>
          <a:solidFill>
            <a:srgbClr val="E2E8F0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0" name="c_3_badge_txt"/>
          <p:cNvSpPr/>
          <p:nvPr/>
        </p:nvSpPr>
        <p:spPr>
          <a:xfrm>
            <a:off x="8305560" y="2072880"/>
            <a:ext cx="303840" cy="4550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03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1" name="c_3_title"/>
          <p:cNvSpPr/>
          <p:nvPr/>
        </p:nvSpPr>
        <p:spPr>
          <a:xfrm>
            <a:off x="8705880" y="2004120"/>
            <a:ext cx="2647080" cy="3178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Sub-optimal Coverage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2" name="c_3_metric_box" descr="__smartdocs_shape_tag__:{&quot;id&quot;: &quot;c_3_metric_box&quot;, &quot;anc&quot;: [&quot;rectangle_89_e_71171&quot;, &quot;card_3&quot;]}"/>
          <p:cNvSpPr/>
          <p:nvPr/>
        </p:nvSpPr>
        <p:spPr>
          <a:xfrm>
            <a:off x="8305560" y="2457360"/>
            <a:ext cx="3047040" cy="875520"/>
          </a:xfrm>
          <a:prstGeom prst="roundRect">
            <a:avLst>
              <a:gd name="adj" fmla="val 16667"/>
            </a:avLst>
          </a:prstGeom>
          <a:solidFill>
            <a:srgbClr val="F8FAFC"/>
          </a:solidFill>
          <a:ln w="12600">
            <a:solidFill>
              <a:srgbClr val="CBD5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3" name="c_3_metric_val"/>
          <p:cNvSpPr/>
          <p:nvPr/>
        </p:nvSpPr>
        <p:spPr>
          <a:xfrm>
            <a:off x="8420040" y="2469960"/>
            <a:ext cx="2818440" cy="5464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0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~16%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4" name="c_3_metric_lbl"/>
          <p:cNvSpPr/>
          <p:nvPr/>
        </p:nvSpPr>
        <p:spPr>
          <a:xfrm>
            <a:off x="8420040" y="3176640"/>
            <a:ext cx="2818440" cy="2656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130" b="1" u="none" strike="noStrike">
                <a:solidFill>
                  <a:srgbClr val="334155"/>
                </a:solidFill>
                <a:effectLst/>
                <a:uFillTx/>
                <a:latin typeface="Calibri"/>
              </a:rPr>
              <a:t>Nationwide routine HPV screening uptake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5" name="c_3_label_h_1"/>
          <p:cNvSpPr/>
          <p:nvPr/>
        </p:nvSpPr>
        <p:spPr>
          <a:xfrm>
            <a:off x="8305560" y="3548520"/>
            <a:ext cx="3047040" cy="2386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980" b="1" u="none" strike="noStrike">
                <a:solidFill>
                  <a:srgbClr val="64748B"/>
                </a:solidFill>
                <a:effectLst/>
                <a:uFillTx/>
                <a:latin typeface="Calibri"/>
              </a:rPr>
              <a:t>EMPIRICAL FINDING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6" name="c_3_body_finding"/>
          <p:cNvSpPr/>
          <p:nvPr/>
        </p:nvSpPr>
        <p:spPr>
          <a:xfrm>
            <a:off x="8305560" y="3695400"/>
            <a:ext cx="3047040" cy="7754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200" b="0" u="none" strike="noStrike">
                <a:solidFill>
                  <a:srgbClr val="334155"/>
                </a:solidFill>
                <a:effectLst/>
                <a:uFillTx/>
                <a:latin typeface="Calibri"/>
              </a:rPr>
              <a:t>Community uptake of cervical screening remains critically suppressed across target public-health demographic tiers.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7" name="c_3_div" descr="__smartdocs_shape_tag__:{&quot;id&quot;: &quot;c_3_div&quot;, &quot;anc&quot;: [&quot;rectangle_89_e_71171&quot;, &quot;card_3&quot;]}"/>
          <p:cNvSpPr/>
          <p:nvPr/>
        </p:nvSpPr>
        <p:spPr>
          <a:xfrm>
            <a:off x="8305560" y="4572000"/>
            <a:ext cx="3047040" cy="8640"/>
          </a:xfrm>
          <a:prstGeom prst="rect">
            <a:avLst/>
          </a:prstGeom>
          <a:solidFill>
            <a:srgbClr val="E2E8F0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8" name="c_3_label_h_2"/>
          <p:cNvSpPr/>
          <p:nvPr/>
        </p:nvSpPr>
        <p:spPr>
          <a:xfrm>
            <a:off x="8305560" y="4767840"/>
            <a:ext cx="3047040" cy="2386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980" b="1" u="none" strike="noStrike">
                <a:solidFill>
                  <a:srgbClr val="0F766E"/>
                </a:solidFill>
                <a:effectLst/>
                <a:uFillTx/>
                <a:latin typeface="Calibri"/>
              </a:rPr>
              <a:t>SYSTEMIC CONSEQUENCE</a:t>
            </a:r>
            <a:endParaRPr lang="en-US" sz="98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19" name="c_3_body_consequence"/>
          <p:cNvSpPr/>
          <p:nvPr/>
        </p:nvSpPr>
        <p:spPr>
          <a:xfrm>
            <a:off x="8305560" y="4914720"/>
            <a:ext cx="3047040" cy="10278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200" b="0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High-grade precancerous lesions quietly advance undetected into invasive disease, driving preventable clinical morbidity.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20" name="footer_takeaway"/>
          <p:cNvSpPr/>
          <p:nvPr/>
        </p:nvSpPr>
        <p:spPr>
          <a:xfrm>
            <a:off x="609480" y="6404760"/>
            <a:ext cx="10972080" cy="2491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050" b="0" i="1" u="none" strike="noStrike">
                <a:solidFill>
                  <a:srgbClr val="64748B"/>
                </a:solidFill>
                <a:effectLst/>
                <a:uFillTx/>
                <a:latin typeface="Calibri"/>
              </a:rPr>
              <a:t>Key Takeaway: Closing these surveillance and presentation barriers is a prerequisite for impactful clinical recommendations.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rectangle_66_e_255_f_5"/>
          <p:cNvSpPr/>
          <p:nvPr/>
        </p:nvSpPr>
        <p:spPr>
          <a:xfrm>
            <a:off x="388943" y="56880"/>
            <a:ext cx="12191400" cy="6857280"/>
          </a:xfrm>
          <a:prstGeom prst="rect">
            <a:avLst/>
          </a:prstGeom>
          <a:gradFill rotWithShape="0">
            <a:gsLst>
              <a:gs pos="0">
                <a:srgbClr val="F3F6FB"/>
              </a:gs>
              <a:gs pos="100000">
                <a:srgbClr val="E3EDF7"/>
              </a:gs>
            </a:gsLst>
            <a:lin ang="0"/>
          </a:gra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23" name="ellipse_ae_9_ecd_96"/>
          <p:cNvSpPr/>
          <p:nvPr/>
        </p:nvSpPr>
        <p:spPr>
          <a:xfrm>
            <a:off x="10287000" y="4572000"/>
            <a:ext cx="1904040" cy="2285280"/>
          </a:xfrm>
          <a:prstGeom prst="ellipse">
            <a:avLst/>
          </a:prstGeom>
          <a:solidFill>
            <a:srgbClr val="D97706">
              <a:alpha val="93000"/>
            </a:srgbClr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25" name="text_box_7_c_91_b_625"/>
          <p:cNvSpPr/>
          <p:nvPr/>
        </p:nvSpPr>
        <p:spPr>
          <a:xfrm>
            <a:off x="2527138" y="759387"/>
            <a:ext cx="9921886" cy="506377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700" b="1" u="none" strike="noStrike" dirty="0">
                <a:solidFill>
                  <a:srgbClr val="0F172A"/>
                </a:solidFill>
                <a:effectLst/>
                <a:uFillTx/>
                <a:latin typeface="Calibri"/>
              </a:rPr>
              <a:t>                Conclusion &amp; Strategic Recommendations</a:t>
            </a:r>
            <a:endParaRPr lang="en-US" sz="27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27" name="rectangle_5007930_b" descr="__smartdocs_shape_tag__:{&quot;id&quot;: &quot;rectangle_5007930_b&quot;, &quot;anc&quot;: [&quot;rectangle_66_e_255_f_5&quot;, &quot;conclusion_banner&quot;]}"/>
          <p:cNvSpPr/>
          <p:nvPr/>
        </p:nvSpPr>
        <p:spPr>
          <a:xfrm>
            <a:off x="609480" y="1295280"/>
            <a:ext cx="75240" cy="1123200"/>
          </a:xfrm>
          <a:prstGeom prst="rect">
            <a:avLst/>
          </a:prstGeom>
          <a:solidFill>
            <a:srgbClr val="D97706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7800" tIns="45000" rIns="378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31" name="text_box_82641_c_4_c"/>
          <p:cNvSpPr/>
          <p:nvPr/>
        </p:nvSpPr>
        <p:spPr>
          <a:xfrm>
            <a:off x="609480" y="2682360"/>
            <a:ext cx="5714280" cy="2948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350" b="1" u="none" strike="noStrike">
                <a:solidFill>
                  <a:srgbClr val="475569"/>
                </a:solidFill>
                <a:effectLst/>
                <a:uFillTx/>
                <a:latin typeface="Calibri"/>
              </a:rPr>
              <a:t>THREE CORE INTERVENTION PILLARS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32" name="card_pillar_1"/>
          <p:cNvSpPr/>
          <p:nvPr/>
        </p:nvSpPr>
        <p:spPr>
          <a:xfrm>
            <a:off x="609480" y="3009600"/>
            <a:ext cx="3504240" cy="3237480"/>
          </a:xfrm>
          <a:prstGeom prst="rect">
            <a:avLst/>
          </a:prstGeom>
          <a:solidFill>
            <a:srgbClr val="FFFFFF"/>
          </a:solidFill>
          <a:ln w="12600">
            <a:solidFill>
              <a:srgbClr val="CBD5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33" name="rectangle_e_1_a_6_aa_70" descr="__smartdocs_shape_tag__:{&quot;id&quot;: &quot;rectangle_e_1_a_6_aa_70&quot;, &quot;anc&quot;: [&quot;rectangle_66_e_255_f_5&quot;, &quot;card_pillar_1&quot;]}"/>
          <p:cNvSpPr/>
          <p:nvPr/>
        </p:nvSpPr>
        <p:spPr>
          <a:xfrm>
            <a:off x="609480" y="3009600"/>
            <a:ext cx="3504240" cy="56160"/>
          </a:xfrm>
          <a:prstGeom prst="rect">
            <a:avLst/>
          </a:prstGeom>
          <a:solidFill>
            <a:srgbClr val="0D948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1880" rIns="90000" bIns="1188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34" name="ellipse_712_b_1_a_32"/>
          <p:cNvSpPr/>
          <p:nvPr/>
        </p:nvSpPr>
        <p:spPr>
          <a:xfrm>
            <a:off x="838080" y="3276360"/>
            <a:ext cx="418320" cy="418320"/>
          </a:xfrm>
          <a:prstGeom prst="ellipse">
            <a:avLst/>
          </a:prstGeom>
          <a:solidFill>
            <a:srgbClr val="CCFBF1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35" name="text_box_1_f_100057"/>
          <p:cNvSpPr/>
          <p:nvPr/>
        </p:nvSpPr>
        <p:spPr>
          <a:xfrm>
            <a:off x="838080" y="3276360"/>
            <a:ext cx="418320" cy="4183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>
                <a:solidFill>
                  <a:srgbClr val="0F766E"/>
                </a:solidFill>
                <a:effectLst/>
                <a:uFillTx/>
                <a:latin typeface="Calibri"/>
              </a:rPr>
              <a:t>01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36" name="text_box_a_4_b_34665"/>
          <p:cNvSpPr/>
          <p:nvPr/>
        </p:nvSpPr>
        <p:spPr>
          <a:xfrm>
            <a:off x="838080" y="3848040"/>
            <a:ext cx="3047040" cy="6087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5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Targeted High-Risk Screening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37" name="text_box_38_fee_4_c_8"/>
          <p:cNvSpPr/>
          <p:nvPr/>
        </p:nvSpPr>
        <p:spPr>
          <a:xfrm>
            <a:off x="838080" y="4533840"/>
            <a:ext cx="3047040" cy="14277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334155"/>
                </a:solidFill>
                <a:effectLst/>
                <a:uFillTx/>
                <a:latin typeface="Calibri"/>
              </a:rPr>
              <a:t>Prioritize proactive surveillance and diagnostic allocation for women aged 40–50.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64748B"/>
                </a:solidFill>
                <a:effectLst/>
                <a:uFillTx/>
                <a:latin typeface="Calibri"/>
              </a:rPr>
              <a:t>Focus primary care outreach where persistent oncogenic burden reaches maximum incidence.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38" name="card_pillar_2"/>
          <p:cNvSpPr/>
          <p:nvPr/>
        </p:nvSpPr>
        <p:spPr>
          <a:xfrm>
            <a:off x="4343400" y="3009600"/>
            <a:ext cx="3504240" cy="3237480"/>
          </a:xfrm>
          <a:prstGeom prst="rect">
            <a:avLst/>
          </a:prstGeom>
          <a:solidFill>
            <a:srgbClr val="FFFFFF"/>
          </a:solidFill>
          <a:ln w="12600">
            <a:solidFill>
              <a:srgbClr val="CBD5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39" name="rectangle_59_b_27_eb_6" descr="__smartdocs_shape_tag__:{&quot;id&quot;: &quot;rectangle_59_b_27_eb_6&quot;, &quot;anc&quot;: [&quot;rectangle_66_e_255_f_5&quot;, &quot;card_pillar_2&quot;]}"/>
          <p:cNvSpPr/>
          <p:nvPr/>
        </p:nvSpPr>
        <p:spPr>
          <a:xfrm>
            <a:off x="4343400" y="3009600"/>
            <a:ext cx="3504240" cy="56160"/>
          </a:xfrm>
          <a:prstGeom prst="rect">
            <a:avLst/>
          </a:prstGeom>
          <a:solidFill>
            <a:srgbClr val="0284C7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1880" rIns="90000" bIns="1188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40" name="ellipse_a_950_d_27_c"/>
          <p:cNvSpPr/>
          <p:nvPr/>
        </p:nvSpPr>
        <p:spPr>
          <a:xfrm>
            <a:off x="4572000" y="3276360"/>
            <a:ext cx="418320" cy="418320"/>
          </a:xfrm>
          <a:prstGeom prst="ellipse">
            <a:avLst/>
          </a:prstGeom>
          <a:solidFill>
            <a:srgbClr val="E0F2FE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41" name="text_box_443_bcd_07"/>
          <p:cNvSpPr/>
          <p:nvPr/>
        </p:nvSpPr>
        <p:spPr>
          <a:xfrm>
            <a:off x="4572000" y="3276360"/>
            <a:ext cx="418320" cy="4183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>
                <a:solidFill>
                  <a:srgbClr val="0369A1"/>
                </a:solidFill>
                <a:effectLst/>
                <a:uFillTx/>
                <a:latin typeface="Calibri"/>
              </a:rPr>
              <a:t>02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42" name="text_box_80573194"/>
          <p:cNvSpPr/>
          <p:nvPr/>
        </p:nvSpPr>
        <p:spPr>
          <a:xfrm>
            <a:off x="4572000" y="3848040"/>
            <a:ext cx="3047040" cy="6087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5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Strengthened Follow-Up Care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43" name="text_box_64_e_24573"/>
          <p:cNvSpPr/>
          <p:nvPr/>
        </p:nvSpPr>
        <p:spPr>
          <a:xfrm>
            <a:off x="4572000" y="4533840"/>
            <a:ext cx="3047040" cy="14277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 dirty="0">
                <a:solidFill>
                  <a:srgbClr val="334155"/>
                </a:solidFill>
                <a:effectLst/>
                <a:uFillTx/>
                <a:latin typeface="Calibri"/>
              </a:rPr>
              <a:t>Establish robust, automated recall protocols for all HPV-positive patients.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 dirty="0">
                <a:solidFill>
                  <a:srgbClr val="64748B"/>
                </a:solidFill>
                <a:effectLst/>
                <a:uFillTx/>
                <a:latin typeface="Calibri"/>
              </a:rPr>
              <a:t>Close clinical tracking loops between laboratory results and specialty referral centers.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44" name="card_pillar_3"/>
          <p:cNvSpPr/>
          <p:nvPr/>
        </p:nvSpPr>
        <p:spPr>
          <a:xfrm>
            <a:off x="8076960" y="3009600"/>
            <a:ext cx="3504240" cy="3237480"/>
          </a:xfrm>
          <a:prstGeom prst="rect">
            <a:avLst/>
          </a:prstGeom>
          <a:solidFill>
            <a:srgbClr val="FFFFFF"/>
          </a:solidFill>
          <a:ln w="12600">
            <a:solidFill>
              <a:srgbClr val="CBD5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45" name="rectangle_36756_b_96" descr="__smartdocs_shape_tag__:{&quot;id&quot;: &quot;rectangle_36756_b_96&quot;, &quot;anc&quot;: [&quot;rectangle_66_e_255_f_5&quot;, &quot;card_pillar_3&quot;]}"/>
          <p:cNvSpPr/>
          <p:nvPr/>
        </p:nvSpPr>
        <p:spPr>
          <a:xfrm>
            <a:off x="8076960" y="3009600"/>
            <a:ext cx="3504240" cy="56160"/>
          </a:xfrm>
          <a:prstGeom prst="rect">
            <a:avLst/>
          </a:prstGeom>
          <a:solidFill>
            <a:srgbClr val="D97706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1880" rIns="90000" bIns="1188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46" name="ellipse_a_1_ef_5453"/>
          <p:cNvSpPr/>
          <p:nvPr/>
        </p:nvSpPr>
        <p:spPr>
          <a:xfrm>
            <a:off x="8305560" y="3276360"/>
            <a:ext cx="418320" cy="418320"/>
          </a:xfrm>
          <a:prstGeom prst="ellipse">
            <a:avLst/>
          </a:prstGeom>
          <a:solidFill>
            <a:srgbClr val="FEF3C7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47" name="text_box_7_c_7678_df"/>
          <p:cNvSpPr/>
          <p:nvPr/>
        </p:nvSpPr>
        <p:spPr>
          <a:xfrm>
            <a:off x="8305560" y="3276360"/>
            <a:ext cx="418320" cy="4183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>
                <a:solidFill>
                  <a:srgbClr val="B45309"/>
                </a:solidFill>
                <a:effectLst/>
                <a:uFillTx/>
                <a:latin typeface="Calibri"/>
              </a:rPr>
              <a:t>03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48" name="text_box_a_941_ad_86"/>
          <p:cNvSpPr/>
          <p:nvPr/>
        </p:nvSpPr>
        <p:spPr>
          <a:xfrm>
            <a:off x="8305560" y="3848040"/>
            <a:ext cx="3047040" cy="6087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5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Timely Lesion Management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49" name="text_box_b_4929880"/>
          <p:cNvSpPr/>
          <p:nvPr/>
        </p:nvSpPr>
        <p:spPr>
          <a:xfrm>
            <a:off x="8305560" y="4533840"/>
            <a:ext cx="3047040" cy="1014209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 dirty="0">
                <a:solidFill>
                  <a:srgbClr val="334155"/>
                </a:solidFill>
                <a:effectLst/>
                <a:uFillTx/>
                <a:latin typeface="Calibri"/>
              </a:rPr>
              <a:t>Accelerate </a:t>
            </a:r>
            <a:r>
              <a:rPr lang="en-US" sz="1200" dirty="0">
                <a:solidFill>
                  <a:srgbClr val="334155"/>
                </a:solidFill>
                <a:latin typeface="Calibri"/>
              </a:rPr>
              <a:t>timely interventions for all </a:t>
            </a:r>
            <a:r>
              <a:rPr lang="en-US" sz="1200" b="0" u="none" strike="noStrike" dirty="0">
                <a:solidFill>
                  <a:srgbClr val="334155"/>
                </a:solidFill>
                <a:effectLst/>
                <a:uFillTx/>
                <a:latin typeface="Calibri"/>
              </a:rPr>
              <a:t> precancerous lesions.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 dirty="0">
                <a:solidFill>
                  <a:srgbClr val="64748B"/>
                </a:solidFill>
                <a:effectLst/>
                <a:uFillTx/>
                <a:latin typeface="Calibri"/>
              </a:rPr>
              <a:t>Prevent malignant progression through standardized, quality-assured clinical interventions.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50" name="data_quality_callout"/>
          <p:cNvSpPr txBox="1"/>
          <p:nvPr/>
        </p:nvSpPr>
        <p:spPr>
          <a:xfrm>
            <a:off x="609120" y="6254640"/>
            <a:ext cx="11751046" cy="275545"/>
          </a:xfrm>
          <a:prstGeom prst="rect">
            <a:avLst/>
          </a:prstGeom>
          <a:noFill/>
          <a:ln w="38160">
            <a:noFill/>
          </a:ln>
        </p:spPr>
        <p:txBody>
          <a:bodyPr wrap="square" lIns="90000" tIns="45000" rIns="90000" bIns="45000" anchor="t">
            <a:spAutoFit/>
          </a:bodyPr>
          <a:lstStyle/>
          <a:p>
            <a:r>
              <a:rPr lang="en-US" sz="1200" b="1" u="none" strike="noStrike" dirty="0">
                <a:solidFill>
                  <a:srgbClr val="0F766E"/>
                </a:solidFill>
                <a:effectLst/>
                <a:uFillTx/>
                <a:latin typeface="Calibri"/>
              </a:rPr>
              <a:t>DATA QUALITY: </a:t>
            </a:r>
            <a:r>
              <a:rPr lang="en-US" sz="1200" b="1" u="none" strike="noStrike" dirty="0">
                <a:solidFill>
                  <a:srgbClr val="0F172A"/>
                </a:solidFill>
                <a:effectLst/>
                <a:uFillTx/>
                <a:latin typeface="Calibri"/>
              </a:rPr>
              <a:t>Complete, consistent screening records underpin every pillar — reliable data powers targeted screening, follow-up recall, and lesion management.</a:t>
            </a:r>
            <a:endParaRPr lang="en-US" sz="1200" b="1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rectangle_6_c_08_f_2_c_8"/>
          <p:cNvSpPr/>
          <p:nvPr/>
        </p:nvSpPr>
        <p:spPr>
          <a:xfrm>
            <a:off x="0" y="0"/>
            <a:ext cx="12192120" cy="6858000"/>
          </a:xfrm>
          <a:prstGeom prst="rect">
            <a:avLst/>
          </a:prstGeom>
          <a:gradFill rotWithShape="0">
            <a:gsLst>
              <a:gs pos="0">
                <a:srgbClr val="0F172A"/>
              </a:gs>
              <a:gs pos="100000">
                <a:srgbClr val="091F38"/>
              </a:gs>
            </a:gsLst>
            <a:lin ang="0"/>
          </a:gradFill>
          <a:ln w="38160">
            <a:noFill/>
          </a:ln>
        </p:spPr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51" name="bg_ring_1"/>
          <p:cNvSpPr/>
          <p:nvPr/>
        </p:nvSpPr>
        <p:spPr>
          <a:xfrm>
            <a:off x="8381880" y="-1143000"/>
            <a:ext cx="3809880" cy="4952880"/>
          </a:xfrm>
          <a:prstGeom prst="ellipse">
            <a:avLst/>
          </a:prstGeom>
          <a:noFill/>
          <a:ln w="12600">
            <a:solidFill>
              <a:srgbClr val="17A398"/>
            </a:solidFill>
            <a:round/>
          </a:ln>
        </p:spPr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52" name="bg_ring_2"/>
          <p:cNvSpPr/>
          <p:nvPr/>
        </p:nvSpPr>
        <p:spPr>
          <a:xfrm>
            <a:off x="9144000" y="-380880"/>
            <a:ext cx="3047760" cy="3429000"/>
          </a:xfrm>
          <a:prstGeom prst="ellipse">
            <a:avLst/>
          </a:prstGeom>
          <a:noFill/>
          <a:ln w="12600">
            <a:solidFill>
              <a:srgbClr val="E5A93C"/>
            </a:solidFill>
            <a:round/>
          </a:ln>
        </p:spPr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53" name="bg_arc_bottom"/>
          <p:cNvSpPr/>
          <p:nvPr/>
        </p:nvSpPr>
        <p:spPr>
          <a:xfrm>
            <a:off x="-1333440" y="4572000"/>
            <a:ext cx="3809880" cy="2286000"/>
          </a:xfrm>
          <a:prstGeom prst="ellipse">
            <a:avLst/>
          </a:prstGeom>
          <a:noFill/>
          <a:ln w="12600">
            <a:solidFill>
              <a:srgbClr val="17A398"/>
            </a:solidFill>
            <a:round/>
          </a:ln>
        </p:spPr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54" name="hero_card"/>
          <p:cNvSpPr/>
          <p:nvPr/>
        </p:nvSpPr>
        <p:spPr>
          <a:xfrm>
            <a:off x="1143000" y="952200"/>
            <a:ext cx="9905760" cy="4952880"/>
          </a:xfrm>
          <a:prstGeom prst="rect">
            <a:avLst/>
          </a:prstGeom>
          <a:solidFill>
            <a:srgbClr val="13233D"/>
          </a:solidFill>
          <a:ln w="12600">
            <a:solidFill>
              <a:srgbClr val="1E3A5F"/>
            </a:solidFill>
            <a:round/>
          </a:ln>
        </p:spPr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55" name="accent_pill" descr="__smartdocs_shape_tag__:{&quot;id&quot;: &quot;accent_pill&quot;, &quot;anc&quot;: [&quot;rectangle_6_c_08_f_2_c_8&quot;, &quot;hero_card&quot;]}"/>
          <p:cNvSpPr/>
          <p:nvPr/>
        </p:nvSpPr>
        <p:spPr>
          <a:xfrm>
            <a:off x="1752480" y="1485720"/>
            <a:ext cx="1714320" cy="304560"/>
          </a:xfrm>
          <a:prstGeom prst="roundRect">
            <a:avLst>
              <a:gd name="adj" fmla="val 16667"/>
            </a:avLst>
          </a:prstGeom>
          <a:solidFill>
            <a:srgbClr val="0F766E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56" name="kicker_text"/>
          <p:cNvSpPr txBox="1"/>
          <p:nvPr/>
        </p:nvSpPr>
        <p:spPr>
          <a:xfrm>
            <a:off x="1752480" y="1577160"/>
            <a:ext cx="1714320" cy="456120"/>
          </a:xfrm>
          <a:prstGeom prst="rect">
            <a:avLst/>
          </a:prstGeom>
          <a:noFill/>
          <a:ln w="38160">
            <a:noFill/>
          </a:ln>
        </p:spPr>
        <p:txBody>
          <a:bodyPr lIns="90000" tIns="45000" rIns="90000" bIns="45000" anchor="ctr">
            <a:spAutoFit/>
          </a:bodyPr>
          <a:lstStyle/>
          <a:p>
            <a:pPr algn="ctr"/>
            <a:r>
              <a:rPr lang="en-US" sz="1200" b="1" u="none" strike="noStrike" spc="317">
                <a:solidFill>
                  <a:srgbClr val="FFFFFF"/>
                </a:solidFill>
                <a:effectLst/>
                <a:uFillTx/>
                <a:latin typeface="Calibri"/>
              </a:rPr>
              <a:t>THE CLEAR IMPERATIVE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57" name="divider_line" descr="__smartdocs_shape_tag__:{&quot;id&quot;: &quot;divider_line&quot;, &quot;anc&quot;: [&quot;rectangle_6_c_08_f_2_c_8&quot;, &quot;hero_card&quot;]}"/>
          <p:cNvSpPr/>
          <p:nvPr/>
        </p:nvSpPr>
        <p:spPr>
          <a:xfrm>
            <a:off x="1752480" y="3943080"/>
            <a:ext cx="1143000" cy="37800"/>
          </a:xfrm>
          <a:prstGeom prst="rect">
            <a:avLst/>
          </a:prstGeom>
          <a:solidFill>
            <a:srgbClr val="17A39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7200" rIns="90000" bIns="-72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58" name="tag_pill_1" descr="__smartdocs_shape_tag__:{&quot;id&quot;: &quot;tag_pill_1&quot;, &quot;anc&quot;: [&quot;rectangle_6_c_08_f_2_c_8&quot;, &quot;hero_card&quot;]}"/>
          <p:cNvSpPr/>
          <p:nvPr/>
        </p:nvSpPr>
        <p:spPr>
          <a:xfrm>
            <a:off x="1752480" y="5162400"/>
            <a:ext cx="1904760" cy="342720"/>
          </a:xfrm>
          <a:prstGeom prst="roundRect">
            <a:avLst>
              <a:gd name="adj" fmla="val 16667"/>
            </a:avLst>
          </a:prstGeom>
          <a:solidFill>
            <a:srgbClr val="091F38"/>
          </a:solidFill>
          <a:ln w="12600">
            <a:solidFill>
              <a:srgbClr val="17A39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59" name="tag_pill_1_text"/>
          <p:cNvSpPr txBox="1"/>
          <p:nvPr/>
        </p:nvSpPr>
        <p:spPr>
          <a:xfrm>
            <a:off x="1752480" y="5310360"/>
            <a:ext cx="1904760" cy="342720"/>
          </a:xfrm>
          <a:prstGeom prst="rect">
            <a:avLst/>
          </a:prstGeom>
          <a:noFill/>
          <a:ln w="38160">
            <a:noFill/>
          </a:ln>
        </p:spPr>
        <p:txBody>
          <a:bodyPr lIns="90000" tIns="45000" rIns="90000" bIns="45000" anchor="ctr">
            <a:spAutoFit/>
          </a:bodyPr>
          <a:lstStyle/>
          <a:p>
            <a:pPr algn="ctr"/>
            <a:r>
              <a:rPr lang="en-US" sz="1200" b="1" u="none" strike="noStrike">
                <a:solidFill>
                  <a:srgbClr val="17A398"/>
                </a:solidFill>
                <a:effectLst/>
                <a:uFillTx/>
                <a:latin typeface="Calibri"/>
              </a:rPr>
              <a:t>EVIDENCE-DRIVEN IPC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60" name="tag_pill_2" descr="__smartdocs_shape_tag__:{&quot;id&quot;: &quot;tag_pill_2&quot;, &quot;anc&quot;: [&quot;rectangle_6_c_08_f_2_c_8&quot;, &quot;hero_card&quot;]}"/>
          <p:cNvSpPr/>
          <p:nvPr/>
        </p:nvSpPr>
        <p:spPr>
          <a:xfrm>
            <a:off x="3809880" y="5162400"/>
            <a:ext cx="2095200" cy="342720"/>
          </a:xfrm>
          <a:prstGeom prst="roundRect">
            <a:avLst>
              <a:gd name="adj" fmla="val 16667"/>
            </a:avLst>
          </a:prstGeom>
          <a:solidFill>
            <a:srgbClr val="091F38"/>
          </a:solidFill>
          <a:ln w="12600">
            <a:solidFill>
              <a:srgbClr val="E5A9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61" name="tag_pill_2_text"/>
          <p:cNvSpPr txBox="1"/>
          <p:nvPr/>
        </p:nvSpPr>
        <p:spPr>
          <a:xfrm>
            <a:off x="3809880" y="5310360"/>
            <a:ext cx="2095200" cy="342720"/>
          </a:xfrm>
          <a:prstGeom prst="rect">
            <a:avLst/>
          </a:prstGeom>
          <a:noFill/>
          <a:ln w="38160">
            <a:noFill/>
          </a:ln>
        </p:spPr>
        <p:txBody>
          <a:bodyPr lIns="90000" tIns="45000" rIns="90000" bIns="45000" anchor="ctr">
            <a:spAutoFit/>
          </a:bodyPr>
          <a:lstStyle/>
          <a:p>
            <a:pPr algn="ctr"/>
            <a:r>
              <a:rPr lang="en-US" sz="1200" b="1" u="none" strike="noStrike">
                <a:solidFill>
                  <a:srgbClr val="E5A93C"/>
                </a:solidFill>
                <a:effectLst/>
                <a:uFillTx/>
                <a:latin typeface="Calibri"/>
              </a:rPr>
              <a:t>MEASURABLE OUTCOMES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62" name="main_headline"/>
          <p:cNvSpPr txBox="1"/>
          <p:nvPr/>
        </p:nvSpPr>
        <p:spPr>
          <a:xfrm>
            <a:off x="1752120" y="2095200"/>
            <a:ext cx="8686800" cy="1618560"/>
          </a:xfrm>
          <a:prstGeom prst="rect">
            <a:avLst/>
          </a:prstGeom>
          <a:noFill/>
          <a:ln w="3816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Reliable Data Is the </a:t>
            </a:r>
            <a:r>
              <a:rPr lang="en-US" sz="1800" b="1" u="none" strike="noStrike">
                <a:solidFill>
                  <a:srgbClr val="E5A93C"/>
                </a:solidFill>
                <a:effectLst/>
                <a:uFillTx/>
                <a:latin typeface="Calibri"/>
              </a:rPr>
              <a:t>Backbone of the IPC Program.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63" name="subline_text"/>
          <p:cNvSpPr txBox="1"/>
          <p:nvPr/>
        </p:nvSpPr>
        <p:spPr>
          <a:xfrm>
            <a:off x="1752120" y="4190400"/>
            <a:ext cx="8191440" cy="761400"/>
          </a:xfrm>
          <a:prstGeom prst="rect">
            <a:avLst/>
          </a:prstGeom>
          <a:noFill/>
          <a:ln w="3816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650" b="0" u="none" strike="noStrike">
                <a:solidFill>
                  <a:srgbClr val="94A3B8"/>
                </a:solidFill>
                <a:effectLst/>
                <a:uFillTx/>
                <a:latin typeface="Calibri"/>
              </a:rPr>
              <a:t>Accurate screening records drive infection-prevention decisions, strengthen surveillance, and improve clinical outcomes — one sub-county at a time.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rectangle_89_e_71171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gradFill rotWithShape="0">
            <a:gsLst>
              <a:gs pos="0">
                <a:srgbClr val="0A1D33"/>
              </a:gs>
              <a:gs pos="100000">
                <a:srgbClr val="123B54"/>
              </a:gs>
            </a:gsLst>
            <a:lin ang="0"/>
          </a:gra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65" name="ellipse_c_3_c_27_bcb"/>
          <p:cNvSpPr/>
          <p:nvPr/>
        </p:nvSpPr>
        <p:spPr>
          <a:xfrm>
            <a:off x="-1143000" y="-952200"/>
            <a:ext cx="3999600" cy="3999600"/>
          </a:xfrm>
          <a:prstGeom prst="ellipse">
            <a:avLst/>
          </a:prstGeom>
          <a:solidFill>
            <a:srgbClr val="17A398">
              <a:alpha val="94000"/>
            </a:srgbClr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66" name="ellipse_db_2_c_2_d_4_d"/>
          <p:cNvSpPr/>
          <p:nvPr/>
        </p:nvSpPr>
        <p:spPr>
          <a:xfrm>
            <a:off x="9334440" y="4000320"/>
            <a:ext cx="2856600" cy="2856600"/>
          </a:xfrm>
          <a:prstGeom prst="ellipse">
            <a:avLst/>
          </a:prstGeom>
          <a:solidFill>
            <a:srgbClr val="E5A93C">
              <a:alpha val="95000"/>
            </a:srgbClr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67" name="text_box_c_37_bb_24_d"/>
          <p:cNvSpPr/>
          <p:nvPr/>
        </p:nvSpPr>
        <p:spPr>
          <a:xfrm>
            <a:off x="3238200" y="465120"/>
            <a:ext cx="57142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b="1" u="none" strike="noStrike" spc="425">
                <a:solidFill>
                  <a:srgbClr val="E5A93C"/>
                </a:solidFill>
                <a:effectLst/>
                <a:uFillTx/>
                <a:latin typeface="Calibri"/>
              </a:rPr>
              <a:t>ACKNOWLEDGMENTS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68" name="text_box_9_dc_07_ea_6"/>
          <p:cNvSpPr/>
          <p:nvPr/>
        </p:nvSpPr>
        <p:spPr>
          <a:xfrm>
            <a:off x="2286000" y="676800"/>
            <a:ext cx="7619040" cy="569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15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With Gratitude</a:t>
            </a:r>
            <a:endParaRPr lang="en-US" sz="31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69" name="text_box_1368_ead_3"/>
          <p:cNvSpPr/>
          <p:nvPr/>
        </p:nvSpPr>
        <p:spPr>
          <a:xfrm>
            <a:off x="1904760" y="1434240"/>
            <a:ext cx="8381160" cy="2844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80" b="0" u="none" strike="noStrike">
                <a:solidFill>
                  <a:srgbClr val="CAD6E2"/>
                </a:solidFill>
                <a:effectLst/>
                <a:uFillTx/>
                <a:latin typeface="Calibri"/>
              </a:rPr>
              <a:t>We sincerely thank the organizations whose partnership and support enabled this HPV screening study.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70" name="rectangle_ba_7417_ea" descr="__smartdocs_shape_tag__:{&quot;id&quot;: &quot;rectangle_ba_7417_ea&quot;, &quot;anc&quot;: [&quot;rectangle_89_e_71171&quot;]}"/>
          <p:cNvSpPr/>
          <p:nvPr/>
        </p:nvSpPr>
        <p:spPr>
          <a:xfrm>
            <a:off x="5619600" y="1618920"/>
            <a:ext cx="951480" cy="27720"/>
          </a:xfrm>
          <a:prstGeom prst="rect">
            <a:avLst/>
          </a:prstGeom>
          <a:solidFill>
            <a:srgbClr val="17A39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71" name="card_1"/>
          <p:cNvSpPr/>
          <p:nvPr/>
        </p:nvSpPr>
        <p:spPr>
          <a:xfrm>
            <a:off x="533160" y="1885680"/>
            <a:ext cx="2589840" cy="4399560"/>
          </a:xfrm>
          <a:prstGeom prst="rect">
            <a:avLst/>
          </a:prstGeom>
          <a:solidFill>
            <a:srgbClr val="0F2942"/>
          </a:solidFill>
          <a:ln w="12600">
            <a:solidFill>
              <a:srgbClr val="1D4A6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72" name="ellipse_d_813114_c"/>
          <p:cNvSpPr/>
          <p:nvPr/>
        </p:nvSpPr>
        <p:spPr>
          <a:xfrm>
            <a:off x="1523880" y="2152440"/>
            <a:ext cx="608760" cy="608760"/>
          </a:xfrm>
          <a:prstGeom prst="ellipse">
            <a:avLst/>
          </a:prstGeom>
          <a:solidFill>
            <a:srgbClr val="17A39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73" name="star_4_2_c_52_cdc_9" descr="__smartdocs_shape_tag__:{&quot;id&quot;: &quot;star_4_2_c_52_cdc_9&quot;, &quot;anc&quot;: [&quot;rectangle_89_e_71171&quot;, &quot;card_1&quot;]}"/>
          <p:cNvSpPr/>
          <p:nvPr/>
        </p:nvSpPr>
        <p:spPr>
          <a:xfrm>
            <a:off x="1695240" y="2323800"/>
            <a:ext cx="265680" cy="265680"/>
          </a:xfrm>
          <a:custGeom>
            <a:avLst/>
            <a:gdLst>
              <a:gd name="textAreaLeft" fmla="*/ 109800 w 265680"/>
              <a:gd name="textAreaRight" fmla="*/ 156600 w 265680"/>
              <a:gd name="textAreaTop" fmla="*/ 109800 h 265680"/>
              <a:gd name="textAreaBottom" fmla="*/ 156600 h 2656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10800"/>
                </a:moveTo>
                <a:lnTo>
                  <a:pt x="8900" y="8900"/>
                </a:lnTo>
                <a:lnTo>
                  <a:pt x="10800" y="0"/>
                </a:lnTo>
                <a:lnTo>
                  <a:pt x="12700" y="8900"/>
                </a:lnTo>
                <a:lnTo>
                  <a:pt x="21600" y="10800"/>
                </a:lnTo>
                <a:lnTo>
                  <a:pt x="12700" y="12700"/>
                </a:lnTo>
                <a:lnTo>
                  <a:pt x="10800" y="21600"/>
                </a:lnTo>
                <a:lnTo>
                  <a:pt x="8900" y="12700"/>
                </a:lnTo>
                <a:lnTo>
                  <a:pt x="0" y="10800"/>
                </a:lnTo>
                <a:close/>
              </a:path>
            </a:pathLst>
          </a:custGeom>
          <a:solidFill>
            <a:srgbClr val="FFFFFF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800" rIns="90000" bIns="18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74" name="text_box_f_6_be_7486"/>
          <p:cNvSpPr/>
          <p:nvPr/>
        </p:nvSpPr>
        <p:spPr>
          <a:xfrm>
            <a:off x="704520" y="2976840"/>
            <a:ext cx="2247120" cy="5515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County Government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of Nyeri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75" name="rectangle_9_b_2_e_37_d_8" descr="__smartdocs_shape_tag__:{&quot;id&quot;: &quot;rectangle_9_b_2_e_37_d_8&quot;, &quot;anc&quot;: [&quot;rectangle_89_e_71171&quot;, &quot;card_1&quot;]}"/>
          <p:cNvSpPr/>
          <p:nvPr/>
        </p:nvSpPr>
        <p:spPr>
          <a:xfrm>
            <a:off x="1638000" y="3619440"/>
            <a:ext cx="380160" cy="18000"/>
          </a:xfrm>
          <a:prstGeom prst="rect">
            <a:avLst/>
          </a:prstGeom>
          <a:solidFill>
            <a:srgbClr val="E5A93C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76" name="text_box_07731_f_1_f"/>
          <p:cNvSpPr/>
          <p:nvPr/>
        </p:nvSpPr>
        <p:spPr>
          <a:xfrm>
            <a:off x="704520" y="3848040"/>
            <a:ext cx="2247120" cy="20944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b="0" u="none" strike="noStrike">
                <a:solidFill>
                  <a:srgbClr val="CAD6E2"/>
                </a:solidFill>
                <a:effectLst/>
                <a:uFillTx/>
                <a:latin typeface="Calibri"/>
              </a:rPr>
              <a:t>Strategic health leadership, regional collaboration, and dedicated public health governance.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77" name="card_2"/>
          <p:cNvSpPr/>
          <p:nvPr/>
        </p:nvSpPr>
        <p:spPr>
          <a:xfrm>
            <a:off x="3352680" y="1885680"/>
            <a:ext cx="2589840" cy="4399560"/>
          </a:xfrm>
          <a:prstGeom prst="rect">
            <a:avLst/>
          </a:prstGeom>
          <a:solidFill>
            <a:srgbClr val="0F2942"/>
          </a:solidFill>
          <a:ln w="12600">
            <a:solidFill>
              <a:srgbClr val="1D4A6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78" name="ellipse_d_371915_b"/>
          <p:cNvSpPr/>
          <p:nvPr/>
        </p:nvSpPr>
        <p:spPr>
          <a:xfrm>
            <a:off x="4343400" y="2152440"/>
            <a:ext cx="608760" cy="608760"/>
          </a:xfrm>
          <a:prstGeom prst="ellipse">
            <a:avLst/>
          </a:prstGeom>
          <a:solidFill>
            <a:srgbClr val="E5A93C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79" name="diamond_6_dbc_42_a_0" descr="__smartdocs_shape_tag__:{&quot;id&quot;: &quot;diamond_6_dbc_42_a_0&quot;, &quot;anc&quot;: [&quot;rectangle_89_e_71171&quot;, &quot;card_2&quot;]}"/>
          <p:cNvSpPr/>
          <p:nvPr/>
        </p:nvSpPr>
        <p:spPr>
          <a:xfrm>
            <a:off x="4514760" y="2323800"/>
            <a:ext cx="265680" cy="265680"/>
          </a:xfrm>
          <a:prstGeom prst="diamond">
            <a:avLst/>
          </a:prstGeom>
          <a:solidFill>
            <a:srgbClr val="0A1D33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80" name="text_box_0_f_697166"/>
          <p:cNvSpPr/>
          <p:nvPr/>
        </p:nvSpPr>
        <p:spPr>
          <a:xfrm>
            <a:off x="3524040" y="2976840"/>
            <a:ext cx="2247120" cy="5515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Grounds For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Health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81" name="rectangle_18_d_25296" descr="__smartdocs_shape_tag__:{&quot;id&quot;: &quot;rectangle_18_d_25296&quot;, &quot;anc&quot;: [&quot;rectangle_89_e_71171&quot;, &quot;card_2&quot;]}"/>
          <p:cNvSpPr/>
          <p:nvPr/>
        </p:nvSpPr>
        <p:spPr>
          <a:xfrm>
            <a:off x="4457520" y="3619440"/>
            <a:ext cx="380160" cy="18000"/>
          </a:xfrm>
          <a:prstGeom prst="rect">
            <a:avLst/>
          </a:prstGeom>
          <a:solidFill>
            <a:srgbClr val="E5A93C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82" name="text_box_291_c_456_e"/>
          <p:cNvSpPr/>
          <p:nvPr/>
        </p:nvSpPr>
        <p:spPr>
          <a:xfrm>
            <a:off x="3524040" y="3848040"/>
            <a:ext cx="2247120" cy="20944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b="0" u="none" strike="noStrike">
                <a:solidFill>
                  <a:srgbClr val="CAD6E2"/>
                </a:solidFill>
                <a:effectLst/>
                <a:uFillTx/>
                <a:latin typeface="Calibri"/>
              </a:rPr>
              <a:t>Programmatic implementation, clinical training expertise, and vital community outreach.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83" name="card_3"/>
          <p:cNvSpPr/>
          <p:nvPr/>
        </p:nvSpPr>
        <p:spPr>
          <a:xfrm>
            <a:off x="6172200" y="1885680"/>
            <a:ext cx="2589840" cy="4399560"/>
          </a:xfrm>
          <a:prstGeom prst="rect">
            <a:avLst/>
          </a:prstGeom>
          <a:solidFill>
            <a:srgbClr val="0F2942"/>
          </a:solidFill>
          <a:ln w="12600">
            <a:solidFill>
              <a:srgbClr val="1D4A6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84" name="ellipse_1_f_7_ac_642"/>
          <p:cNvSpPr/>
          <p:nvPr/>
        </p:nvSpPr>
        <p:spPr>
          <a:xfrm>
            <a:off x="7162560" y="2152440"/>
            <a:ext cx="608760" cy="608760"/>
          </a:xfrm>
          <a:prstGeom prst="ellipse">
            <a:avLst/>
          </a:prstGeom>
          <a:solidFill>
            <a:srgbClr val="17A39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85" name="cross_400_e_7_b_00" descr="__smartdocs_shape_tag__:{&quot;id&quot;: &quot;cross_400_e_7_b_00&quot;, &quot;anc&quot;: [&quot;rectangle_89_e_71171&quot;, &quot;card_3&quot;]}"/>
          <p:cNvSpPr/>
          <p:nvPr/>
        </p:nvSpPr>
        <p:spPr>
          <a:xfrm>
            <a:off x="7334280" y="2323800"/>
            <a:ext cx="265680" cy="265680"/>
          </a:xfrm>
          <a:prstGeom prst="plus">
            <a:avLst>
              <a:gd name="adj" fmla="val 25000"/>
            </a:avLst>
          </a:prstGeom>
          <a:solidFill>
            <a:srgbClr val="FFFFFF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86" name="text_box_a_7627930"/>
          <p:cNvSpPr/>
          <p:nvPr/>
        </p:nvSpPr>
        <p:spPr>
          <a:xfrm>
            <a:off x="6343560" y="2976840"/>
            <a:ext cx="2247120" cy="5515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Karatina Level 4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Hospital Staff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87" name="rectangle_430513_ac" descr="__smartdocs_shape_tag__:{&quot;id&quot;: &quot;rectangle_430513_ac&quot;, &quot;anc&quot;: [&quot;rectangle_89_e_71171&quot;, &quot;card_3&quot;]}"/>
          <p:cNvSpPr/>
          <p:nvPr/>
        </p:nvSpPr>
        <p:spPr>
          <a:xfrm>
            <a:off x="7277040" y="3619440"/>
            <a:ext cx="380160" cy="18000"/>
          </a:xfrm>
          <a:prstGeom prst="rect">
            <a:avLst/>
          </a:prstGeom>
          <a:solidFill>
            <a:srgbClr val="E5A93C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88" name="text_box_03_fb_1_a_7_d"/>
          <p:cNvSpPr/>
          <p:nvPr/>
        </p:nvSpPr>
        <p:spPr>
          <a:xfrm>
            <a:off x="6343560" y="3848040"/>
            <a:ext cx="2247120" cy="20944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b="0" u="none" strike="noStrike">
                <a:solidFill>
                  <a:srgbClr val="CAD6E2"/>
                </a:solidFill>
                <a:effectLst/>
                <a:uFillTx/>
                <a:latin typeface="Calibri"/>
              </a:rPr>
              <a:t>Frontline clinical care, HPV sample processing, screening delivery, and patient support.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89" name="card_4"/>
          <p:cNvSpPr/>
          <p:nvPr/>
        </p:nvSpPr>
        <p:spPr>
          <a:xfrm>
            <a:off x="8991360" y="1885680"/>
            <a:ext cx="2589840" cy="4399560"/>
          </a:xfrm>
          <a:prstGeom prst="rect">
            <a:avLst/>
          </a:prstGeom>
          <a:solidFill>
            <a:srgbClr val="0F2942"/>
          </a:solidFill>
          <a:ln w="12600">
            <a:solidFill>
              <a:srgbClr val="1D4A6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90" name="ellipse_f_60_bc_228"/>
          <p:cNvSpPr/>
          <p:nvPr/>
        </p:nvSpPr>
        <p:spPr>
          <a:xfrm>
            <a:off x="9982080" y="2152440"/>
            <a:ext cx="608760" cy="608760"/>
          </a:xfrm>
          <a:prstGeom prst="ellipse">
            <a:avLst/>
          </a:prstGeom>
          <a:solidFill>
            <a:srgbClr val="E5A93C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91" name="hexagon_6_b_7_b_2_a_1_d" descr="__smartdocs_shape_tag__:{&quot;id&quot;: &quot;hexagon_6_b_7_b_2_a_1_d&quot;, &quot;anc&quot;: [&quot;rectangle_89_e_71171&quot;, &quot;card_4&quot;]}"/>
          <p:cNvSpPr/>
          <p:nvPr/>
        </p:nvSpPr>
        <p:spPr>
          <a:xfrm>
            <a:off x="10153440" y="2323800"/>
            <a:ext cx="265680" cy="26568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A1D33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392" name="text_box_2_d_982_df_3"/>
          <p:cNvSpPr/>
          <p:nvPr/>
        </p:nvSpPr>
        <p:spPr>
          <a:xfrm>
            <a:off x="9163080" y="2933640"/>
            <a:ext cx="2247120" cy="5515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IPNET-Kenya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93" name="rectangle_55_f_9_fe_07" descr="__smartdocs_shape_tag__:{&quot;id&quot;: &quot;rectangle_55_f_9_fe_07&quot;, &quot;anc&quot;: [&quot;rectangle_89_e_71171&quot;, &quot;card_4&quot;]}"/>
          <p:cNvSpPr/>
          <p:nvPr/>
        </p:nvSpPr>
        <p:spPr>
          <a:xfrm>
            <a:off x="10096560" y="3619440"/>
            <a:ext cx="380160" cy="18000"/>
          </a:xfrm>
          <a:prstGeom prst="rect">
            <a:avLst/>
          </a:prstGeom>
          <a:solidFill>
            <a:srgbClr val="E5A93C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94" name="text_box_5_f_8_ad_6_d_7"/>
          <p:cNvSpPr/>
          <p:nvPr/>
        </p:nvSpPr>
        <p:spPr>
          <a:xfrm>
            <a:off x="9163080" y="3848040"/>
            <a:ext cx="2247120" cy="20944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b="0" u="none" strike="noStrike">
                <a:solidFill>
                  <a:srgbClr val="CAD6E2"/>
                </a:solidFill>
                <a:effectLst/>
                <a:uFillTx/>
                <a:latin typeface="Calibri"/>
              </a:rPr>
              <a:t>Conference platform, professional networking, and dissemination of these research findings.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 dirty="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ot"/>
          <p:cNvSpPr/>
          <p:nvPr/>
        </p:nvSpPr>
        <p:spPr>
          <a:xfrm>
            <a:off x="600" y="-75960"/>
            <a:ext cx="12191400" cy="6857280"/>
          </a:xfrm>
          <a:prstGeom prst="rect">
            <a:avLst/>
          </a:prstGeom>
          <a:gradFill rotWithShape="0">
            <a:gsLst>
              <a:gs pos="0">
                <a:srgbClr val="0A1D33"/>
              </a:gs>
              <a:gs pos="100000">
                <a:srgbClr val="12385C"/>
              </a:gs>
            </a:gsLst>
            <a:lin ang="0"/>
          </a:gra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1" name="bg_geo_ring"/>
          <p:cNvSpPr/>
          <p:nvPr/>
        </p:nvSpPr>
        <p:spPr>
          <a:xfrm>
            <a:off x="7810560" y="-1143000"/>
            <a:ext cx="4380480" cy="5333040"/>
          </a:xfrm>
          <a:prstGeom prst="ellipse">
            <a:avLst/>
          </a:prstGeom>
          <a:noFill/>
          <a:ln w="25200">
            <a:solidFill>
              <a:srgbClr val="17A39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3520" tIns="38520" rIns="83520" bIns="3852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" name="bg_geo_arc"/>
          <p:cNvSpPr/>
          <p:nvPr/>
        </p:nvSpPr>
        <p:spPr>
          <a:xfrm>
            <a:off x="8477280" y="-475920"/>
            <a:ext cx="3713760" cy="3999600"/>
          </a:xfrm>
          <a:prstGeom prst="ellipse">
            <a:avLst/>
          </a:prstGeom>
          <a:noFill/>
          <a:ln w="12600">
            <a:solidFill>
              <a:srgbClr val="E5A93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" name="event_tag"/>
          <p:cNvSpPr/>
          <p:nvPr/>
        </p:nvSpPr>
        <p:spPr>
          <a:xfrm>
            <a:off x="876240" y="905148"/>
            <a:ext cx="2437560" cy="275545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 dirty="0">
                <a:solidFill>
                  <a:srgbClr val="FFFFFF"/>
                </a:solidFill>
                <a:effectLst/>
                <a:uFillTx/>
                <a:latin typeface="Calibri"/>
              </a:rPr>
              <a:t>13th IPNET-KENYA CONFERENCE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" name="main_title"/>
          <p:cNvSpPr/>
          <p:nvPr/>
        </p:nvSpPr>
        <p:spPr>
          <a:xfrm>
            <a:off x="761760" y="1600200"/>
            <a:ext cx="7809840" cy="16524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14000"/>
              </a:lnSpc>
            </a:pPr>
            <a:r>
              <a:rPr lang="en-US" sz="3000" b="1" u="none" strike="noStrike" dirty="0">
                <a:solidFill>
                  <a:srgbClr val="FFFFFF"/>
                </a:solidFill>
                <a:effectLst/>
                <a:uFillTx/>
                <a:latin typeface="Calibri"/>
              </a:rPr>
              <a:t>HPV Screening Outcomes &amp; Data Quality Assessment at Karatina Sub-County Hospital, Nyeri County, Kenya</a:t>
            </a:r>
            <a:endParaRPr lang="en-US" sz="30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" name="divider_line" descr="__smartdocs_shape_tag__:{&quot;id&quot;: &quot;divider_line&quot;, &quot;anc&quot;: [&quot;root&quot;]}"/>
          <p:cNvSpPr/>
          <p:nvPr/>
        </p:nvSpPr>
        <p:spPr>
          <a:xfrm>
            <a:off x="761760" y="3352680"/>
            <a:ext cx="7809840" cy="27720"/>
          </a:xfrm>
          <a:prstGeom prst="rect">
            <a:avLst/>
          </a:prstGeom>
          <a:solidFill>
            <a:srgbClr val="17A39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8" name="subtitle"/>
          <p:cNvSpPr/>
          <p:nvPr/>
        </p:nvSpPr>
        <p:spPr>
          <a:xfrm>
            <a:off x="761760" y="3543120"/>
            <a:ext cx="7809840" cy="4564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50" b="0" i="1" u="none" strike="noStrike">
                <a:solidFill>
                  <a:srgbClr val="CAD5E2"/>
                </a:solidFill>
                <a:effectLst/>
                <a:uFillTx/>
                <a:latin typeface="Calibri"/>
              </a:rPr>
              <a:t>A retrospective analysis of routine cervical-cancer screening data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" name="presenter_card"/>
          <p:cNvSpPr/>
          <p:nvPr/>
        </p:nvSpPr>
        <p:spPr>
          <a:xfrm>
            <a:off x="761760" y="4381200"/>
            <a:ext cx="7048800" cy="1713600"/>
          </a:xfrm>
          <a:prstGeom prst="rect">
            <a:avLst/>
          </a:prstGeom>
          <a:solidFill>
            <a:srgbClr val="091F38"/>
          </a:solidFill>
          <a:ln w="12600">
            <a:solidFill>
              <a:srgbClr val="17A39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0" name="presenter_role_label"/>
          <p:cNvSpPr/>
          <p:nvPr/>
        </p:nvSpPr>
        <p:spPr>
          <a:xfrm>
            <a:off x="990360" y="4599000"/>
            <a:ext cx="39232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E5A93C"/>
                </a:solidFill>
                <a:effectLst/>
                <a:uFillTx/>
                <a:latin typeface="Calibri"/>
              </a:rPr>
              <a:t>PRINCIPAL INVESTIGATOR &amp; PRESENTER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" name="presenter_name"/>
          <p:cNvSpPr/>
          <p:nvPr/>
        </p:nvSpPr>
        <p:spPr>
          <a:xfrm>
            <a:off x="990360" y="4816440"/>
            <a:ext cx="3923280" cy="3866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95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Christine Mumbi</a:t>
            </a:r>
            <a:endParaRPr lang="en-US" sz="19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" name="presenter_inst"/>
          <p:cNvSpPr/>
          <p:nvPr/>
        </p:nvSpPr>
        <p:spPr>
          <a:xfrm>
            <a:off x="990000" y="5092560"/>
            <a:ext cx="3923280" cy="460211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dirty="0">
                <a:solidFill>
                  <a:srgbClr val="CAD5E2"/>
                </a:solidFill>
                <a:latin typeface="Calibri"/>
              </a:rPr>
              <a:t>Health Informatician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 dirty="0">
                <a:solidFill>
                  <a:srgbClr val="CAD5E2"/>
                </a:solidFill>
                <a:effectLst/>
                <a:uFillTx/>
                <a:latin typeface="Calibri"/>
              </a:rPr>
              <a:t>County Government Of Nyeri – Kenya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" name="text_box_ad_0_e_724_a"/>
          <p:cNvSpPr/>
          <p:nvPr/>
        </p:nvSpPr>
        <p:spPr>
          <a:xfrm>
            <a:off x="990000" y="5626080"/>
            <a:ext cx="4890538" cy="26785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150" b="1" u="none" strike="noStrike" dirty="0">
                <a:solidFill>
                  <a:srgbClr val="E5A93C"/>
                </a:solidFill>
                <a:effectLst/>
                <a:uFillTx/>
                <a:latin typeface="Calibri"/>
              </a:rPr>
              <a:t>Co-Authors: </a:t>
            </a:r>
            <a:r>
              <a:rPr lang="en-US" sz="1150" b="1" u="none" strike="noStrike" dirty="0">
                <a:solidFill>
                  <a:srgbClr val="CAD5E2"/>
                </a:solidFill>
                <a:effectLst/>
                <a:uFillTx/>
                <a:latin typeface="Calibri"/>
              </a:rPr>
              <a:t>Dr. Nelson </a:t>
            </a:r>
            <a:r>
              <a:rPr lang="en-US" sz="1150" b="1" u="none" strike="noStrike" dirty="0" err="1">
                <a:solidFill>
                  <a:srgbClr val="CAD5E2"/>
                </a:solidFill>
                <a:effectLst/>
                <a:uFillTx/>
                <a:latin typeface="Calibri"/>
              </a:rPr>
              <a:t>Muriu</a:t>
            </a:r>
            <a:r>
              <a:rPr lang="en-US" sz="1150" b="1" u="none" strike="noStrike" dirty="0">
                <a:solidFill>
                  <a:srgbClr val="CAD5E2"/>
                </a:solidFill>
                <a:effectLst/>
                <a:uFillTx/>
                <a:latin typeface="Calibri"/>
              </a:rPr>
              <a:t>, </a:t>
            </a:r>
            <a:r>
              <a:rPr lang="en-US" sz="1150" b="1" u="none" strike="noStrike" dirty="0" err="1">
                <a:solidFill>
                  <a:srgbClr val="CAD5E2"/>
                </a:solidFill>
                <a:effectLst/>
                <a:uFillTx/>
                <a:latin typeface="Calibri"/>
              </a:rPr>
              <a:t>Borniface</a:t>
            </a:r>
            <a:r>
              <a:rPr lang="en-US" sz="1150" b="1" u="none" strike="noStrike" dirty="0">
                <a:solidFill>
                  <a:srgbClr val="CAD5E2"/>
                </a:solidFill>
                <a:effectLst/>
                <a:uFillTx/>
                <a:latin typeface="Calibri"/>
              </a:rPr>
              <a:t> Macharia, Dr. Eva Mumbi</a:t>
            </a:r>
            <a:endParaRPr lang="en-US" sz="115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" name="text_box_ad_0_e_724_a"/>
          <p:cNvSpPr/>
          <p:nvPr/>
        </p:nvSpPr>
        <p:spPr>
          <a:xfrm>
            <a:off x="761400" y="4012920"/>
            <a:ext cx="7809840" cy="3042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E5A93C"/>
                </a:solidFill>
                <a:effectLst/>
                <a:uFillTx/>
                <a:latin typeface="Calibri"/>
              </a:rPr>
              <a:t>SUB-THEME:  </a:t>
            </a:r>
            <a:r>
              <a:rPr lang="en-US" sz="1200" b="1" i="1" u="none" strike="noStrike">
                <a:solidFill>
                  <a:srgbClr val="CAD5E2"/>
                </a:solidFill>
                <a:effectLst/>
                <a:uFillTx/>
                <a:latin typeface="Calibri"/>
              </a:rPr>
              <a:t>Scaling Evidence-Based Prevention Strategies to Reduce Infection Burden and Improve Outcomes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" name="Shape 5">
            <a:extLst>
              <a:ext uri="{FF2B5EF4-FFF2-40B4-BE49-F238E27FC236}">
                <a16:creationId xmlns:a16="http://schemas.microsoft.com/office/drawing/2014/main" id="{9714C985-0C8D-8B51-C688-A0E00A399114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Shape 5">
            <a:extLst>
              <a:ext uri="{FF2B5EF4-FFF2-40B4-BE49-F238E27FC236}">
                <a16:creationId xmlns:a16="http://schemas.microsoft.com/office/drawing/2014/main" id="{5F77DA16-AED6-7F60-43E9-F0411520B9A5}"/>
              </a:ext>
            </a:extLst>
          </p:cNvPr>
          <p:cNvSpPr/>
          <p:nvPr/>
        </p:nvSpPr>
        <p:spPr>
          <a:xfrm>
            <a:off x="152400" y="64434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6AC98F20-1AA9-B610-8290-226695DAB498}"/>
              </a:ext>
            </a:extLst>
          </p:cNvPr>
          <p:cNvSpPr/>
          <p:nvPr/>
        </p:nvSpPr>
        <p:spPr>
          <a:xfrm>
            <a:off x="304800" y="65958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_b_6_dd_98_c_2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gradFill rotWithShape="0">
            <a:gsLst>
              <a:gs pos="0">
                <a:srgbClr val="F3F6FB"/>
              </a:gs>
              <a:gs pos="100000">
                <a:srgbClr val="E2EBF5"/>
              </a:gs>
            </a:gsLst>
            <a:lin ang="0"/>
          </a:gra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63" name="kicker"/>
          <p:cNvSpPr/>
          <p:nvPr/>
        </p:nvSpPr>
        <p:spPr>
          <a:xfrm>
            <a:off x="533160" y="426960"/>
            <a:ext cx="57142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0F766E"/>
                </a:solidFill>
                <a:effectLst/>
                <a:uFillTx/>
                <a:latin typeface="Calibri"/>
              </a:rPr>
              <a:t>CLINICAL RATIONALE &amp; SURVEILLANCE IMPERATIVE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4" name="headline"/>
          <p:cNvSpPr/>
          <p:nvPr/>
        </p:nvSpPr>
        <p:spPr>
          <a:xfrm>
            <a:off x="533160" y="647640"/>
            <a:ext cx="8000280" cy="4942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Cervical Cancer Burden &amp; the Case for Data-Led Prevention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5" name="hero_stat_card"/>
          <p:cNvSpPr/>
          <p:nvPr/>
        </p:nvSpPr>
        <p:spPr>
          <a:xfrm>
            <a:off x="533160" y="1295280"/>
            <a:ext cx="3428280" cy="3885480"/>
          </a:xfrm>
          <a:prstGeom prst="rect">
            <a:avLst/>
          </a:prstGeom>
          <a:solidFill>
            <a:srgbClr val="0F172A"/>
          </a:solidFill>
          <a:ln w="12600">
            <a:solidFill>
              <a:srgbClr val="1E293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66" name="hero_tag"/>
          <p:cNvSpPr/>
          <p:nvPr/>
        </p:nvSpPr>
        <p:spPr>
          <a:xfrm>
            <a:off x="761760" y="1569960"/>
            <a:ext cx="29710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F59E0B"/>
                </a:solidFill>
                <a:effectLst/>
                <a:uFillTx/>
                <a:latin typeface="Calibri"/>
              </a:rPr>
              <a:t>GLOBAL DISEASE BURDEN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7" name="hero_stat_num_1"/>
          <p:cNvSpPr/>
          <p:nvPr/>
        </p:nvSpPr>
        <p:spPr>
          <a:xfrm>
            <a:off x="761760" y="1776240"/>
            <a:ext cx="2971080" cy="6379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~600,000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8" name="hero_stat_label_1"/>
          <p:cNvSpPr/>
          <p:nvPr/>
        </p:nvSpPr>
        <p:spPr>
          <a:xfrm>
            <a:off x="761760" y="2491920"/>
            <a:ext cx="2971080" cy="4550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94A3B8"/>
                </a:solidFill>
                <a:effectLst/>
                <a:uFillTx/>
                <a:latin typeface="Calibri"/>
              </a:rPr>
              <a:t>New cervical cancer cases diagnosed annually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69" name="hero_divider" descr="__smartdocs_shape_tag__:{&quot;id&quot;: &quot;hero_divider&quot;, &quot;anc&quot;: [&quot;rectangle_b_6_dd_98_c_2&quot;, &quot;hero_stat_card&quot;]}"/>
          <p:cNvSpPr/>
          <p:nvPr/>
        </p:nvSpPr>
        <p:spPr>
          <a:xfrm>
            <a:off x="761760" y="2781000"/>
            <a:ext cx="2971080" cy="8640"/>
          </a:xfrm>
          <a:prstGeom prst="rect">
            <a:avLst/>
          </a:prstGeom>
          <a:solidFill>
            <a:srgbClr val="334155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70" name="hero_stat_num_2"/>
          <p:cNvSpPr/>
          <p:nvPr/>
        </p:nvSpPr>
        <p:spPr>
          <a:xfrm>
            <a:off x="761760" y="2919240"/>
            <a:ext cx="2971080" cy="6379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1" u="none" strike="noStrike">
                <a:solidFill>
                  <a:srgbClr val="38BDF8"/>
                </a:solidFill>
                <a:effectLst/>
                <a:uFillTx/>
                <a:latin typeface="Calibri"/>
              </a:rPr>
              <a:t>340,000+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1" name="hero_stat_label_2"/>
          <p:cNvSpPr/>
          <p:nvPr/>
        </p:nvSpPr>
        <p:spPr>
          <a:xfrm>
            <a:off x="761760" y="3589200"/>
            <a:ext cx="29710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94A3B8"/>
                </a:solidFill>
                <a:effectLst/>
                <a:uFillTx/>
                <a:latin typeface="Calibri"/>
              </a:rPr>
              <a:t>Annual deaths globally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2" name="hero_desc"/>
          <p:cNvSpPr/>
          <p:nvPr/>
        </p:nvSpPr>
        <p:spPr>
          <a:xfrm>
            <a:off x="761760" y="4465440"/>
            <a:ext cx="2971080" cy="10036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E2E8F0"/>
                </a:solidFill>
                <a:effectLst/>
                <a:uFillTx/>
                <a:latin typeface="Calibri"/>
              </a:rPr>
              <a:t>The disproportionate burden falls heavily on low- and middle-income countries (LMICs), where access to routine screening and early diagnostic pathways remains severely constrained.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3" name="card_kenya"/>
          <p:cNvSpPr/>
          <p:nvPr/>
        </p:nvSpPr>
        <p:spPr>
          <a:xfrm>
            <a:off x="4152600" y="1295280"/>
            <a:ext cx="3656880" cy="3885480"/>
          </a:xfrm>
          <a:prstGeom prst="rect">
            <a:avLst/>
          </a:prstGeom>
          <a:solidFill>
            <a:srgbClr val="FFFFFF"/>
          </a:solidFill>
          <a:ln w="12600">
            <a:solidFill>
              <a:srgbClr val="CBD5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4" name="kenya_accent_bar" descr="__smartdocs_shape_tag__:{&quot;id&quot;: &quot;kenya_accent_bar&quot;, &quot;anc&quot;: [&quot;rectangle_b_6_dd_98_c_2&quot;, &quot;card_kenya&quot;]}"/>
          <p:cNvSpPr/>
          <p:nvPr/>
        </p:nvSpPr>
        <p:spPr>
          <a:xfrm>
            <a:off x="4152600" y="1295280"/>
            <a:ext cx="3656880" cy="56160"/>
          </a:xfrm>
          <a:prstGeom prst="rect">
            <a:avLst/>
          </a:prstGeom>
          <a:solidFill>
            <a:srgbClr val="D97706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1880" rIns="90000" bIns="1188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75" name="kenya_header"/>
          <p:cNvSpPr/>
          <p:nvPr/>
        </p:nvSpPr>
        <p:spPr>
          <a:xfrm>
            <a:off x="4381200" y="1569960"/>
            <a:ext cx="31996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B45309"/>
                </a:solidFill>
                <a:effectLst/>
                <a:uFillTx/>
                <a:latin typeface="Calibri"/>
              </a:rPr>
              <a:t>NATIONAL REALITY: KENYA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6" name="kenya_metric"/>
          <p:cNvSpPr/>
          <p:nvPr/>
        </p:nvSpPr>
        <p:spPr>
          <a:xfrm>
            <a:off x="4381200" y="1787760"/>
            <a:ext cx="3199680" cy="5011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7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2nd Most Common</a:t>
            </a:r>
            <a:endParaRPr lang="en-US" sz="27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7" name="kenya_metric_sub"/>
          <p:cNvSpPr/>
          <p:nvPr/>
        </p:nvSpPr>
        <p:spPr>
          <a:xfrm>
            <a:off x="4381200" y="2469240"/>
            <a:ext cx="31996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475569"/>
                </a:solidFill>
                <a:effectLst/>
                <a:uFillTx/>
                <a:latin typeface="Calibri"/>
              </a:rPr>
              <a:t>Cancer among women nationwide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8" name="kenya_box_bg" descr="__smartdocs_shape_tag__:{&quot;id&quot;: &quot;kenya_box_bg&quot;, &quot;anc&quot;: [&quot;rectangle_b_6_dd_98_c_2&quot;, &quot;card_kenya&quot;]}"/>
          <p:cNvSpPr/>
          <p:nvPr/>
        </p:nvSpPr>
        <p:spPr>
          <a:xfrm>
            <a:off x="4381200" y="3867120"/>
            <a:ext cx="3199680" cy="1085040"/>
          </a:xfrm>
          <a:prstGeom prst="roundRect">
            <a:avLst>
              <a:gd name="adj" fmla="val 16667"/>
            </a:avLst>
          </a:prstGeom>
          <a:solidFill>
            <a:srgbClr val="FEF3C7"/>
          </a:solidFill>
          <a:ln w="12600">
            <a:solidFill>
              <a:srgbClr val="FDE6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9" name="kenya_callout_title"/>
          <p:cNvSpPr/>
          <p:nvPr/>
        </p:nvSpPr>
        <p:spPr>
          <a:xfrm>
            <a:off x="4533840" y="4145400"/>
            <a:ext cx="289476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92400E"/>
                </a:solidFill>
                <a:effectLst/>
                <a:uFillTx/>
                <a:latin typeface="Calibri"/>
              </a:rPr>
              <a:t>Principal Etiology: High-Risk HPV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0" name="kenya_callout_text"/>
          <p:cNvSpPr/>
          <p:nvPr/>
        </p:nvSpPr>
        <p:spPr>
          <a:xfrm>
            <a:off x="4533840" y="4549320"/>
            <a:ext cx="2894760" cy="8208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78350F"/>
                </a:solidFill>
                <a:effectLst/>
                <a:uFillTx/>
                <a:latin typeface="Calibri"/>
              </a:rPr>
              <a:t>Persistent high-risk HPV strains cause virtually all cervical cancers, establishing HPV screening as the cornerstone of prevention.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1" name="card_action"/>
          <p:cNvSpPr/>
          <p:nvPr/>
        </p:nvSpPr>
        <p:spPr>
          <a:xfrm>
            <a:off x="8038080" y="1294920"/>
            <a:ext cx="3656880" cy="3885480"/>
          </a:xfrm>
          <a:prstGeom prst="rect">
            <a:avLst/>
          </a:prstGeom>
          <a:solidFill>
            <a:srgbClr val="FFFFFF"/>
          </a:solidFill>
          <a:ln w="12600">
            <a:solidFill>
              <a:srgbClr val="CBD5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2" name="action_accent_bar" descr="__smartdocs_shape_tag__:{&quot;id&quot;: &quot;action_accent_bar&quot;, &quot;anc&quot;: [&quot;rectangle_b_6_dd_98_c_2&quot;, &quot;card_action&quot;]}"/>
          <p:cNvSpPr/>
          <p:nvPr/>
        </p:nvSpPr>
        <p:spPr>
          <a:xfrm>
            <a:off x="8001000" y="1295280"/>
            <a:ext cx="3656880" cy="56160"/>
          </a:xfrm>
          <a:prstGeom prst="rect">
            <a:avLst/>
          </a:prstGeom>
          <a:solidFill>
            <a:srgbClr val="0F766E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1880" rIns="90000" bIns="1188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83" name="action_header"/>
          <p:cNvSpPr/>
          <p:nvPr/>
        </p:nvSpPr>
        <p:spPr>
          <a:xfrm>
            <a:off x="8229600" y="1707120"/>
            <a:ext cx="31996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0F766E"/>
                </a:solidFill>
                <a:effectLst/>
                <a:uFillTx/>
                <a:latin typeface="Calibri"/>
              </a:rPr>
              <a:t>STUDY IMPERATIVE: DATA QUALITY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5" name="action_metric_sub"/>
          <p:cNvSpPr/>
          <p:nvPr/>
        </p:nvSpPr>
        <p:spPr>
          <a:xfrm>
            <a:off x="8229600" y="2469240"/>
            <a:ext cx="31996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475569"/>
                </a:solidFill>
                <a:effectLst/>
                <a:uFillTx/>
                <a:latin typeface="Calibri"/>
              </a:rPr>
              <a:t>The foundation for effective intervention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6" name="action_body"/>
          <p:cNvSpPr/>
          <p:nvPr/>
        </p:nvSpPr>
        <p:spPr>
          <a:xfrm>
            <a:off x="8229600" y="3763440"/>
            <a:ext cx="3199680" cy="22852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 dirty="0">
                <a:solidFill>
                  <a:srgbClr val="334155"/>
                </a:solidFill>
                <a:effectLst/>
                <a:uFillTx/>
                <a:latin typeface="Calibri"/>
              </a:rPr>
              <a:t>High-quality screening data are essential to: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 dirty="0">
                <a:solidFill>
                  <a:srgbClr val="334155"/>
                </a:solidFill>
                <a:effectLst/>
                <a:uFillTx/>
                <a:latin typeface="Calibri"/>
              </a:rPr>
              <a:t>1. Active Epidemiologic Surveillance: Tracking high-risk HPV trends and diagnostic gaps.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 dirty="0">
                <a:solidFill>
                  <a:srgbClr val="334155"/>
                </a:solidFill>
                <a:effectLst/>
                <a:uFillTx/>
                <a:latin typeface="Calibri"/>
              </a:rPr>
              <a:t>2. </a:t>
            </a:r>
            <a:r>
              <a:rPr lang="en-US" sz="1200" b="0" u="none" strike="noStrike" dirty="0" err="1">
                <a:solidFill>
                  <a:srgbClr val="334155"/>
                </a:solidFill>
                <a:effectLst/>
                <a:uFillTx/>
                <a:latin typeface="Calibri"/>
              </a:rPr>
              <a:t>Programme</a:t>
            </a:r>
            <a:r>
              <a:rPr lang="en-US" sz="1200" b="0" u="none" strike="noStrike" dirty="0">
                <a:solidFill>
                  <a:srgbClr val="334155"/>
                </a:solidFill>
                <a:effectLst/>
                <a:uFillTx/>
                <a:latin typeface="Calibri"/>
              </a:rPr>
              <a:t> Monitoring: Evaluating screening uptake, clinic follow-up, and treatment fidelity.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 dirty="0">
                <a:solidFill>
                  <a:srgbClr val="334155"/>
                </a:solidFill>
                <a:effectLst/>
                <a:uFillTx/>
                <a:latin typeface="Calibri"/>
              </a:rPr>
              <a:t>3. Evidence-Based Decision-Making: Guiding national clinical guidelines and resource allocation.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7" name="bottom_banner"/>
          <p:cNvSpPr/>
          <p:nvPr/>
        </p:nvSpPr>
        <p:spPr>
          <a:xfrm>
            <a:off x="533160" y="5333760"/>
            <a:ext cx="11124360" cy="837360"/>
          </a:xfrm>
          <a:prstGeom prst="rect">
            <a:avLst/>
          </a:prstGeom>
          <a:solidFill>
            <a:srgbClr val="0F766E"/>
          </a:solidFill>
          <a:ln w="12600">
            <a:solidFill>
              <a:srgbClr val="0D948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88" name="banner_takeaway_label"/>
          <p:cNvSpPr/>
          <p:nvPr/>
        </p:nvSpPr>
        <p:spPr>
          <a:xfrm>
            <a:off x="761760" y="5532480"/>
            <a:ext cx="1066716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5EEAD4"/>
                </a:solidFill>
                <a:effectLst/>
                <a:uFillTx/>
                <a:latin typeface="Calibri"/>
              </a:rPr>
              <a:t>STRATEGIC TAKEAWAY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9" name="banner_takeaway_text"/>
          <p:cNvSpPr/>
          <p:nvPr/>
        </p:nvSpPr>
        <p:spPr>
          <a:xfrm>
            <a:off x="761760" y="5881680"/>
            <a:ext cx="10667160" cy="3420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35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Eliminating cervical cancer in high-burden regions requires robust HPV screening anchored by reliable, actionable data systems.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0" name="text_box_ee_762556"/>
          <p:cNvSpPr/>
          <p:nvPr/>
        </p:nvSpPr>
        <p:spPr>
          <a:xfrm>
            <a:off x="761400" y="3987720"/>
            <a:ext cx="2971080" cy="3546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00" b="0" u="none" strike="noStrike">
                <a:solidFill>
                  <a:srgbClr val="94A3B8"/>
                </a:solidFill>
                <a:effectLst/>
                <a:uFillTx/>
                <a:latin typeface="Calibri"/>
              </a:rPr>
              <a:t>Source: GLOBOCAN 2020 (IARC/WHO)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1" name="kenya_p_1"/>
          <p:cNvSpPr/>
          <p:nvPr/>
        </p:nvSpPr>
        <p:spPr>
          <a:xfrm>
            <a:off x="4381200" y="3215160"/>
            <a:ext cx="3199680" cy="6382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334155"/>
                </a:solidFill>
                <a:effectLst/>
                <a:uFillTx/>
                <a:latin typeface="Calibri"/>
              </a:rPr>
              <a:t>• ≈5,236 new cases &amp; 3,211 deaths yearly (GLOBOCAN 2020)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334155"/>
                </a:solidFill>
                <a:effectLst/>
                <a:uFillTx/>
                <a:latin typeface="Calibri"/>
              </a:rPr>
              <a:t>• Screening uptake as low as ~16%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g_blob_accent"/>
          <p:cNvSpPr/>
          <p:nvPr/>
        </p:nvSpPr>
        <p:spPr>
          <a:xfrm>
            <a:off x="9715320" y="-761760"/>
            <a:ext cx="2475720" cy="3428280"/>
          </a:xfrm>
          <a:prstGeom prst="ellipse">
            <a:avLst/>
          </a:prstGeom>
          <a:solidFill>
            <a:srgbClr val="E3EDF7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4" name="bg_blob_bottom"/>
          <p:cNvSpPr/>
          <p:nvPr/>
        </p:nvSpPr>
        <p:spPr>
          <a:xfrm>
            <a:off x="-952200" y="4952880"/>
            <a:ext cx="2856600" cy="1904040"/>
          </a:xfrm>
          <a:prstGeom prst="ellipse">
            <a:avLst/>
          </a:prstGeom>
          <a:solidFill>
            <a:srgbClr val="E8F4F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6" name="slide_title"/>
          <p:cNvSpPr/>
          <p:nvPr/>
        </p:nvSpPr>
        <p:spPr>
          <a:xfrm>
            <a:off x="609480" y="682560"/>
            <a:ext cx="8571600" cy="5011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700" b="1" u="none" strike="noStrike" dirty="0">
                <a:solidFill>
                  <a:srgbClr val="0F172A"/>
                </a:solidFill>
                <a:effectLst/>
                <a:uFillTx/>
                <a:latin typeface="Calibri"/>
              </a:rPr>
              <a:t>Study Aim &amp; Specific Objectives</a:t>
            </a:r>
            <a:endParaRPr lang="en-US" sz="27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7" name="aim_container"/>
          <p:cNvSpPr/>
          <p:nvPr/>
        </p:nvSpPr>
        <p:spPr>
          <a:xfrm>
            <a:off x="609480" y="1314360"/>
            <a:ext cx="10972080" cy="1427760"/>
          </a:xfrm>
          <a:prstGeom prst="rect">
            <a:avLst/>
          </a:prstGeom>
          <a:solidFill>
            <a:srgbClr val="0F294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99" name="aim_badge_text"/>
          <p:cNvSpPr/>
          <p:nvPr/>
        </p:nvSpPr>
        <p:spPr>
          <a:xfrm>
            <a:off x="876239" y="1705248"/>
            <a:ext cx="2475719" cy="275545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b="1" u="none" strike="noStrike" dirty="0">
                <a:solidFill>
                  <a:srgbClr val="FFFFFF"/>
                </a:solidFill>
                <a:effectLst/>
                <a:uFillTx/>
                <a:latin typeface="Calibri"/>
              </a:rPr>
              <a:t>PRIMARY </a:t>
            </a:r>
            <a:r>
              <a:rPr lang="en-US" sz="1200" b="1" dirty="0">
                <a:solidFill>
                  <a:srgbClr val="FFFFFF"/>
                </a:solidFill>
                <a:latin typeface="Calibri"/>
              </a:rPr>
              <a:t>OBJECTIVE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0" name="aim_body"/>
          <p:cNvSpPr/>
          <p:nvPr/>
        </p:nvSpPr>
        <p:spPr>
          <a:xfrm>
            <a:off x="876240" y="1904760"/>
            <a:ext cx="10438560" cy="6836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500" b="0" u="none" strike="noStrike" dirty="0">
                <a:solidFill>
                  <a:srgbClr val="FFFFFF"/>
                </a:solidFill>
                <a:effectLst/>
                <a:uFillTx/>
                <a:latin typeface="Calibri"/>
              </a:rPr>
              <a:t>To assess HPV screening outcomes, age-specific positivity patterns, and data quality indicators among women screened at Karatina Sub-County Hospital, Nyeri County, Kenya (January 2023 – December 2024).</a:t>
            </a:r>
            <a:endParaRPr lang="en-US" sz="15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2" name="num_shape_1" descr="__smartdocs_shape_tag__:{&quot;id&quot;: &quot;num_shape_1&quot;, &quot;anc&quot;: [&quot;rectangle_22_f_1332_f&quot;, &quot;card_obj_1&quot;]}"/>
          <p:cNvSpPr/>
          <p:nvPr/>
        </p:nvSpPr>
        <p:spPr>
          <a:xfrm>
            <a:off x="799920" y="3200400"/>
            <a:ext cx="437400" cy="437400"/>
          </a:xfrm>
          <a:prstGeom prst="roundRect">
            <a:avLst>
              <a:gd name="adj" fmla="val 16667"/>
            </a:avLst>
          </a:prstGeom>
          <a:solidFill>
            <a:srgbClr val="0F294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3" name="num_text_1"/>
          <p:cNvSpPr/>
          <p:nvPr/>
        </p:nvSpPr>
        <p:spPr>
          <a:xfrm>
            <a:off x="799920" y="3200400"/>
            <a:ext cx="437400" cy="4374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01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4" name="title_obj_1"/>
          <p:cNvSpPr/>
          <p:nvPr/>
        </p:nvSpPr>
        <p:spPr>
          <a:xfrm>
            <a:off x="1352520" y="3219120"/>
            <a:ext cx="2475720" cy="3992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500" b="1" u="none" strike="noStrike">
                <a:solidFill>
                  <a:srgbClr val="0F2942"/>
                </a:solidFill>
                <a:effectLst/>
                <a:uFillTx/>
                <a:latin typeface="Calibri"/>
              </a:rPr>
              <a:t>Screening Outcomes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5" name="div_1" descr="__smartdocs_shape_tag__:{&quot;id&quot;: &quot;div_1&quot;, &quot;anc&quot;: [&quot;rectangle_22_f_1332_f&quot;, &quot;card_obj_1&quot;]}"/>
          <p:cNvSpPr/>
          <p:nvPr/>
        </p:nvSpPr>
        <p:spPr>
          <a:xfrm>
            <a:off x="799920" y="3771720"/>
            <a:ext cx="3066120" cy="27720"/>
          </a:xfrm>
          <a:prstGeom prst="rect">
            <a:avLst/>
          </a:prstGeom>
          <a:solidFill>
            <a:srgbClr val="0D948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6" name="desc_obj_1"/>
          <p:cNvSpPr/>
          <p:nvPr/>
        </p:nvSpPr>
        <p:spPr>
          <a:xfrm>
            <a:off x="799920" y="3924000"/>
            <a:ext cx="3066120" cy="18090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35000"/>
              </a:lnSpc>
            </a:pPr>
            <a:r>
              <a:rPr lang="en-US" sz="1350" b="0" u="none" strike="noStrike" dirty="0">
                <a:solidFill>
                  <a:srgbClr val="334155"/>
                </a:solidFill>
                <a:effectLst/>
                <a:uFillTx/>
                <a:latin typeface="Calibri"/>
              </a:rPr>
              <a:t>Describe and quantify overall HPV screening results across the eligible target population receiving care at Karatina Sub-County Hospital.</a:t>
            </a:r>
            <a:endParaRPr lang="en-US" sz="135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7" name="card_obj_2"/>
          <p:cNvSpPr/>
          <p:nvPr/>
        </p:nvSpPr>
        <p:spPr>
          <a:xfrm>
            <a:off x="4371840" y="3009600"/>
            <a:ext cx="3447360" cy="3085200"/>
          </a:xfrm>
          <a:prstGeom prst="rect">
            <a:avLst/>
          </a:prstGeom>
          <a:solidFill>
            <a:srgbClr val="FFFFFF"/>
          </a:solidFill>
          <a:ln w="12600">
            <a:solidFill>
              <a:srgbClr val="CBD5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8" name="num_shape_2" descr="__smartdocs_shape_tag__:{&quot;id&quot;: &quot;num_shape_2&quot;, &quot;anc&quot;: [&quot;rectangle_22_f_1332_f&quot;, &quot;card_obj_2&quot;]}"/>
          <p:cNvSpPr/>
          <p:nvPr/>
        </p:nvSpPr>
        <p:spPr>
          <a:xfrm>
            <a:off x="4562280" y="3200400"/>
            <a:ext cx="437400" cy="437400"/>
          </a:xfrm>
          <a:prstGeom prst="roundRect">
            <a:avLst>
              <a:gd name="adj" fmla="val 16667"/>
            </a:avLst>
          </a:prstGeom>
          <a:solidFill>
            <a:srgbClr val="0D948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09" name="num_text_2"/>
          <p:cNvSpPr/>
          <p:nvPr/>
        </p:nvSpPr>
        <p:spPr>
          <a:xfrm>
            <a:off x="4562280" y="3200400"/>
            <a:ext cx="437400" cy="4374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02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0" name="title_obj_2"/>
          <p:cNvSpPr/>
          <p:nvPr/>
        </p:nvSpPr>
        <p:spPr>
          <a:xfrm>
            <a:off x="5114880" y="3219120"/>
            <a:ext cx="2475720" cy="3992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500" b="1" u="none" strike="noStrike">
                <a:solidFill>
                  <a:srgbClr val="0F2942"/>
                </a:solidFill>
                <a:effectLst/>
                <a:uFillTx/>
                <a:latin typeface="Calibri"/>
              </a:rPr>
              <a:t>Age Patterns &amp; Risk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1" name="div_2" descr="__smartdocs_shape_tag__:{&quot;id&quot;: &quot;div_2&quot;, &quot;anc&quot;: [&quot;rectangle_22_f_1332_f&quot;, &quot;card_obj_2&quot;]}"/>
          <p:cNvSpPr/>
          <p:nvPr/>
        </p:nvSpPr>
        <p:spPr>
          <a:xfrm>
            <a:off x="4562280" y="3771720"/>
            <a:ext cx="3066120" cy="27720"/>
          </a:xfrm>
          <a:prstGeom prst="rect">
            <a:avLst/>
          </a:prstGeom>
          <a:solidFill>
            <a:srgbClr val="0D948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12" name="desc_obj_2"/>
          <p:cNvSpPr/>
          <p:nvPr/>
        </p:nvSpPr>
        <p:spPr>
          <a:xfrm>
            <a:off x="4562280" y="3924000"/>
            <a:ext cx="3066120" cy="18090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35000"/>
              </a:lnSpc>
            </a:pPr>
            <a:r>
              <a:rPr lang="en-US" sz="1350" b="0" u="none" strike="noStrike">
                <a:solidFill>
                  <a:srgbClr val="334155"/>
                </a:solidFill>
                <a:effectLst/>
                <a:uFillTx/>
                <a:latin typeface="Calibri"/>
              </a:rPr>
              <a:t>Determine age-stratified HPV positivity rates to detect epidemiological variations and identify high-risk age cohorts requiring prioritized interventions.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3" name="card_obj_3"/>
          <p:cNvSpPr/>
          <p:nvPr/>
        </p:nvSpPr>
        <p:spPr>
          <a:xfrm>
            <a:off x="8134200" y="3009600"/>
            <a:ext cx="3447360" cy="3085200"/>
          </a:xfrm>
          <a:prstGeom prst="rect">
            <a:avLst/>
          </a:prstGeom>
          <a:solidFill>
            <a:srgbClr val="FFFFFF"/>
          </a:solidFill>
          <a:ln w="12600">
            <a:solidFill>
              <a:srgbClr val="CBD5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4" name="num_shape_3" descr="__smartdocs_shape_tag__:{&quot;id&quot;: &quot;num_shape_3&quot;, &quot;anc&quot;: [&quot;rectangle_22_f_1332_f&quot;, &quot;card_obj_3&quot;]}"/>
          <p:cNvSpPr/>
          <p:nvPr/>
        </p:nvSpPr>
        <p:spPr>
          <a:xfrm>
            <a:off x="8324640" y="3200400"/>
            <a:ext cx="437400" cy="437400"/>
          </a:xfrm>
          <a:prstGeom prst="roundRect">
            <a:avLst>
              <a:gd name="adj" fmla="val 16667"/>
            </a:avLst>
          </a:prstGeom>
          <a:solidFill>
            <a:srgbClr val="D97706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15" name="num_text_3"/>
          <p:cNvSpPr/>
          <p:nvPr/>
        </p:nvSpPr>
        <p:spPr>
          <a:xfrm>
            <a:off x="8324640" y="3200400"/>
            <a:ext cx="437400" cy="4374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03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6" name="title_obj_3"/>
          <p:cNvSpPr/>
          <p:nvPr/>
        </p:nvSpPr>
        <p:spPr>
          <a:xfrm>
            <a:off x="8877240" y="3219120"/>
            <a:ext cx="2475720" cy="3992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500" b="1" u="none" strike="noStrike">
                <a:solidFill>
                  <a:srgbClr val="0F2942"/>
                </a:solidFill>
                <a:effectLst/>
                <a:uFillTx/>
                <a:latin typeface="Calibri"/>
              </a:rPr>
              <a:t>Data Quality &amp; Integrity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17" name="div_3" descr="__smartdocs_shape_tag__:{&quot;id&quot;: &quot;div_3&quot;, &quot;anc&quot;: [&quot;rectangle_22_f_1332_f&quot;, &quot;card_obj_3&quot;]}"/>
          <p:cNvSpPr/>
          <p:nvPr/>
        </p:nvSpPr>
        <p:spPr>
          <a:xfrm>
            <a:off x="8324640" y="3771720"/>
            <a:ext cx="3066120" cy="27720"/>
          </a:xfrm>
          <a:prstGeom prst="rect">
            <a:avLst/>
          </a:prstGeom>
          <a:solidFill>
            <a:srgbClr val="D97706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18" name="desc_obj_3"/>
          <p:cNvSpPr/>
          <p:nvPr/>
        </p:nvSpPr>
        <p:spPr>
          <a:xfrm>
            <a:off x="8324640" y="3924000"/>
            <a:ext cx="3066120" cy="18090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35000"/>
              </a:lnSpc>
            </a:pPr>
            <a:r>
              <a:rPr lang="en-US" sz="1350" b="0" u="none" strike="noStrike">
                <a:solidFill>
                  <a:srgbClr val="334155"/>
                </a:solidFill>
                <a:effectLst/>
                <a:uFillTx/>
                <a:latin typeface="Calibri"/>
              </a:rPr>
              <a:t>Evaluate clinical data-quality parameters with specific focus on surveillance record completeness and cross-system documentation consistency.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" name="Shape 5">
            <a:extLst>
              <a:ext uri="{FF2B5EF4-FFF2-40B4-BE49-F238E27FC236}">
                <a16:creationId xmlns:a16="http://schemas.microsoft.com/office/drawing/2014/main" id="{998B2E21-0617-3213-4330-8C5019AA953D}"/>
              </a:ext>
            </a:extLst>
          </p:cNvPr>
          <p:cNvSpPr/>
          <p:nvPr/>
        </p:nvSpPr>
        <p:spPr>
          <a:xfrm>
            <a:off x="-655" y="6175440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oot_container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rgbClr val="F3F6FB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0" name="bg_wave_accent"/>
          <p:cNvSpPr/>
          <p:nvPr/>
        </p:nvSpPr>
        <p:spPr>
          <a:xfrm>
            <a:off x="8381880" y="-1143000"/>
            <a:ext cx="3809160" cy="4952160"/>
          </a:xfrm>
          <a:prstGeom prst="ellipse">
            <a:avLst/>
          </a:prstGeom>
          <a:solidFill>
            <a:srgbClr val="E3EDF7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3" name="slide_title"/>
          <p:cNvSpPr/>
          <p:nvPr/>
        </p:nvSpPr>
        <p:spPr>
          <a:xfrm>
            <a:off x="457200" y="799920"/>
            <a:ext cx="7809840" cy="5324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50" b="1" u="none" strike="noStrike" dirty="0">
                <a:solidFill>
                  <a:srgbClr val="0F172A"/>
                </a:solidFill>
                <a:effectLst/>
                <a:uFillTx/>
                <a:latin typeface="Calibri"/>
              </a:rPr>
              <a:t>Research Methodology </a:t>
            </a:r>
            <a:endParaRPr lang="en-US" sz="285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4" name="takeaway_box"/>
          <p:cNvSpPr/>
          <p:nvPr/>
        </p:nvSpPr>
        <p:spPr>
          <a:xfrm>
            <a:off x="457200" y="1519560"/>
            <a:ext cx="8000280" cy="3420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350" b="0" u="none" strike="noStrike">
                <a:solidFill>
                  <a:srgbClr val="475569"/>
                </a:solidFill>
                <a:effectLst/>
                <a:uFillTx/>
                <a:latin typeface="Calibri"/>
              </a:rPr>
              <a:t>A retrospective analysis of routine screening data from 462 women across a 24-month evaluation period.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5" name="kpi_panel_1"/>
          <p:cNvSpPr/>
          <p:nvPr/>
        </p:nvSpPr>
        <p:spPr>
          <a:xfrm>
            <a:off x="9144000" y="495000"/>
            <a:ext cx="1218240" cy="1027800"/>
          </a:xfrm>
          <a:prstGeom prst="rect">
            <a:avLst/>
          </a:prstGeom>
          <a:solidFill>
            <a:srgbClr val="FFFFFF"/>
          </a:solidFill>
          <a:ln w="12600">
            <a:solidFill>
              <a:srgbClr val="CBD5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6" name="kpi_val_1"/>
          <p:cNvSpPr/>
          <p:nvPr/>
        </p:nvSpPr>
        <p:spPr>
          <a:xfrm>
            <a:off x="9219960" y="564840"/>
            <a:ext cx="1065960" cy="5464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0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462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7" name="kpi_lbl_1"/>
          <p:cNvSpPr/>
          <p:nvPr/>
        </p:nvSpPr>
        <p:spPr>
          <a:xfrm>
            <a:off x="9219960" y="1271880"/>
            <a:ext cx="1065960" cy="3038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u="none" strike="noStrike">
                <a:solidFill>
                  <a:srgbClr val="64748B"/>
                </a:solidFill>
                <a:effectLst/>
                <a:uFillTx/>
                <a:latin typeface="Calibri"/>
              </a:rPr>
              <a:t>Total Cohort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28" name="kpi_panel_2"/>
          <p:cNvSpPr/>
          <p:nvPr/>
        </p:nvSpPr>
        <p:spPr>
          <a:xfrm>
            <a:off x="10515600" y="495000"/>
            <a:ext cx="1218240" cy="1027800"/>
          </a:xfrm>
          <a:prstGeom prst="rect">
            <a:avLst/>
          </a:prstGeom>
          <a:solidFill>
            <a:srgbClr val="0F172A"/>
          </a:solidFill>
          <a:ln w="12600">
            <a:solidFill>
              <a:srgbClr val="0F172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29" name="kpi_val_2"/>
          <p:cNvSpPr/>
          <p:nvPr/>
        </p:nvSpPr>
        <p:spPr>
          <a:xfrm>
            <a:off x="10591560" y="564840"/>
            <a:ext cx="1065960" cy="5464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3000" b="1" u="none" strike="noStrike">
                <a:solidFill>
                  <a:srgbClr val="F59E0B"/>
                </a:solidFill>
                <a:effectLst/>
                <a:uFillTx/>
                <a:latin typeface="Calibri"/>
              </a:rPr>
              <a:t>24m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0" name="kpi_lbl_2"/>
          <p:cNvSpPr/>
          <p:nvPr/>
        </p:nvSpPr>
        <p:spPr>
          <a:xfrm>
            <a:off x="10591560" y="1271880"/>
            <a:ext cx="1065960" cy="3038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2023 – 2024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1" name="rail_line" descr="__smartdocs_shape_tag__:{&quot;id&quot;: &quot;rail_line&quot;, &quot;anc&quot;: [&quot;root_container&quot;]}"/>
          <p:cNvSpPr/>
          <p:nvPr/>
        </p:nvSpPr>
        <p:spPr>
          <a:xfrm>
            <a:off x="761760" y="2133360"/>
            <a:ext cx="10667160" cy="27720"/>
          </a:xfrm>
          <a:prstGeom prst="rect">
            <a:avLst/>
          </a:prstGeom>
          <a:solidFill>
            <a:srgbClr val="CBD5E1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2" name="step_card_1"/>
          <p:cNvSpPr/>
          <p:nvPr/>
        </p:nvSpPr>
        <p:spPr>
          <a:xfrm>
            <a:off x="457200" y="1904760"/>
            <a:ext cx="2628000" cy="4285440"/>
          </a:xfrm>
          <a:prstGeom prst="rect">
            <a:avLst/>
          </a:prstGeom>
          <a:solidFill>
            <a:srgbClr val="FFFFFF"/>
          </a:solidFill>
          <a:ln w="126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3" name="badge_1" descr="__smartdocs_shape_tag__:{&quot;id&quot;: &quot;badge_1&quot;, &quot;anc&quot;: [&quot;root_container&quot;, &quot;step_card_1&quot;]}"/>
          <p:cNvSpPr/>
          <p:nvPr/>
        </p:nvSpPr>
        <p:spPr>
          <a:xfrm>
            <a:off x="647640" y="2095200"/>
            <a:ext cx="380160" cy="38016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34" name="badge_num_1"/>
          <p:cNvSpPr/>
          <p:nvPr/>
        </p:nvSpPr>
        <p:spPr>
          <a:xfrm>
            <a:off x="647640" y="2224080"/>
            <a:ext cx="380160" cy="380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01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5" name="card_title_1"/>
          <p:cNvSpPr/>
          <p:nvPr/>
        </p:nvSpPr>
        <p:spPr>
          <a:xfrm>
            <a:off x="647640" y="2678760"/>
            <a:ext cx="2247120" cy="3405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5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Study Design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6" name="accent_bar_1" descr="__smartdocs_shape_tag__:{&quot;id&quot;: &quot;accent_bar_1&quot;, &quot;anc&quot;: [&quot;root_container&quot;, &quot;step_card_1&quot;]}"/>
          <p:cNvSpPr/>
          <p:nvPr/>
        </p:nvSpPr>
        <p:spPr>
          <a:xfrm>
            <a:off x="647640" y="3028680"/>
            <a:ext cx="342000" cy="27720"/>
          </a:xfrm>
          <a:prstGeom prst="rect">
            <a:avLst/>
          </a:prstGeom>
          <a:solidFill>
            <a:srgbClr val="0D948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37" name="card_body_1"/>
          <p:cNvSpPr/>
          <p:nvPr/>
        </p:nvSpPr>
        <p:spPr>
          <a:xfrm>
            <a:off x="647640" y="3200400"/>
            <a:ext cx="2247120" cy="17136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80" b="0" u="none" strike="noStrike">
                <a:solidFill>
                  <a:srgbClr val="334155"/>
                </a:solidFill>
                <a:effectLst/>
                <a:uFillTx/>
                <a:latin typeface="Calibri"/>
              </a:rPr>
              <a:t>Retrospective descriptive analysis conducted on routinely captured primary HPV screening records.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8" name="pill_1"/>
          <p:cNvSpPr/>
          <p:nvPr/>
        </p:nvSpPr>
        <p:spPr>
          <a:xfrm>
            <a:off x="647640" y="5333760"/>
            <a:ext cx="2247120" cy="532440"/>
          </a:xfrm>
          <a:prstGeom prst="rect">
            <a:avLst/>
          </a:prstGeom>
          <a:solidFill>
            <a:srgbClr val="F1F5F9"/>
          </a:solidFill>
          <a:ln w="126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9" name="pill_text_1"/>
          <p:cNvSpPr/>
          <p:nvPr/>
        </p:nvSpPr>
        <p:spPr>
          <a:xfrm>
            <a:off x="742680" y="5538960"/>
            <a:ext cx="2056680" cy="380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Type: Descriptive Cohort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0" name="step_card_2"/>
          <p:cNvSpPr/>
          <p:nvPr/>
        </p:nvSpPr>
        <p:spPr>
          <a:xfrm>
            <a:off x="3314520" y="1904760"/>
            <a:ext cx="2628000" cy="4285440"/>
          </a:xfrm>
          <a:prstGeom prst="rect">
            <a:avLst/>
          </a:prstGeom>
          <a:solidFill>
            <a:srgbClr val="FFFFFF"/>
          </a:solidFill>
          <a:ln w="126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1" name="badge_2" descr="__smartdocs_shape_tag__:{&quot;id&quot;: &quot;badge_2&quot;, &quot;anc&quot;: [&quot;root_container&quot;, &quot;step_card_2&quot;]}"/>
          <p:cNvSpPr/>
          <p:nvPr/>
        </p:nvSpPr>
        <p:spPr>
          <a:xfrm>
            <a:off x="3504960" y="2095200"/>
            <a:ext cx="380160" cy="380160"/>
          </a:xfrm>
          <a:prstGeom prst="roundRect">
            <a:avLst>
              <a:gd name="adj" fmla="val 16667"/>
            </a:avLst>
          </a:prstGeom>
          <a:solidFill>
            <a:srgbClr val="0D948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42" name="badge_num_2"/>
          <p:cNvSpPr/>
          <p:nvPr/>
        </p:nvSpPr>
        <p:spPr>
          <a:xfrm>
            <a:off x="3504960" y="2224080"/>
            <a:ext cx="380160" cy="380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02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3" name="card_title_2"/>
          <p:cNvSpPr/>
          <p:nvPr/>
        </p:nvSpPr>
        <p:spPr>
          <a:xfrm>
            <a:off x="3504960" y="2678760"/>
            <a:ext cx="2247120" cy="3405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5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Study Population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4" name="accent_bar_2" descr="__smartdocs_shape_tag__:{&quot;id&quot;: &quot;accent_bar_2&quot;, &quot;anc&quot;: [&quot;root_container&quot;, &quot;step_card_2&quot;]}"/>
          <p:cNvSpPr/>
          <p:nvPr/>
        </p:nvSpPr>
        <p:spPr>
          <a:xfrm>
            <a:off x="3504960" y="3028680"/>
            <a:ext cx="342000" cy="27720"/>
          </a:xfrm>
          <a:prstGeom prst="rect">
            <a:avLst/>
          </a:prstGeom>
          <a:solidFill>
            <a:srgbClr val="0D948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45" name="card_body_2"/>
          <p:cNvSpPr/>
          <p:nvPr/>
        </p:nvSpPr>
        <p:spPr>
          <a:xfrm>
            <a:off x="3504960" y="3200400"/>
            <a:ext cx="2247120" cy="17136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80" b="0" u="none" strike="noStrike">
                <a:solidFill>
                  <a:srgbClr val="334155"/>
                </a:solidFill>
                <a:effectLst/>
                <a:uFillTx/>
                <a:latin typeface="Calibri"/>
              </a:rPr>
              <a:t>462 women screened at Karatina Sub-County Hospital, Nyeri County, over the period of January 2023 to December 2024.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6" name="pill_2"/>
          <p:cNvSpPr/>
          <p:nvPr/>
        </p:nvSpPr>
        <p:spPr>
          <a:xfrm>
            <a:off x="3504960" y="5333760"/>
            <a:ext cx="2247120" cy="532440"/>
          </a:xfrm>
          <a:prstGeom prst="rect">
            <a:avLst/>
          </a:prstGeom>
          <a:solidFill>
            <a:srgbClr val="F1F5F9"/>
          </a:solidFill>
          <a:ln w="126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7" name="pill_text_2"/>
          <p:cNvSpPr/>
          <p:nvPr/>
        </p:nvSpPr>
        <p:spPr>
          <a:xfrm>
            <a:off x="3600360" y="5538960"/>
            <a:ext cx="2056680" cy="380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Setting: Karatina Hospital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8" name="step_card_3"/>
          <p:cNvSpPr/>
          <p:nvPr/>
        </p:nvSpPr>
        <p:spPr>
          <a:xfrm>
            <a:off x="6172200" y="1904760"/>
            <a:ext cx="2628000" cy="4285440"/>
          </a:xfrm>
          <a:prstGeom prst="rect">
            <a:avLst/>
          </a:prstGeom>
          <a:solidFill>
            <a:srgbClr val="FFFFFF"/>
          </a:solidFill>
          <a:ln w="126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9" name="badge_3" descr="__smartdocs_shape_tag__:{&quot;id&quot;: &quot;badge_3&quot;, &quot;anc&quot;: [&quot;root_container&quot;, &quot;step_card_3&quot;]}"/>
          <p:cNvSpPr/>
          <p:nvPr/>
        </p:nvSpPr>
        <p:spPr>
          <a:xfrm>
            <a:off x="6362640" y="2095200"/>
            <a:ext cx="380160" cy="38016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50" name="badge_num_3"/>
          <p:cNvSpPr/>
          <p:nvPr/>
        </p:nvSpPr>
        <p:spPr>
          <a:xfrm>
            <a:off x="6362640" y="2224080"/>
            <a:ext cx="380160" cy="380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03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1" name="card_title_3"/>
          <p:cNvSpPr/>
          <p:nvPr/>
        </p:nvSpPr>
        <p:spPr>
          <a:xfrm>
            <a:off x="6362640" y="2678760"/>
            <a:ext cx="2247120" cy="3405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5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Key Measures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2" name="accent_bar_3" descr="__smartdocs_shape_tag__:{&quot;id&quot;: &quot;accent_bar_3&quot;, &quot;anc&quot;: [&quot;root_container&quot;, &quot;step_card_3&quot;]}"/>
          <p:cNvSpPr/>
          <p:nvPr/>
        </p:nvSpPr>
        <p:spPr>
          <a:xfrm>
            <a:off x="6362640" y="3028680"/>
            <a:ext cx="342000" cy="27720"/>
          </a:xfrm>
          <a:prstGeom prst="rect">
            <a:avLst/>
          </a:prstGeom>
          <a:solidFill>
            <a:srgbClr val="0D948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53" name="card_body_3"/>
          <p:cNvSpPr/>
          <p:nvPr/>
        </p:nvSpPr>
        <p:spPr>
          <a:xfrm>
            <a:off x="6362640" y="3200400"/>
            <a:ext cx="2247120" cy="17136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80" b="0" u="none" strike="noStrike">
                <a:solidFill>
                  <a:srgbClr val="334155"/>
                </a:solidFill>
                <a:effectLst/>
                <a:uFillTx/>
                <a:latin typeface="Calibri"/>
              </a:rPr>
              <a:t>Evaluated demographic characteristics, primary screening outcomes, and age-specific HPV positivity rates.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4" name="pill_3"/>
          <p:cNvSpPr/>
          <p:nvPr/>
        </p:nvSpPr>
        <p:spPr>
          <a:xfrm>
            <a:off x="6362640" y="5333760"/>
            <a:ext cx="2247120" cy="532440"/>
          </a:xfrm>
          <a:prstGeom prst="rect">
            <a:avLst/>
          </a:prstGeom>
          <a:solidFill>
            <a:srgbClr val="F1F5F9"/>
          </a:solidFill>
          <a:ln w="126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5" name="pill_text_3"/>
          <p:cNvSpPr/>
          <p:nvPr/>
        </p:nvSpPr>
        <p:spPr>
          <a:xfrm>
            <a:off x="6457680" y="5501880"/>
            <a:ext cx="2056680" cy="4550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Focus: Positivity &amp; Demographics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6" name="step_card_4"/>
          <p:cNvSpPr/>
          <p:nvPr/>
        </p:nvSpPr>
        <p:spPr>
          <a:xfrm>
            <a:off x="9029520" y="1904760"/>
            <a:ext cx="2704320" cy="4285440"/>
          </a:xfrm>
          <a:prstGeom prst="rect">
            <a:avLst/>
          </a:prstGeom>
          <a:solidFill>
            <a:srgbClr val="FFFFFF"/>
          </a:solidFill>
          <a:ln w="126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7" name="badge_4" descr="__smartdocs_shape_tag__:{&quot;id&quot;: &quot;badge_4&quot;, &quot;anc&quot;: [&quot;root_container&quot;, &quot;step_card_4&quot;]}"/>
          <p:cNvSpPr/>
          <p:nvPr/>
        </p:nvSpPr>
        <p:spPr>
          <a:xfrm>
            <a:off x="9219960" y="2095200"/>
            <a:ext cx="380160" cy="380160"/>
          </a:xfrm>
          <a:prstGeom prst="roundRect">
            <a:avLst>
              <a:gd name="adj" fmla="val 16667"/>
            </a:avLst>
          </a:prstGeom>
          <a:solidFill>
            <a:srgbClr val="F59E0B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8" name="badge_num_4"/>
          <p:cNvSpPr/>
          <p:nvPr/>
        </p:nvSpPr>
        <p:spPr>
          <a:xfrm>
            <a:off x="9219960" y="2224080"/>
            <a:ext cx="380160" cy="380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04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59" name="card_title_4"/>
          <p:cNvSpPr/>
          <p:nvPr/>
        </p:nvSpPr>
        <p:spPr>
          <a:xfrm>
            <a:off x="9219960" y="2678760"/>
            <a:ext cx="2323080" cy="3405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5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Data Quality</a:t>
            </a:r>
            <a:endParaRPr lang="en-US" sz="16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0" name="accent_bar_4" descr="__smartdocs_shape_tag__:{&quot;id&quot;: &quot;accent_bar_4&quot;, &quot;anc&quot;: [&quot;root_container&quot;, &quot;step_card_4&quot;]}"/>
          <p:cNvSpPr/>
          <p:nvPr/>
        </p:nvSpPr>
        <p:spPr>
          <a:xfrm>
            <a:off x="9219960" y="3028680"/>
            <a:ext cx="342000" cy="27720"/>
          </a:xfrm>
          <a:prstGeom prst="rect">
            <a:avLst/>
          </a:prstGeom>
          <a:solidFill>
            <a:srgbClr val="F59E0B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16560" rIns="90000" bIns="-1656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1" name="card_body_4"/>
          <p:cNvSpPr/>
          <p:nvPr/>
        </p:nvSpPr>
        <p:spPr>
          <a:xfrm>
            <a:off x="9219960" y="3200400"/>
            <a:ext cx="2323080" cy="17136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80" b="0" u="none" strike="noStrike">
                <a:solidFill>
                  <a:srgbClr val="334155"/>
                </a:solidFill>
                <a:effectLst/>
                <a:uFillTx/>
                <a:latin typeface="Calibri"/>
              </a:rPr>
              <a:t>Rigorous verification using record completeness audits and internal-consistency indicators across all datasets.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2" name="pill_4"/>
          <p:cNvSpPr/>
          <p:nvPr/>
        </p:nvSpPr>
        <p:spPr>
          <a:xfrm>
            <a:off x="9219960" y="5333760"/>
            <a:ext cx="2323080" cy="532440"/>
          </a:xfrm>
          <a:prstGeom prst="rect">
            <a:avLst/>
          </a:prstGeom>
          <a:solidFill>
            <a:srgbClr val="FEF3C7"/>
          </a:solidFill>
          <a:ln w="12600">
            <a:solidFill>
              <a:srgbClr val="FDE6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3" name="pill_text_4"/>
          <p:cNvSpPr/>
          <p:nvPr/>
        </p:nvSpPr>
        <p:spPr>
          <a:xfrm>
            <a:off x="9315360" y="5538960"/>
            <a:ext cx="2132640" cy="380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92400E"/>
                </a:solidFill>
                <a:effectLst/>
                <a:uFillTx/>
                <a:latin typeface="Calibri"/>
              </a:rPr>
              <a:t>Audit: Verified &amp; Clean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rectangle_75679_f_2_e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rgbClr val="0E2A47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65" name="ellipse_e_3_cd_7541"/>
          <p:cNvSpPr/>
          <p:nvPr/>
        </p:nvSpPr>
        <p:spPr>
          <a:xfrm>
            <a:off x="9144000" y="-1143000"/>
            <a:ext cx="3047040" cy="4571280"/>
          </a:xfrm>
          <a:prstGeom prst="ellipse">
            <a:avLst/>
          </a:prstGeom>
          <a:solidFill>
            <a:srgbClr val="153A5E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66" name="ellipse_0394_e_432"/>
          <p:cNvSpPr/>
          <p:nvPr/>
        </p:nvSpPr>
        <p:spPr>
          <a:xfrm>
            <a:off x="-952200" y="4952880"/>
            <a:ext cx="3618720" cy="1904040"/>
          </a:xfrm>
          <a:prstGeom prst="ellipse">
            <a:avLst/>
          </a:prstGeom>
          <a:solidFill>
            <a:srgbClr val="123252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68" name="text_box_c_6_d_4_c_79_f"/>
          <p:cNvSpPr/>
          <p:nvPr/>
        </p:nvSpPr>
        <p:spPr>
          <a:xfrm>
            <a:off x="685800" y="838080"/>
            <a:ext cx="7428600" cy="5133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700" b="1" u="none" strike="noStrike" dirty="0">
                <a:solidFill>
                  <a:srgbClr val="FFFFFF"/>
                </a:solidFill>
                <a:effectLst/>
                <a:uFillTx/>
                <a:latin typeface="Calibri"/>
              </a:rPr>
              <a:t>Results/Key Findings</a:t>
            </a:r>
            <a:endParaRPr lang="en-US" sz="27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9" name="text_box_8_ff_529_f_2"/>
          <p:cNvSpPr/>
          <p:nvPr/>
        </p:nvSpPr>
        <p:spPr>
          <a:xfrm>
            <a:off x="685800" y="1562040"/>
            <a:ext cx="8000280" cy="2948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350" b="0" u="none" strike="noStrike">
                <a:solidFill>
                  <a:srgbClr val="CBD5E1"/>
                </a:solidFill>
                <a:effectLst/>
                <a:uFillTx/>
                <a:latin typeface="Calibri"/>
              </a:rPr>
              <a:t>Baseline demographics and primary HPV positivity rates among screened women (N = 462)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0" name="rectangle_52938_a_1_f"/>
          <p:cNvSpPr/>
          <p:nvPr/>
        </p:nvSpPr>
        <p:spPr>
          <a:xfrm>
            <a:off x="685800" y="1994400"/>
            <a:ext cx="2551680" cy="4114080"/>
          </a:xfrm>
          <a:prstGeom prst="rect">
            <a:avLst/>
          </a:prstGeom>
          <a:solidFill>
            <a:srgbClr val="16375A"/>
          </a:solidFill>
          <a:ln w="12600">
            <a:solidFill>
              <a:srgbClr val="2452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71" name="rectangle_1_c_753984" descr="__smartdocs_shape_tag__:{&quot;id&quot;: &quot;rectangle_1_c_753984&quot;, &quot;anc&quot;: [&quot;rectangle_75679_f_2_e&quot;, &quot;rectangle_52938_a_1_f&quot;]}"/>
          <p:cNvSpPr/>
          <p:nvPr/>
        </p:nvSpPr>
        <p:spPr>
          <a:xfrm>
            <a:off x="685800" y="1981080"/>
            <a:ext cx="2551680" cy="56160"/>
          </a:xfrm>
          <a:prstGeom prst="rect">
            <a:avLst/>
          </a:prstGeom>
          <a:solidFill>
            <a:srgbClr val="17A39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1880" rIns="90000" bIns="1188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72" name="text_box_fed_8_fe_20"/>
          <p:cNvSpPr/>
          <p:nvPr/>
        </p:nvSpPr>
        <p:spPr>
          <a:xfrm>
            <a:off x="914400" y="2293920"/>
            <a:ext cx="20944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94A3B8"/>
                </a:solidFill>
                <a:effectLst/>
                <a:uFillTx/>
                <a:latin typeface="Calibri"/>
              </a:rPr>
              <a:t>TOTAL POPULATION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3" name="text_box_bf_315_db_3"/>
          <p:cNvSpPr/>
          <p:nvPr/>
        </p:nvSpPr>
        <p:spPr>
          <a:xfrm>
            <a:off x="914400" y="2580120"/>
            <a:ext cx="2094480" cy="8208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8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462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4" name="text_box_85938_c_46"/>
          <p:cNvSpPr/>
          <p:nvPr/>
        </p:nvSpPr>
        <p:spPr>
          <a:xfrm>
            <a:off x="914400" y="3452040"/>
            <a:ext cx="2094480" cy="3178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500" b="1" u="none" strike="noStrike">
                <a:solidFill>
                  <a:srgbClr val="17A398"/>
                </a:solidFill>
                <a:effectLst/>
                <a:uFillTx/>
                <a:latin typeface="Calibri"/>
              </a:rPr>
              <a:t>Women Screened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5" name="rectangle_c_27_a_978_c" descr="__smartdocs_shape_tag__:{&quot;id&quot;: &quot;rectangle_c_27_a_978_c&quot;, &quot;anc&quot;: [&quot;rectangle_75679_f_2_e&quot;, &quot;rectangle_52938_a_1_f&quot;]}"/>
          <p:cNvSpPr/>
          <p:nvPr/>
        </p:nvSpPr>
        <p:spPr>
          <a:xfrm>
            <a:off x="914400" y="3924000"/>
            <a:ext cx="2094480" cy="8640"/>
          </a:xfrm>
          <a:prstGeom prst="rect">
            <a:avLst/>
          </a:prstGeom>
          <a:solidFill>
            <a:srgbClr val="245280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76" name="text_box_cce_4890_d"/>
          <p:cNvSpPr/>
          <p:nvPr/>
        </p:nvSpPr>
        <p:spPr>
          <a:xfrm>
            <a:off x="914400" y="4114800"/>
            <a:ext cx="2094480" cy="1271843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b="0" u="none" strike="noStrike" dirty="0">
                <a:solidFill>
                  <a:srgbClr val="E2E8F0"/>
                </a:solidFill>
                <a:effectLst/>
                <a:uFillTx/>
                <a:latin typeface="Calibri"/>
              </a:rPr>
              <a:t>• Complete primary screening cohort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30000"/>
              </a:lnSpc>
            </a:pP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30000"/>
              </a:lnSpc>
            </a:pPr>
            <a:r>
              <a:rPr lang="en-US" sz="1200" b="0" u="none" strike="noStrike" dirty="0">
                <a:solidFill>
                  <a:srgbClr val="E2E8F0"/>
                </a:solidFill>
                <a:effectLst/>
                <a:uFillTx/>
                <a:latin typeface="Calibri"/>
              </a:rPr>
              <a:t>• Standardized cervical swab collection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77" name="rectangle_c_4_b_678_bd"/>
          <p:cNvSpPr/>
          <p:nvPr/>
        </p:nvSpPr>
        <p:spPr>
          <a:xfrm>
            <a:off x="3466800" y="1981080"/>
            <a:ext cx="2551680" cy="4114080"/>
          </a:xfrm>
          <a:prstGeom prst="rect">
            <a:avLst/>
          </a:prstGeom>
          <a:solidFill>
            <a:srgbClr val="16375A"/>
          </a:solidFill>
          <a:ln w="12600">
            <a:solidFill>
              <a:srgbClr val="2452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78" name="rectangle_42234654" descr="__smartdocs_shape_tag__:{&quot;id&quot;: &quot;rectangle_42234654&quot;, &quot;anc&quot;: [&quot;rectangle_75679_f_2_e&quot;, &quot;rectangle_c_4_b_678_bd&quot;]}"/>
          <p:cNvSpPr/>
          <p:nvPr/>
        </p:nvSpPr>
        <p:spPr>
          <a:xfrm>
            <a:off x="3466800" y="1981080"/>
            <a:ext cx="2551680" cy="56160"/>
          </a:xfrm>
          <a:prstGeom prst="rect">
            <a:avLst/>
          </a:prstGeom>
          <a:solidFill>
            <a:srgbClr val="17A39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1880" rIns="90000" bIns="1188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79" name="text_box_fc_89_f_49_c"/>
          <p:cNvSpPr/>
          <p:nvPr/>
        </p:nvSpPr>
        <p:spPr>
          <a:xfrm>
            <a:off x="3695400" y="2431080"/>
            <a:ext cx="20944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94A3B8"/>
                </a:solidFill>
                <a:effectLst/>
                <a:uFillTx/>
                <a:latin typeface="Calibri"/>
              </a:rPr>
              <a:t>COHORT AGE PROFILE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0" name="text_box_c_26016_ad"/>
          <p:cNvSpPr/>
          <p:nvPr/>
        </p:nvSpPr>
        <p:spPr>
          <a:xfrm>
            <a:off x="3695400" y="2580120"/>
            <a:ext cx="2094480" cy="8208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8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38.7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1" name="text_box_37_ffeeec"/>
          <p:cNvSpPr/>
          <p:nvPr/>
        </p:nvSpPr>
        <p:spPr>
          <a:xfrm>
            <a:off x="3695400" y="3452040"/>
            <a:ext cx="2094480" cy="3178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500" b="1" u="none" strike="noStrike">
                <a:solidFill>
                  <a:srgbClr val="17A398"/>
                </a:solidFill>
                <a:effectLst/>
                <a:uFillTx/>
                <a:latin typeface="Calibri"/>
              </a:rPr>
              <a:t>Mean Age (Years)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2" name="rectangle_45_e_7_d_236" descr="__smartdocs_shape_tag__:{&quot;id&quot;: &quot;rectangle_45_e_7_d_236&quot;, &quot;anc&quot;: [&quot;rectangle_75679_f_2_e&quot;, &quot;rectangle_c_4_b_678_bd&quot;]}"/>
          <p:cNvSpPr/>
          <p:nvPr/>
        </p:nvSpPr>
        <p:spPr>
          <a:xfrm>
            <a:off x="3695400" y="3924000"/>
            <a:ext cx="2094480" cy="8640"/>
          </a:xfrm>
          <a:prstGeom prst="rect">
            <a:avLst/>
          </a:prstGeom>
          <a:solidFill>
            <a:srgbClr val="245280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83" name="text_box_3374815_b"/>
          <p:cNvSpPr/>
          <p:nvPr/>
        </p:nvSpPr>
        <p:spPr>
          <a:xfrm>
            <a:off x="3695400" y="4114800"/>
            <a:ext cx="2094480" cy="16754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b="0" u="none" strike="noStrike">
                <a:solidFill>
                  <a:srgbClr val="E2E8F0"/>
                </a:solidFill>
                <a:effectLst/>
                <a:uFillTx/>
                <a:latin typeface="Calibri"/>
              </a:rPr>
              <a:t>• Standard deviation: ±6.7 years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30000"/>
              </a:lnSpc>
            </a:pPr>
            <a:r>
              <a:rPr lang="en-US" sz="1200" b="0" u="none" strike="noStrike">
                <a:solidFill>
                  <a:srgbClr val="E2E8F0"/>
                </a:solidFill>
                <a:effectLst/>
                <a:uFillTx/>
                <a:latin typeface="Calibri"/>
              </a:rPr>
              <a:t>• Overall range: 18 to 50 years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30000"/>
              </a:lnSpc>
            </a:pPr>
            <a:r>
              <a:rPr lang="en-US" sz="1200" b="0" u="none" strike="noStrike">
                <a:solidFill>
                  <a:srgbClr val="E2E8F0"/>
                </a:solidFill>
                <a:effectLst/>
                <a:uFillTx/>
                <a:latin typeface="Calibri"/>
              </a:rPr>
              <a:t>• Majority cohort concentration in 36–45 age bracket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4" name="rectangle_8_cf_73010"/>
          <p:cNvSpPr/>
          <p:nvPr/>
        </p:nvSpPr>
        <p:spPr>
          <a:xfrm>
            <a:off x="6248160" y="1981080"/>
            <a:ext cx="2551680" cy="4114080"/>
          </a:xfrm>
          <a:prstGeom prst="rect">
            <a:avLst/>
          </a:prstGeom>
          <a:solidFill>
            <a:srgbClr val="16375A"/>
          </a:solidFill>
          <a:ln w="12600">
            <a:solidFill>
              <a:srgbClr val="24528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85" name="rectangle_e_4_d_699_fb" descr="__smartdocs_shape_tag__:{&quot;id&quot;: &quot;rectangle_e_4_d_699_fb&quot;, &quot;anc&quot;: [&quot;rectangle_75679_f_2_e&quot;, &quot;rectangle_8_cf_73010&quot;]}"/>
          <p:cNvSpPr/>
          <p:nvPr/>
        </p:nvSpPr>
        <p:spPr>
          <a:xfrm>
            <a:off x="6248160" y="1981080"/>
            <a:ext cx="2551680" cy="56160"/>
          </a:xfrm>
          <a:prstGeom prst="rect">
            <a:avLst/>
          </a:prstGeom>
          <a:solidFill>
            <a:srgbClr val="F59E0B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1880" rIns="90000" bIns="1188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6" name="text_box_384_ae_563"/>
          <p:cNvSpPr/>
          <p:nvPr/>
        </p:nvSpPr>
        <p:spPr>
          <a:xfrm>
            <a:off x="6476760" y="2293920"/>
            <a:ext cx="20944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94A3B8"/>
                </a:solidFill>
                <a:effectLst/>
                <a:uFillTx/>
                <a:latin typeface="Calibri"/>
              </a:rPr>
              <a:t>INFECTION COUNT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7" name="text_box_6488373_a"/>
          <p:cNvSpPr/>
          <p:nvPr/>
        </p:nvSpPr>
        <p:spPr>
          <a:xfrm>
            <a:off x="6476760" y="2580120"/>
            <a:ext cx="2094480" cy="8208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800" b="1" u="none" strike="noStrike">
                <a:solidFill>
                  <a:srgbClr val="F59E0B"/>
                </a:solidFill>
                <a:effectLst/>
                <a:uFillTx/>
                <a:latin typeface="Calibri"/>
              </a:rPr>
              <a:t>110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8" name="text_box_60_f_1_f_517"/>
          <p:cNvSpPr/>
          <p:nvPr/>
        </p:nvSpPr>
        <p:spPr>
          <a:xfrm>
            <a:off x="6476760" y="3452040"/>
            <a:ext cx="2094480" cy="3178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500" b="1" u="none" strike="noStrike">
                <a:solidFill>
                  <a:srgbClr val="F59E0B"/>
                </a:solidFill>
                <a:effectLst/>
                <a:uFillTx/>
                <a:latin typeface="Calibri"/>
              </a:rPr>
              <a:t>HPV Positive Cases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89" name="rectangle_62_dc_143_c" descr="__smartdocs_shape_tag__:{&quot;id&quot;: &quot;rectangle_62_dc_143_c&quot;, &quot;anc&quot;: [&quot;rectangle_75679_f_2_e&quot;, &quot;rectangle_8_cf_73010&quot;]}"/>
          <p:cNvSpPr/>
          <p:nvPr/>
        </p:nvSpPr>
        <p:spPr>
          <a:xfrm>
            <a:off x="6476760" y="3924000"/>
            <a:ext cx="2094480" cy="8640"/>
          </a:xfrm>
          <a:prstGeom prst="rect">
            <a:avLst/>
          </a:prstGeom>
          <a:solidFill>
            <a:srgbClr val="245280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90" name="text_box_5_b_971_c_34"/>
          <p:cNvSpPr/>
          <p:nvPr/>
        </p:nvSpPr>
        <p:spPr>
          <a:xfrm>
            <a:off x="6476760" y="4114800"/>
            <a:ext cx="2094480" cy="1511909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b="0" u="none" strike="noStrike" dirty="0">
                <a:solidFill>
                  <a:srgbClr val="E2E8F0"/>
                </a:solidFill>
                <a:effectLst/>
                <a:uFillTx/>
                <a:latin typeface="Calibri"/>
              </a:rPr>
              <a:t>• Confirmed high-risk HPV DNA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30000"/>
              </a:lnSpc>
            </a:pPr>
            <a:r>
              <a:rPr lang="en-US" sz="1200" b="0" u="none" strike="noStrike" dirty="0">
                <a:solidFill>
                  <a:srgbClr val="E2E8F0"/>
                </a:solidFill>
                <a:effectLst/>
                <a:uFillTx/>
                <a:latin typeface="Calibri"/>
              </a:rPr>
              <a:t>• Immediate clinical triage indicated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30000"/>
              </a:lnSpc>
            </a:pPr>
            <a:r>
              <a:rPr lang="en-US" sz="1200" b="0" u="none" strike="noStrike" dirty="0">
                <a:solidFill>
                  <a:srgbClr val="E2E8F0"/>
                </a:solidFill>
                <a:effectLst/>
                <a:uFillTx/>
                <a:latin typeface="Calibri"/>
              </a:rPr>
              <a:t>• Referred for further  follow-up and </a:t>
            </a:r>
            <a:r>
              <a:rPr lang="en-US" sz="1200" dirty="0">
                <a:solidFill>
                  <a:srgbClr val="E2E8F0"/>
                </a:solidFill>
                <a:latin typeface="Calibri"/>
              </a:rPr>
              <a:t>intervention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1" name="rectangle_3_b_5_df_057"/>
          <p:cNvSpPr/>
          <p:nvPr/>
        </p:nvSpPr>
        <p:spPr>
          <a:xfrm>
            <a:off x="9029520" y="1981080"/>
            <a:ext cx="2551680" cy="4114080"/>
          </a:xfrm>
          <a:prstGeom prst="rect">
            <a:avLst/>
          </a:prstGeom>
          <a:solidFill>
            <a:srgbClr val="1C446E"/>
          </a:solidFill>
          <a:ln w="18720">
            <a:solidFill>
              <a:srgbClr val="F59E0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0280" tIns="35280" rIns="80280" bIns="3528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92" name="rectangle_5_eb_2_c_4_ec" descr="__smartdocs_shape_tag__:{&quot;id&quot;: &quot;rectangle_5_eb_2_c_4_ec&quot;, &quot;anc&quot;: [&quot;rectangle_75679_f_2_e&quot;, &quot;rectangle_3_b_5_df_057&quot;]}"/>
          <p:cNvSpPr/>
          <p:nvPr/>
        </p:nvSpPr>
        <p:spPr>
          <a:xfrm>
            <a:off x="9029520" y="1981080"/>
            <a:ext cx="2551680" cy="56160"/>
          </a:xfrm>
          <a:prstGeom prst="rect">
            <a:avLst/>
          </a:prstGeom>
          <a:solidFill>
            <a:srgbClr val="F59E0B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1880" rIns="90000" bIns="1188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3" name="text_box_8_a_7_edb_22"/>
          <p:cNvSpPr/>
          <p:nvPr/>
        </p:nvSpPr>
        <p:spPr>
          <a:xfrm>
            <a:off x="9258120" y="2293920"/>
            <a:ext cx="20944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FCD34D"/>
                </a:solidFill>
                <a:effectLst/>
                <a:uFillTx/>
                <a:latin typeface="Calibri"/>
              </a:rPr>
              <a:t>PRIMARY ENDPOINT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4" name="text_box_b_9_fc_94_d_7"/>
          <p:cNvSpPr/>
          <p:nvPr/>
        </p:nvSpPr>
        <p:spPr>
          <a:xfrm>
            <a:off x="9258120" y="2580120"/>
            <a:ext cx="2094480" cy="8208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8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23.8%</a:t>
            </a:r>
            <a:endParaRPr lang="en-US" sz="4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5" name="text_box_17_db_3483"/>
          <p:cNvSpPr/>
          <p:nvPr/>
        </p:nvSpPr>
        <p:spPr>
          <a:xfrm>
            <a:off x="9258120" y="3589200"/>
            <a:ext cx="2094480" cy="3178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500" b="1" u="none" strike="noStrike">
                <a:solidFill>
                  <a:srgbClr val="F59E0B"/>
                </a:solidFill>
                <a:effectLst/>
                <a:uFillTx/>
                <a:latin typeface="Calibri"/>
              </a:rPr>
              <a:t>Overall Positivity Rate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96" name="rectangle_d_010_d_9_bc" descr="__smartdocs_shape_tag__:{&quot;id&quot;: &quot;rectangle_d_010_d_9_bc&quot;, &quot;anc&quot;: [&quot;rectangle_75679_f_2_e&quot;, &quot;rectangle_3_b_5_df_057&quot;]}"/>
          <p:cNvSpPr/>
          <p:nvPr/>
        </p:nvSpPr>
        <p:spPr>
          <a:xfrm>
            <a:off x="9258120" y="3924000"/>
            <a:ext cx="2094480" cy="8640"/>
          </a:xfrm>
          <a:prstGeom prst="rect">
            <a:avLst/>
          </a:prstGeom>
          <a:solidFill>
            <a:srgbClr val="326396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5640" rIns="90000" bIns="-3564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97" name="text_box_6538_b_8_e_0"/>
          <p:cNvSpPr/>
          <p:nvPr/>
        </p:nvSpPr>
        <p:spPr>
          <a:xfrm>
            <a:off x="9258120" y="4114800"/>
            <a:ext cx="2094480" cy="16754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• 110 of 462 total screened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3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• Nearly 1 in 4 women positive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>
              <a:lnSpc>
                <a:spcPct val="130000"/>
              </a:lnSpc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• Highlights critical need for routine community screening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rectangle_5_f_131_d_4_a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gradFill rotWithShape="0">
            <a:gsLst>
              <a:gs pos="0">
                <a:srgbClr val="F3F6FB"/>
              </a:gs>
              <a:gs pos="100000">
                <a:srgbClr val="E3EDF7"/>
              </a:gs>
            </a:gsLst>
            <a:lin ang="0"/>
          </a:gra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199" name="ellipse_58_a_49_f_03"/>
          <p:cNvSpPr/>
          <p:nvPr/>
        </p:nvSpPr>
        <p:spPr>
          <a:xfrm>
            <a:off x="-761760" y="-761760"/>
            <a:ext cx="3428280" cy="3428280"/>
          </a:xfrm>
          <a:prstGeom prst="ellipse">
            <a:avLst/>
          </a:prstGeom>
          <a:solidFill>
            <a:srgbClr val="E0EAF4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0" name="round_rectangle_a_911_fcc_3" descr="__smartdocs_shape_tag__:{&quot;id&quot;: &quot;round_rectangle_a_911_fcc_3&quot;, &quot;anc&quot;: [&quot;rectangle_5_f_131_d_4_a&quot;]}"/>
          <p:cNvSpPr/>
          <p:nvPr/>
        </p:nvSpPr>
        <p:spPr>
          <a:xfrm>
            <a:off x="1087200" y="397039"/>
            <a:ext cx="11276640" cy="8373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D0DB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1" name="rectangle_31_f_7_d_405" descr="__smartdocs_shape_tag__:{&quot;id&quot;: &quot;rectangle_31_f_7_d_405&quot;, &quot;anc&quot;: [&quot;rectangle_5_f_131_d_4_a&quot;]}"/>
          <p:cNvSpPr/>
          <p:nvPr/>
        </p:nvSpPr>
        <p:spPr>
          <a:xfrm>
            <a:off x="457200" y="380880"/>
            <a:ext cx="56160" cy="837360"/>
          </a:xfrm>
          <a:prstGeom prst="rect">
            <a:avLst/>
          </a:prstGeom>
          <a:solidFill>
            <a:srgbClr val="0F766E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8080" tIns="45000" rIns="2808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02" name="text_box_7_c_6_ebae_8"/>
          <p:cNvSpPr/>
          <p:nvPr/>
        </p:nvSpPr>
        <p:spPr>
          <a:xfrm>
            <a:off x="2666520" y="613396"/>
            <a:ext cx="8876520" cy="460211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u="none" strike="noStrike" dirty="0">
                <a:solidFill>
                  <a:srgbClr val="1E293B"/>
                </a:solidFill>
                <a:effectLst/>
                <a:uFillTx/>
                <a:latin typeface="Calibri"/>
              </a:rPr>
              <a:t>               </a:t>
            </a:r>
            <a:r>
              <a:rPr lang="en-US" sz="2400" b="1" u="none" strike="noStrike" dirty="0">
                <a:solidFill>
                  <a:srgbClr val="1E293B"/>
                </a:solidFill>
                <a:effectLst/>
                <a:uFillTx/>
                <a:latin typeface="Calibri"/>
              </a:rPr>
              <a:t>Age-Specific HPV Positivity </a:t>
            </a:r>
            <a:r>
              <a:rPr lang="en-US" sz="2400" b="1" dirty="0">
                <a:solidFill>
                  <a:srgbClr val="1E293B"/>
                </a:solidFill>
                <a:latin typeface="Calibri"/>
              </a:rPr>
              <a:t>Rates</a:t>
            </a:r>
            <a:r>
              <a:rPr lang="en-US" sz="2400" b="1" u="none" strike="noStrike" dirty="0">
                <a:solidFill>
                  <a:srgbClr val="1E293B"/>
                </a:solidFill>
                <a:effectLst/>
                <a:uFillTx/>
                <a:latin typeface="Calibri"/>
              </a:rPr>
              <a:t> </a:t>
            </a:r>
            <a:endParaRPr lang="en-US" sz="2400" b="1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4" name="rectangle_19_cbf_204"/>
          <p:cNvSpPr/>
          <p:nvPr/>
        </p:nvSpPr>
        <p:spPr>
          <a:xfrm>
            <a:off x="457200" y="1409400"/>
            <a:ext cx="7428600" cy="4533120"/>
          </a:xfrm>
          <a:prstGeom prst="rect">
            <a:avLst/>
          </a:prstGeom>
          <a:solidFill>
            <a:srgbClr val="FFFFFF"/>
          </a:solidFill>
          <a:ln w="12600">
            <a:solidFill>
              <a:srgbClr val="D0DB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aphicFrame>
        <p:nvGraphicFramePr>
          <p:cNvPr id="206" name="chart_f_7021_b_69"/>
          <p:cNvGraphicFramePr/>
          <p:nvPr>
            <p:extLst>
              <p:ext uri="{D42A27DB-BD31-4B8C-83A1-F6EECF244321}">
                <p14:modId xmlns:p14="http://schemas.microsoft.com/office/powerpoint/2010/main" val="2723546526"/>
              </p:ext>
            </p:extLst>
          </p:nvPr>
        </p:nvGraphicFramePr>
        <p:xfrm>
          <a:off x="609480" y="1446480"/>
          <a:ext cx="7124040" cy="4343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7" name="rectangle_9_b_093703"/>
          <p:cNvSpPr/>
          <p:nvPr/>
        </p:nvSpPr>
        <p:spPr>
          <a:xfrm>
            <a:off x="8115120" y="1409400"/>
            <a:ext cx="3618720" cy="1809000"/>
          </a:xfrm>
          <a:prstGeom prst="rect">
            <a:avLst/>
          </a:prstGeom>
          <a:solidFill>
            <a:srgbClr val="0F2942"/>
          </a:solidFill>
          <a:ln w="12600">
            <a:solidFill>
              <a:srgbClr val="0F294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08" name="round_rectangle_5_afaf_9_f_9" descr="__smartdocs_shape_tag__:{&quot;id&quot;: &quot;round_rectangle_5_afaf_9_f_9&quot;, &quot;anc&quot;: [&quot;rectangle_5_f_131_d_4_a&quot;, &quot;rectangle_9_b_093703&quot;]}"/>
          <p:cNvSpPr/>
          <p:nvPr/>
        </p:nvSpPr>
        <p:spPr>
          <a:xfrm>
            <a:off x="8305560" y="1581120"/>
            <a:ext cx="1046880" cy="246600"/>
          </a:xfrm>
          <a:prstGeom prst="roundRect">
            <a:avLst>
              <a:gd name="adj" fmla="val 16667"/>
            </a:avLst>
          </a:prstGeom>
          <a:solidFill>
            <a:srgbClr val="D97706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09" name="text_box_9_b_762_d_03"/>
          <p:cNvSpPr/>
          <p:nvPr/>
        </p:nvSpPr>
        <p:spPr>
          <a:xfrm>
            <a:off x="8305560" y="1775880"/>
            <a:ext cx="1046880" cy="2491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PEAK COHORT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0" name="text_box_95_a_8962_c"/>
          <p:cNvSpPr/>
          <p:nvPr/>
        </p:nvSpPr>
        <p:spPr>
          <a:xfrm>
            <a:off x="8305560" y="1863720"/>
            <a:ext cx="3237480" cy="6148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450" b="1" u="none" strike="noStrike">
                <a:solidFill>
                  <a:srgbClr val="F59E0B"/>
                </a:solidFill>
                <a:effectLst/>
                <a:uFillTx/>
                <a:latin typeface="Calibri"/>
              </a:rPr>
              <a:t>25% (n=27)</a:t>
            </a:r>
            <a:endParaRPr lang="en-US" sz="34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1" name="text_box_e_776_b_8_c_8"/>
          <p:cNvSpPr/>
          <p:nvPr/>
        </p:nvSpPr>
        <p:spPr>
          <a:xfrm>
            <a:off x="8305560" y="2476440"/>
            <a:ext cx="3237480" cy="7473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b="0" u="none" strike="noStrike">
                <a:solidFill>
                  <a:srgbClr val="F1F5F9"/>
                </a:solidFill>
                <a:effectLst/>
                <a:uFillTx/>
                <a:latin typeface="Calibri"/>
              </a:rPr>
              <a:t>The 44–48 age bracket accounts for 1 in 4 detected infections, representing the highest-risk demographic in the study.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2" name="rectangle_448_c_0092"/>
          <p:cNvSpPr/>
          <p:nvPr/>
        </p:nvSpPr>
        <p:spPr>
          <a:xfrm>
            <a:off x="8115120" y="3371760"/>
            <a:ext cx="3618720" cy="2570760"/>
          </a:xfrm>
          <a:prstGeom prst="rect">
            <a:avLst/>
          </a:prstGeom>
          <a:solidFill>
            <a:srgbClr val="FFFFFF"/>
          </a:solidFill>
          <a:ln w="12600">
            <a:solidFill>
              <a:srgbClr val="D0DBE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3" name="text_box_2_c_298_ef_0"/>
          <p:cNvSpPr/>
          <p:nvPr/>
        </p:nvSpPr>
        <p:spPr>
          <a:xfrm>
            <a:off x="8305560" y="3564000"/>
            <a:ext cx="3237480" cy="2844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80" b="1" u="none" strike="noStrike">
                <a:solidFill>
                  <a:srgbClr val="0F2942"/>
                </a:solidFill>
                <a:effectLst/>
                <a:uFillTx/>
                <a:latin typeface="Calibri"/>
              </a:rPr>
              <a:t>Clinical Takeaways</a:t>
            </a:r>
            <a:endParaRPr lang="en-US" sz="128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4" name="ellipse_43_d_9_d_0_d_2"/>
          <p:cNvSpPr/>
          <p:nvPr/>
        </p:nvSpPr>
        <p:spPr>
          <a:xfrm>
            <a:off x="8305560" y="3904920"/>
            <a:ext cx="75240" cy="75240"/>
          </a:xfrm>
          <a:prstGeom prst="ellipse">
            <a:avLst/>
          </a:prstGeom>
          <a:solidFill>
            <a:srgbClr val="0F766E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7800" tIns="26640" rIns="37800" bIns="2664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15" name="ellipse_13_a_5_f_5_d_3"/>
          <p:cNvSpPr/>
          <p:nvPr/>
        </p:nvSpPr>
        <p:spPr>
          <a:xfrm>
            <a:off x="8305560" y="4533840"/>
            <a:ext cx="75240" cy="75240"/>
          </a:xfrm>
          <a:prstGeom prst="ellipse">
            <a:avLst/>
          </a:prstGeom>
          <a:solidFill>
            <a:srgbClr val="0F766E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7800" tIns="26640" rIns="37800" bIns="2664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16" name="ellipse_48_b_102_b_0"/>
          <p:cNvSpPr/>
          <p:nvPr/>
        </p:nvSpPr>
        <p:spPr>
          <a:xfrm>
            <a:off x="8305560" y="5162400"/>
            <a:ext cx="75240" cy="75240"/>
          </a:xfrm>
          <a:prstGeom prst="ellipse">
            <a:avLst/>
          </a:prstGeom>
          <a:solidFill>
            <a:srgbClr val="D97706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7800" tIns="26640" rIns="37800" bIns="2664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17" name="text_box_66_bacacd"/>
          <p:cNvSpPr/>
          <p:nvPr/>
        </p:nvSpPr>
        <p:spPr>
          <a:xfrm>
            <a:off x="457200" y="6271560"/>
            <a:ext cx="11276640" cy="2491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50" b="0" u="none" strike="noStrike">
                <a:solidFill>
                  <a:srgbClr val="64748B"/>
                </a:solidFill>
                <a:effectLst/>
                <a:uFillTx/>
                <a:latin typeface="Calibri"/>
              </a:rPr>
              <a:t>Source: Clinical screening cohort data (Total HPV-positive population N = 110). Values rounded to nearest integer percentage.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8" name="text_box_30332904"/>
          <p:cNvSpPr/>
          <p:nvPr/>
        </p:nvSpPr>
        <p:spPr>
          <a:xfrm>
            <a:off x="8458200" y="3886200"/>
            <a:ext cx="3085200" cy="6339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0F2942"/>
                </a:solidFill>
                <a:effectLst/>
                <a:uFillTx/>
                <a:latin typeface="Calibri"/>
              </a:rPr>
              <a:t>Consistent rise: positivity climbs from 10% (24–28) to 25% (44–48).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9" name="text_box_07_d_6_b_2_bc"/>
          <p:cNvSpPr/>
          <p:nvPr/>
        </p:nvSpPr>
        <p:spPr>
          <a:xfrm>
            <a:off x="8458200" y="4546440"/>
            <a:ext cx="3085200" cy="6339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0F2942"/>
                </a:solidFill>
                <a:effectLst/>
                <a:uFillTx/>
                <a:latin typeface="Calibri"/>
              </a:rPr>
              <a:t>Late-stage drop: falls to 9% (n=10) in the 49–50 cohort post-peak.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0" name="text_box_da_6317_eb"/>
          <p:cNvSpPr/>
          <p:nvPr/>
        </p:nvSpPr>
        <p:spPr>
          <a:xfrm>
            <a:off x="8458200" y="5206680"/>
            <a:ext cx="3085200" cy="6339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0F2942"/>
                </a:solidFill>
                <a:effectLst/>
                <a:uFillTx/>
                <a:latin typeface="Calibri"/>
              </a:rPr>
              <a:t>Targeted need: women aged 39–48 comprise 48% (52/110) of positives.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rectangle_67_d_3_d_2_d_3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gradFill rotWithShape="0">
            <a:gsLst>
              <a:gs pos="0">
                <a:srgbClr val="F3F6FB"/>
              </a:gs>
              <a:gs pos="100000">
                <a:srgbClr val="E3EDF7"/>
              </a:gs>
            </a:gsLst>
            <a:lin ang="0"/>
          </a:gra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23" name="text_box_63_ab_2_fb_0"/>
          <p:cNvSpPr/>
          <p:nvPr/>
        </p:nvSpPr>
        <p:spPr>
          <a:xfrm>
            <a:off x="609480" y="723600"/>
            <a:ext cx="10972080" cy="4564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u="none" strike="noStrike" dirty="0">
                <a:solidFill>
                  <a:srgbClr val="0F172A"/>
                </a:solidFill>
                <a:effectLst/>
                <a:uFillTx/>
                <a:latin typeface="Calibri"/>
              </a:rPr>
              <a:t>      Overall HPV Screening Outcomes (N = 462)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5" name="chart_panel"/>
          <p:cNvSpPr/>
          <p:nvPr/>
        </p:nvSpPr>
        <p:spPr>
          <a:xfrm>
            <a:off x="609480" y="1752480"/>
            <a:ext cx="5142600" cy="4494960"/>
          </a:xfrm>
          <a:prstGeom prst="rect">
            <a:avLst/>
          </a:prstGeom>
          <a:solidFill>
            <a:srgbClr val="FFFFFF"/>
          </a:solidFill>
          <a:ln w="12600">
            <a:solidFill>
              <a:srgbClr val="CBD5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6" name="text_box_36_dcf_977"/>
          <p:cNvSpPr/>
          <p:nvPr/>
        </p:nvSpPr>
        <p:spPr>
          <a:xfrm>
            <a:off x="838080" y="1977480"/>
            <a:ext cx="4685400" cy="2948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Distribution of Primary Test Results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aphicFrame>
        <p:nvGraphicFramePr>
          <p:cNvPr id="227" name="chart_d_8382688"/>
          <p:cNvGraphicFramePr/>
          <p:nvPr>
            <p:extLst>
              <p:ext uri="{D42A27DB-BD31-4B8C-83A1-F6EECF244321}">
                <p14:modId xmlns:p14="http://schemas.microsoft.com/office/powerpoint/2010/main" val="1314966546"/>
              </p:ext>
            </p:extLst>
          </p:nvPr>
        </p:nvGraphicFramePr>
        <p:xfrm>
          <a:off x="799920" y="2286000"/>
          <a:ext cx="4761720" cy="38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8" name="card_negative"/>
          <p:cNvSpPr/>
          <p:nvPr/>
        </p:nvSpPr>
        <p:spPr>
          <a:xfrm>
            <a:off x="5981400" y="1752480"/>
            <a:ext cx="5599800" cy="1370880"/>
          </a:xfrm>
          <a:prstGeom prst="rect">
            <a:avLst/>
          </a:prstGeom>
          <a:solidFill>
            <a:srgbClr val="FFFFFF"/>
          </a:solidFill>
          <a:ln w="12600">
            <a:solidFill>
              <a:srgbClr val="0E749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9" name="rectangle_f_15_f_1_d_50" descr="__smartdocs_shape_tag__:{&quot;id&quot;: &quot;rectangle_f_15_f_1_d_50&quot;, &quot;anc&quot;: [&quot;rectangle_67_d_3_d_2_d_3&quot;, &quot;card_negative&quot;]}"/>
          <p:cNvSpPr/>
          <p:nvPr/>
        </p:nvSpPr>
        <p:spPr>
          <a:xfrm>
            <a:off x="5981400" y="1752480"/>
            <a:ext cx="75240" cy="1370880"/>
          </a:xfrm>
          <a:prstGeom prst="rect">
            <a:avLst/>
          </a:prstGeom>
          <a:solidFill>
            <a:srgbClr val="0E7490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7800" tIns="45000" rIns="378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30" name="text_box_f_1_fe_4_e_2_f"/>
          <p:cNvSpPr/>
          <p:nvPr/>
        </p:nvSpPr>
        <p:spPr>
          <a:xfrm>
            <a:off x="6248160" y="1894320"/>
            <a:ext cx="1713600" cy="5922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300" b="1" u="none" strike="noStrike">
                <a:solidFill>
                  <a:srgbClr val="0E7490"/>
                </a:solidFill>
                <a:effectLst/>
                <a:uFillTx/>
                <a:latin typeface="Calibri"/>
              </a:rPr>
              <a:t>73.6%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1" name="text_box_7806_da_52"/>
          <p:cNvSpPr/>
          <p:nvPr/>
        </p:nvSpPr>
        <p:spPr>
          <a:xfrm>
            <a:off x="8076960" y="1965960"/>
            <a:ext cx="3237480" cy="3178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HPV Negative (n = 340)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2" name="text_box_58201951"/>
          <p:cNvSpPr/>
          <p:nvPr/>
        </p:nvSpPr>
        <p:spPr>
          <a:xfrm>
            <a:off x="8076960" y="2247840"/>
            <a:ext cx="3237480" cy="6469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b="0" u="none" strike="noStrike">
                <a:solidFill>
                  <a:srgbClr val="475569"/>
                </a:solidFill>
                <a:effectLst/>
                <a:uFillTx/>
                <a:latin typeface="Calibri"/>
              </a:rPr>
              <a:t>Clear majority of the screening cohort with confirmed non-detectable high-risk HPV DNA.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3" name="card_positive"/>
          <p:cNvSpPr/>
          <p:nvPr/>
        </p:nvSpPr>
        <p:spPr>
          <a:xfrm>
            <a:off x="5981400" y="3314520"/>
            <a:ext cx="5599800" cy="1370880"/>
          </a:xfrm>
          <a:prstGeom prst="rect">
            <a:avLst/>
          </a:prstGeom>
          <a:solidFill>
            <a:srgbClr val="FFFFFF"/>
          </a:solidFill>
          <a:ln w="12600">
            <a:solidFill>
              <a:srgbClr val="D97706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4" name="rectangle_cf_583731" descr="__smartdocs_shape_tag__:{&quot;id&quot;: &quot;rectangle_cf_583731&quot;, &quot;anc&quot;: [&quot;rectangle_67_d_3_d_2_d_3&quot;, &quot;card_positive&quot;]}"/>
          <p:cNvSpPr/>
          <p:nvPr/>
        </p:nvSpPr>
        <p:spPr>
          <a:xfrm>
            <a:off x="5981400" y="3314520"/>
            <a:ext cx="75240" cy="1370880"/>
          </a:xfrm>
          <a:prstGeom prst="rect">
            <a:avLst/>
          </a:prstGeom>
          <a:solidFill>
            <a:srgbClr val="D97706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7800" tIns="45000" rIns="378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35" name="text_box_7_ba_4_e_356"/>
          <p:cNvSpPr/>
          <p:nvPr/>
        </p:nvSpPr>
        <p:spPr>
          <a:xfrm>
            <a:off x="6248160" y="3456360"/>
            <a:ext cx="1713600" cy="5922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300" b="1" u="none" strike="noStrike">
                <a:solidFill>
                  <a:srgbClr val="D97706"/>
                </a:solidFill>
                <a:effectLst/>
                <a:uFillTx/>
                <a:latin typeface="Calibri"/>
              </a:rPr>
              <a:t>23.8%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6" name="text_box_b_8_b_19_bf_0"/>
          <p:cNvSpPr/>
          <p:nvPr/>
        </p:nvSpPr>
        <p:spPr>
          <a:xfrm>
            <a:off x="8076960" y="3528000"/>
            <a:ext cx="3237480" cy="3178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HPV Positive (n = 110)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7" name="text_box_426_bb_95_e"/>
          <p:cNvSpPr/>
          <p:nvPr/>
        </p:nvSpPr>
        <p:spPr>
          <a:xfrm>
            <a:off x="8076960" y="3809880"/>
            <a:ext cx="3237480" cy="6469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b="0" u="none" strike="noStrike">
                <a:solidFill>
                  <a:srgbClr val="475569"/>
                </a:solidFill>
                <a:effectLst/>
                <a:uFillTx/>
                <a:latin typeface="Calibri"/>
              </a:rPr>
              <a:t>Identified positive results triaged for secondary evaluation and clinical follow-up protocols.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8" name="card_failed"/>
          <p:cNvSpPr/>
          <p:nvPr/>
        </p:nvSpPr>
        <p:spPr>
          <a:xfrm>
            <a:off x="5981400" y="4876560"/>
            <a:ext cx="5599800" cy="1370880"/>
          </a:xfrm>
          <a:prstGeom prst="rect">
            <a:avLst/>
          </a:prstGeom>
          <a:solidFill>
            <a:srgbClr val="FFFFFF"/>
          </a:solidFill>
          <a:ln w="12600">
            <a:solidFill>
              <a:srgbClr val="94A3B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39" name="rectangle_08_e_2_e_4_bc" descr="__smartdocs_shape_tag__:{&quot;id&quot;: &quot;rectangle_08_e_2_e_4_bc&quot;, &quot;anc&quot;: [&quot;rectangle_67_d_3_d_2_d_3&quot;, &quot;card_failed&quot;]}"/>
          <p:cNvSpPr/>
          <p:nvPr/>
        </p:nvSpPr>
        <p:spPr>
          <a:xfrm>
            <a:off x="5981400" y="4876560"/>
            <a:ext cx="75240" cy="1370880"/>
          </a:xfrm>
          <a:prstGeom prst="rect">
            <a:avLst/>
          </a:prstGeom>
          <a:solidFill>
            <a:srgbClr val="64748B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7800" tIns="45000" rIns="378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40" name="text_box_e_38_cdaba"/>
          <p:cNvSpPr/>
          <p:nvPr/>
        </p:nvSpPr>
        <p:spPr>
          <a:xfrm>
            <a:off x="6248160" y="5018400"/>
            <a:ext cx="1713600" cy="5922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300" b="1" u="none" strike="noStrike">
                <a:solidFill>
                  <a:srgbClr val="64748B"/>
                </a:solidFill>
                <a:effectLst/>
                <a:uFillTx/>
                <a:latin typeface="Calibri"/>
              </a:rPr>
              <a:t>2.6%</a:t>
            </a:r>
            <a:endParaRPr lang="en-US" sz="33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1" name="text_box_87369_e_75"/>
          <p:cNvSpPr/>
          <p:nvPr/>
        </p:nvSpPr>
        <p:spPr>
          <a:xfrm>
            <a:off x="8076960" y="5090040"/>
            <a:ext cx="3237480" cy="3178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5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Failed / Missing (n = 12)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2" name="text_box_f_3_b_7_e_7_cb"/>
          <p:cNvSpPr/>
          <p:nvPr/>
        </p:nvSpPr>
        <p:spPr>
          <a:xfrm>
            <a:off x="8076960" y="5371920"/>
            <a:ext cx="3237480" cy="7473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200" b="0" u="none" strike="noStrike">
                <a:solidFill>
                  <a:srgbClr val="475569"/>
                </a:solidFill>
                <a:effectLst/>
                <a:uFillTx/>
                <a:latin typeface="Calibri"/>
              </a:rPr>
              <a:t>Non-valid specimens or incomplete data requiring re-testing per laboratory quality criteria.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rectangle_e_6_f_65388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rgbClr val="F3F6FB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4" name="ellipse_1_c_67_ed_14"/>
          <p:cNvSpPr/>
          <p:nvPr/>
        </p:nvSpPr>
        <p:spPr>
          <a:xfrm>
            <a:off x="-571320" y="-571320"/>
            <a:ext cx="3999600" cy="3999600"/>
          </a:xfrm>
          <a:prstGeom prst="ellipse">
            <a:avLst/>
          </a:prstGeom>
          <a:solidFill>
            <a:srgbClr val="E3EDF7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5" name="ellipse_c_51_eb_336"/>
          <p:cNvSpPr/>
          <p:nvPr/>
        </p:nvSpPr>
        <p:spPr>
          <a:xfrm>
            <a:off x="9524880" y="4381200"/>
            <a:ext cx="2666160" cy="2475720"/>
          </a:xfrm>
          <a:prstGeom prst="ellipse">
            <a:avLst/>
          </a:prstGeom>
          <a:solidFill>
            <a:srgbClr val="E8F0F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6" name="text_box_0_dc_18079"/>
          <p:cNvSpPr/>
          <p:nvPr/>
        </p:nvSpPr>
        <p:spPr>
          <a:xfrm>
            <a:off x="609480" y="503280"/>
            <a:ext cx="57142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u="none" strike="noStrike">
                <a:solidFill>
                  <a:srgbClr val="0E7490"/>
                </a:solidFill>
                <a:effectLst/>
                <a:uFillTx/>
                <a:latin typeface="Calibri"/>
              </a:rPr>
              <a:t>DATA INTEGRITY &amp; VALIDATION REPORT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7" name="text_box_39398887"/>
          <p:cNvSpPr/>
          <p:nvPr/>
        </p:nvSpPr>
        <p:spPr>
          <a:xfrm>
            <a:off x="609480" y="743760"/>
            <a:ext cx="7428600" cy="4550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40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High Data Quality Across 462 Cohort Records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8" name="text_box_f_77_c_0_ce_2"/>
          <p:cNvSpPr/>
          <p:nvPr/>
        </p:nvSpPr>
        <p:spPr>
          <a:xfrm>
            <a:off x="609480" y="1402200"/>
            <a:ext cx="6857280" cy="2721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0" u="none" strike="noStrike">
                <a:solidFill>
                  <a:srgbClr val="475569"/>
                </a:solidFill>
                <a:effectLst/>
                <a:uFillTx/>
                <a:latin typeface="Calibri"/>
              </a:rPr>
              <a:t>Rigorous audit confirms 97.4% complete records, with isolated gaps fully cataloged.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49" name="rectangle_5_b_1150_f_8"/>
          <p:cNvSpPr/>
          <p:nvPr/>
        </p:nvSpPr>
        <p:spPr>
          <a:xfrm>
            <a:off x="609480" y="1752480"/>
            <a:ext cx="5523480" cy="4342320"/>
          </a:xfrm>
          <a:prstGeom prst="roundRect">
            <a:avLst>
              <a:gd name="adj" fmla="val 16667"/>
            </a:avLst>
          </a:prstGeom>
          <a:solidFill>
            <a:srgbClr val="0F172A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50" name="round_rectangle_83_f_7_d_8_d_4" descr="__smartdocs_shape_tag__:{&quot;id&quot;: &quot;round_rectangle_83_f_7_d_8_d_4&quot;, &quot;anc&quot;: [&quot;rectangle_e_6_f_65388&quot;, &quot;rectangle_5_b_1150_f_8&quot;]}"/>
          <p:cNvSpPr/>
          <p:nvPr/>
        </p:nvSpPr>
        <p:spPr>
          <a:xfrm>
            <a:off x="914400" y="2057400"/>
            <a:ext cx="1713600" cy="303840"/>
          </a:xfrm>
          <a:prstGeom prst="roundRect">
            <a:avLst>
              <a:gd name="adj" fmla="val 16667"/>
            </a:avLst>
          </a:prstGeom>
          <a:solidFill>
            <a:srgbClr val="164E63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51" name="text_box_0_d_08_b_13_b"/>
          <p:cNvSpPr/>
          <p:nvPr/>
        </p:nvSpPr>
        <p:spPr>
          <a:xfrm>
            <a:off x="914400" y="2224440"/>
            <a:ext cx="1713600" cy="3038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050" b="1" u="none" strike="noStrike">
                <a:solidFill>
                  <a:srgbClr val="2DD4BF"/>
                </a:solidFill>
                <a:effectLst/>
                <a:uFillTx/>
                <a:latin typeface="Calibri"/>
              </a:rPr>
              <a:t>PRIMARY METRIC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52" name="text_box_a_94_e_93_e_3"/>
          <p:cNvSpPr/>
          <p:nvPr/>
        </p:nvSpPr>
        <p:spPr>
          <a:xfrm>
            <a:off x="914400" y="2521080"/>
            <a:ext cx="4571280" cy="11865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7200" b="1" u="none" strike="noStrike">
                <a:solidFill>
                  <a:srgbClr val="38BDF8"/>
                </a:solidFill>
                <a:effectLst/>
                <a:uFillTx/>
                <a:latin typeface="Calibri"/>
              </a:rPr>
              <a:t>97.4%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53" name="text_box_81_c_7784_c"/>
          <p:cNvSpPr/>
          <p:nvPr/>
        </p:nvSpPr>
        <p:spPr>
          <a:xfrm>
            <a:off x="952200" y="3733920"/>
            <a:ext cx="4571280" cy="3636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Complete &amp; Verified Records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54" name="rectangle_91921_f_34" descr="__smartdocs_shape_tag__:{&quot;id&quot;: &quot;rectangle_91921_f_34&quot;, &quot;anc&quot;: [&quot;rectangle_e_6_f_65388&quot;, &quot;rectangle_5_b_1150_f_8&quot;]}"/>
          <p:cNvSpPr/>
          <p:nvPr/>
        </p:nvSpPr>
        <p:spPr>
          <a:xfrm>
            <a:off x="952200" y="4190760"/>
            <a:ext cx="4837680" cy="18000"/>
          </a:xfrm>
          <a:prstGeom prst="rect">
            <a:avLst/>
          </a:prstGeom>
          <a:solidFill>
            <a:srgbClr val="334155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26280" rIns="90000" bIns="-2628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55" name="text_box_d_80_e_9_a_39"/>
          <p:cNvSpPr/>
          <p:nvPr/>
        </p:nvSpPr>
        <p:spPr>
          <a:xfrm>
            <a:off x="952200" y="4381200"/>
            <a:ext cx="4837680" cy="13327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sz="1350" b="0" u="none" strike="noStrike">
                <a:solidFill>
                  <a:srgbClr val="E2E8F0"/>
                </a:solidFill>
                <a:effectLst/>
                <a:uFillTx/>
                <a:latin typeface="Calibri"/>
              </a:rPr>
              <a:t>450 of 462 patient files met all clinical validation protocols without discrepancy. Baseline variables, clinical endpoints, and laboratory markers achieved standard-ready fidelity.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56" name="rectangle_f_641_bbe_2"/>
          <p:cNvSpPr/>
          <p:nvPr/>
        </p:nvSpPr>
        <p:spPr>
          <a:xfrm>
            <a:off x="6362640" y="1752480"/>
            <a:ext cx="5218920" cy="12945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CBD5E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57" name="round_rectangle_a_459_e_726" descr="__smartdocs_shape_tag__:{&quot;id&quot;: &quot;round_rectangle_a_459_e_726&quot;, &quot;anc&quot;: [&quot;rectangle_e_6_f_65388&quot;, &quot;rectangle_f_641_bbe_2&quot;]}"/>
          <p:cNvSpPr/>
          <p:nvPr/>
        </p:nvSpPr>
        <p:spPr>
          <a:xfrm>
            <a:off x="6553080" y="1942920"/>
            <a:ext cx="913680" cy="913680"/>
          </a:xfrm>
          <a:prstGeom prst="roundRect">
            <a:avLst>
              <a:gd name="adj" fmla="val 16667"/>
            </a:avLst>
          </a:prstGeom>
          <a:solidFill>
            <a:srgbClr val="FEF3C7"/>
          </a:solidFill>
          <a:ln w="12600">
            <a:solidFill>
              <a:srgbClr val="FDE68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t">
            <a:sp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58" name="text_box_90_c_8626_b"/>
          <p:cNvSpPr/>
          <p:nvPr/>
        </p:nvSpPr>
        <p:spPr>
          <a:xfrm>
            <a:off x="6553080" y="2001240"/>
            <a:ext cx="913680" cy="4550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u="none" strike="noStrike">
                <a:solidFill>
                  <a:srgbClr val="D97706"/>
                </a:solidFill>
                <a:effectLst/>
                <a:uFillTx/>
                <a:latin typeface="Calibri"/>
              </a:rPr>
              <a:t>12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59" name="text_box_3497512_d"/>
          <p:cNvSpPr/>
          <p:nvPr/>
        </p:nvSpPr>
        <p:spPr>
          <a:xfrm>
            <a:off x="6553080" y="2514960"/>
            <a:ext cx="913680" cy="2491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050" b="1" u="none" strike="noStrike">
                <a:solidFill>
                  <a:srgbClr val="B45309"/>
                </a:solidFill>
                <a:effectLst/>
                <a:uFillTx/>
                <a:latin typeface="Calibri"/>
              </a:rPr>
              <a:t>(2.6%)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0" name="text_box_84660_ba_6"/>
          <p:cNvSpPr/>
          <p:nvPr/>
        </p:nvSpPr>
        <p:spPr>
          <a:xfrm>
            <a:off x="7657920" y="2015640"/>
            <a:ext cx="3713760" cy="2948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35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Incomplete or Inconsistent Records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1" name="text_box_fae_66209"/>
          <p:cNvSpPr/>
          <p:nvPr/>
        </p:nvSpPr>
        <p:spPr>
          <a:xfrm>
            <a:off x="7657920" y="2286000"/>
            <a:ext cx="3713760" cy="5324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130" b="0" u="none" strike="noStrike">
                <a:solidFill>
                  <a:srgbClr val="475569"/>
                </a:solidFill>
                <a:effectLst/>
                <a:uFillTx/>
                <a:latin typeface="Calibri"/>
              </a:rPr>
              <a:t>Total variance across the cohort, comprising isolated laboratory anomalies and sample collection deficits.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2" name="rectangle_e_4_be_8701"/>
          <p:cNvSpPr/>
          <p:nvPr/>
        </p:nvSpPr>
        <p:spPr>
          <a:xfrm>
            <a:off x="6362640" y="3200400"/>
            <a:ext cx="2513880" cy="15231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3" name="text_box_e_9_e_06_ad_8"/>
          <p:cNvSpPr/>
          <p:nvPr/>
        </p:nvSpPr>
        <p:spPr>
          <a:xfrm>
            <a:off x="6553080" y="3429360"/>
            <a:ext cx="2132640" cy="2491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50" b="1" u="none" strike="noStrike">
                <a:solidFill>
                  <a:srgbClr val="64748B"/>
                </a:solidFill>
                <a:effectLst/>
                <a:uFillTx/>
                <a:latin typeface="Calibri"/>
              </a:rPr>
              <a:t>FAILED LAB RESULTS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4" name="text_box_702_c_8_bc_6"/>
          <p:cNvSpPr/>
          <p:nvPr/>
        </p:nvSpPr>
        <p:spPr>
          <a:xfrm>
            <a:off x="6553080" y="3612600"/>
            <a:ext cx="2132640" cy="5464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000" b="1" u="none" strike="noStrike">
                <a:solidFill>
                  <a:srgbClr val="0E7490"/>
                </a:solidFill>
                <a:effectLst/>
                <a:uFillTx/>
                <a:latin typeface="Calibri"/>
              </a:rPr>
              <a:t>10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5" name="text_box_d_5_a_8_f_09_d"/>
          <p:cNvSpPr/>
          <p:nvPr/>
        </p:nvSpPr>
        <p:spPr>
          <a:xfrm>
            <a:off x="6553080" y="4190760"/>
            <a:ext cx="2132640" cy="4726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50" b="0" u="none" strike="noStrike">
                <a:solidFill>
                  <a:srgbClr val="475569"/>
                </a:solidFill>
                <a:effectLst/>
                <a:uFillTx/>
                <a:latin typeface="Calibri"/>
              </a:rPr>
              <a:t>83.3% of issues; flagged for assay re-run &amp; verification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6" name="rectangle_ecb_58_c_27"/>
          <p:cNvSpPr/>
          <p:nvPr/>
        </p:nvSpPr>
        <p:spPr>
          <a:xfrm>
            <a:off x="9067680" y="3200400"/>
            <a:ext cx="2513880" cy="15231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6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7" name="text_box_6642_ab_94"/>
          <p:cNvSpPr/>
          <p:nvPr/>
        </p:nvSpPr>
        <p:spPr>
          <a:xfrm>
            <a:off x="9258120" y="3429360"/>
            <a:ext cx="2132640" cy="2491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50" b="1" u="none" strike="noStrike">
                <a:solidFill>
                  <a:srgbClr val="64748B"/>
                </a:solidFill>
                <a:effectLst/>
                <a:uFillTx/>
                <a:latin typeface="Calibri"/>
              </a:rPr>
              <a:t>MISSING SAMPLES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8" name="text_box_a_28_a_9_e_73"/>
          <p:cNvSpPr/>
          <p:nvPr/>
        </p:nvSpPr>
        <p:spPr>
          <a:xfrm>
            <a:off x="9258120" y="3612600"/>
            <a:ext cx="2132640" cy="5464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000" b="1" u="none" strike="noStrike">
                <a:solidFill>
                  <a:srgbClr val="D97706"/>
                </a:solidFill>
                <a:effectLst/>
                <a:uFillTx/>
                <a:latin typeface="Calibri"/>
              </a:rPr>
              <a:t>2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69" name="text_box_96_e_5034_b"/>
          <p:cNvSpPr/>
          <p:nvPr/>
        </p:nvSpPr>
        <p:spPr>
          <a:xfrm>
            <a:off x="9258120" y="4190760"/>
            <a:ext cx="2132640" cy="4726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50" b="0" u="none" strike="noStrike">
                <a:solidFill>
                  <a:srgbClr val="475569"/>
                </a:solidFill>
                <a:effectLst/>
                <a:uFillTx/>
                <a:latin typeface="Calibri"/>
              </a:rPr>
              <a:t>16.7% of issues; logistics non-delivery during transit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70" name="rectangle_8_a_11_babd"/>
          <p:cNvSpPr/>
          <p:nvPr/>
        </p:nvSpPr>
        <p:spPr>
          <a:xfrm>
            <a:off x="6362640" y="4876560"/>
            <a:ext cx="5218920" cy="1218240"/>
          </a:xfrm>
          <a:prstGeom prst="roundRect">
            <a:avLst>
              <a:gd name="adj" fmla="val 16667"/>
            </a:avLst>
          </a:prstGeom>
          <a:solidFill>
            <a:srgbClr val="F8FAFC"/>
          </a:solidFill>
          <a:ln w="12600">
            <a:solidFill>
              <a:srgbClr val="E2E8F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7400" tIns="32400" rIns="77400" bIns="32400" anchor="ctr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71" name="round_rectangle_75_bc_729_f" descr="__smartdocs_shape_tag__:{&quot;id&quot;: &quot;round_rectangle_75_bc_729_f&quot;, &quot;anc&quot;: [&quot;rectangle_e_6_f_65388&quot;, &quot;rectangle_8_a_11_babd&quot;]}"/>
          <p:cNvSpPr/>
          <p:nvPr/>
        </p:nvSpPr>
        <p:spPr>
          <a:xfrm>
            <a:off x="6553080" y="5067000"/>
            <a:ext cx="56160" cy="837360"/>
          </a:xfrm>
          <a:custGeom>
            <a:avLst/>
            <a:gdLst>
              <a:gd name="textAreaLeft" fmla="*/ 2520 w 56160"/>
              <a:gd name="textAreaRight" fmla="*/ 54360 w 56160"/>
              <a:gd name="textAreaTop" fmla="*/ 2520 h 837360"/>
              <a:gd name="textAreaBottom" fmla="*/ 835560 h 837360"/>
            </a:gdLst>
            <a:ahLst/>
            <a:cxnLst/>
            <a:rect l="textAreaLeft" t="textAreaTop" r="textAreaRight" b="textAreaBottom"/>
            <a:pathLst>
              <a:path w="21600" h="316392">
                <a:moveTo>
                  <a:pt x="3600" y="0"/>
                </a:moveTo>
                <a:arcTo wR="3600" hR="3600" stAng="16200000" swAng="-5400000"/>
                <a:lnTo>
                  <a:pt x="0" y="312792"/>
                </a:lnTo>
                <a:arcTo wR="3600" hR="3600" stAng="10800000" swAng="-5400000"/>
                <a:lnTo>
                  <a:pt x="18000" y="316392"/>
                </a:lnTo>
                <a:arcTo wR="3600" hR="3600" stAng="5400000" swAng="-5400000"/>
                <a:lnTo>
                  <a:pt x="21600" y="3600"/>
                </a:lnTo>
                <a:arcTo wR="3600" hR="3600" stAng="0" swAng="-5400000"/>
                <a:close/>
              </a:path>
            </a:pathLst>
          </a:custGeom>
          <a:solidFill>
            <a:srgbClr val="0D9488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8080" tIns="45000" rIns="28080" bIns="45000" anchor="t">
            <a:sp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Calibri"/>
            </a:endParaRPr>
          </a:p>
        </p:txBody>
      </p:sp>
      <p:sp>
        <p:nvSpPr>
          <p:cNvPr id="272" name="text_box_a_00637_de"/>
          <p:cNvSpPr/>
          <p:nvPr/>
        </p:nvSpPr>
        <p:spPr>
          <a:xfrm>
            <a:off x="6743520" y="5099400"/>
            <a:ext cx="4647240" cy="2617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130" b="1" u="none" strike="noStrike">
                <a:solidFill>
                  <a:srgbClr val="0F172A"/>
                </a:solidFill>
                <a:effectLst/>
                <a:uFillTx/>
                <a:latin typeface="Calibri"/>
              </a:rPr>
              <a:t>Clinical Quality Interpretation</a:t>
            </a:r>
            <a:endParaRPr lang="en-US" sz="113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73" name="text_box_d_7776056"/>
          <p:cNvSpPr/>
          <p:nvPr/>
        </p:nvSpPr>
        <p:spPr>
          <a:xfrm>
            <a:off x="6743520" y="5314680"/>
            <a:ext cx="4647240" cy="7128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050" b="0" u="none" strike="noStrike">
                <a:solidFill>
                  <a:srgbClr val="475569"/>
                </a:solidFill>
                <a:effectLst/>
                <a:uFillTx/>
                <a:latin typeface="Calibri"/>
              </a:rPr>
              <a:t>Data integrity comfortably surpasses pre-specified clinical study threshold (&gt;95.0%). Non-conformances represent minor operational friction without systematic bias.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4595</TotalTime>
  <Words>1535</Words>
  <Application>Microsoft Office PowerPoint</Application>
  <PresentationFormat>Widescreen</PresentationFormat>
  <Paragraphs>231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cp:lastModifiedBy>Xtine M</cp:lastModifiedBy>
  <cp:revision>4</cp:revision>
  <dcterms:created xsi:type="dcterms:W3CDTF">2026-07-30T12:57:17Z</dcterms:created>
  <dcterms:modified xsi:type="dcterms:W3CDTF">2026-08-17T07:55:14Z</dcterms:modified>
</cp:coreProperties>
</file>