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0" r:id="rId9"/>
    <p:sldId id="268" r:id="rId10"/>
    <p:sldId id="269" r:id="rId11"/>
    <p:sldId id="261" r:id="rId12"/>
    <p:sldId id="267" r:id="rId13"/>
    <p:sldId id="276" r:id="rId14"/>
    <p:sldId id="277" r:id="rId15"/>
    <p:sldId id="262" r:id="rId16"/>
    <p:sldId id="275" r:id="rId17"/>
    <p:sldId id="263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A9B6F0-BBF1-4E1C-991E-35249F5BAE1D}" v="4" dt="2026-08-20T06:38:11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D9B58-9937-C279-6985-985FCD55B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7221D-E1F8-D787-6920-4D714743C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FC702-2120-F6A4-4602-A27DD2A62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D1AA9-51E9-4415-9C4F-E7BF29DF0453}" type="datetimeFigureOut">
              <a:rPr lang="en-KE" smtClean="0"/>
              <a:t>20/08/2026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EC172-231D-C3E4-A340-FC9D8531B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FE6C4-0127-8B82-D9CF-A5DD0D4F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E032-F4EA-4D60-88C9-E47B7E6B8A7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24097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65ECD-FB98-6AF2-9E4A-55398755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94DCD8-27C8-A131-5A2E-8A6A8023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D1AA9-51E9-4415-9C4F-E7BF29DF0453}" type="datetimeFigureOut">
              <a:rPr lang="en-KE" smtClean="0"/>
              <a:t>20/08/2026</a:t>
            </a:fld>
            <a:endParaRPr lang="en-K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24DDAD-8529-AAFF-1FA8-DF873060F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71A1E5-2E62-E67A-EA0D-467F2157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E032-F4EA-4D60-88C9-E47B7E6B8A7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98990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644F6E2-2172-404E-9A74-F1D37D065E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99" y="204647"/>
            <a:ext cx="7619999" cy="3300909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01B6F318-284A-4899-AB2E-1AA64D804A5B}"/>
              </a:ext>
            </a:extLst>
          </p:cNvPr>
          <p:cNvSpPr txBox="1">
            <a:spLocks/>
          </p:cNvSpPr>
          <p:nvPr/>
        </p:nvSpPr>
        <p:spPr>
          <a:xfrm>
            <a:off x="6602896" y="3994095"/>
            <a:ext cx="3981854" cy="221651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</a:rPr>
              <a:t>Presenter: Racheal Kimani, MNUC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FF00"/>
                </a:solidFill>
              </a:rPr>
              <a:t>Other investigators</a:t>
            </a:r>
          </a:p>
          <a:p>
            <a:r>
              <a:rPr lang="en-US" sz="1400" dirty="0">
                <a:solidFill>
                  <a:schemeClr val="bg1"/>
                </a:solidFill>
              </a:rPr>
              <a:t>Dr Sam Mungai and team</a:t>
            </a:r>
          </a:p>
          <a:p>
            <a:r>
              <a:rPr lang="en-US" sz="1400" dirty="0">
                <a:solidFill>
                  <a:schemeClr val="bg1"/>
                </a:solidFill>
              </a:rPr>
              <a:t>Simon </a:t>
            </a:r>
            <a:r>
              <a:rPr lang="en-US" sz="1400" dirty="0" err="1">
                <a:solidFill>
                  <a:schemeClr val="bg1"/>
                </a:solidFill>
              </a:rPr>
              <a:t>Irungu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Antony </a:t>
            </a:r>
            <a:r>
              <a:rPr lang="en-US" sz="1400" dirty="0" err="1">
                <a:solidFill>
                  <a:schemeClr val="bg1"/>
                </a:solidFill>
              </a:rPr>
              <a:t>Kipkoech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Allan </a:t>
            </a:r>
            <a:r>
              <a:rPr lang="en-US" sz="1400" dirty="0" err="1">
                <a:solidFill>
                  <a:schemeClr val="bg1"/>
                </a:solidFill>
              </a:rPr>
              <a:t>Muya</a:t>
            </a:r>
            <a:endParaRPr lang="en-KE" sz="1400" dirty="0">
              <a:solidFill>
                <a:schemeClr val="bg1"/>
              </a:solidFill>
            </a:endParaRPr>
          </a:p>
          <a:p>
            <a:endParaRPr lang="en-KE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979963-B046-419A-4E92-B6A42BDE7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82721"/>
            <a:ext cx="5294716" cy="40689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B9BBC0-DA9A-BBE5-BBB1-E5DBF0A3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386039"/>
            <a:ext cx="5294715" cy="41292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1EB595-09FB-0870-D053-BF905E664203}"/>
              </a:ext>
            </a:extLst>
          </p:cNvPr>
          <p:cNvSpPr txBox="1"/>
          <p:nvPr/>
        </p:nvSpPr>
        <p:spPr>
          <a:xfrm>
            <a:off x="4186990" y="619780"/>
            <a:ext cx="3648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BACTERIAL ISOLATES</a:t>
            </a:r>
            <a:endParaRPr lang="en-KE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6526F-2DAC-32AA-A0C5-10961B55EAE1}"/>
              </a:ext>
            </a:extLst>
          </p:cNvPr>
          <p:cNvSpPr txBox="1"/>
          <p:nvPr/>
        </p:nvSpPr>
        <p:spPr>
          <a:xfrm>
            <a:off x="1065500" y="5177611"/>
            <a:ext cx="1020277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KE" b="1" i="1" dirty="0"/>
              <a:t>Staphylococcus </a:t>
            </a:r>
            <a:r>
              <a:rPr lang="en-KE" b="1" i="1" dirty="0" err="1"/>
              <a:t>haemolyticus</a:t>
            </a:r>
            <a:r>
              <a:rPr lang="en-KE" dirty="0"/>
              <a:t> </a:t>
            </a:r>
            <a:r>
              <a:rPr lang="en-US" dirty="0"/>
              <a:t>was</a:t>
            </a:r>
            <a:r>
              <a:rPr lang="en-KE" dirty="0"/>
              <a:t> the most common isolate (</a:t>
            </a:r>
            <a:r>
              <a:rPr lang="en-KE" b="1" dirty="0"/>
              <a:t>29.2%</a:t>
            </a:r>
            <a:r>
              <a:rPr lang="en-KE" dirty="0"/>
              <a:t>), followed by </a:t>
            </a:r>
            <a:r>
              <a:rPr lang="en-KE" b="1" i="1" dirty="0"/>
              <a:t>Staphylococcus aureus</a:t>
            </a:r>
            <a:r>
              <a:rPr lang="en-KE" dirty="0"/>
              <a:t> and </a:t>
            </a:r>
            <a:r>
              <a:rPr lang="en-KE" b="1" i="1" dirty="0"/>
              <a:t>Klebsiella pneumoniae</a:t>
            </a:r>
            <a:r>
              <a:rPr lang="en-KE" dirty="0"/>
              <a:t> (12.5% each). Less frequently isolated organisms included </a:t>
            </a:r>
            <a:r>
              <a:rPr lang="en-KE" b="1" i="1" dirty="0"/>
              <a:t>Staphylococcus epidermidis</a:t>
            </a:r>
            <a:r>
              <a:rPr lang="en-KE" dirty="0"/>
              <a:t>, </a:t>
            </a:r>
            <a:r>
              <a:rPr lang="en-KE" b="1" i="1" dirty="0"/>
              <a:t>Enterococcus faecalis</a:t>
            </a:r>
            <a:r>
              <a:rPr lang="en-KE" dirty="0"/>
              <a:t>, </a:t>
            </a:r>
            <a:r>
              <a:rPr lang="en-KE" b="1" i="1" dirty="0"/>
              <a:t>Enterobacter cloacae</a:t>
            </a:r>
            <a:r>
              <a:rPr lang="en-KE" dirty="0"/>
              <a:t>, </a:t>
            </a:r>
            <a:r>
              <a:rPr lang="en-KE" b="1" i="1" dirty="0"/>
              <a:t>Escherichia coli</a:t>
            </a:r>
            <a:r>
              <a:rPr lang="en-KE" dirty="0"/>
              <a:t>, </a:t>
            </a:r>
            <a:r>
              <a:rPr lang="en-KE" b="1" i="1" dirty="0"/>
              <a:t>Klebsiella aerogenes</a:t>
            </a:r>
            <a:r>
              <a:rPr lang="en-KE" dirty="0"/>
              <a:t>, and other coagulase-negative staphylococci.</a:t>
            </a:r>
          </a:p>
        </p:txBody>
      </p:sp>
    </p:spTree>
    <p:extLst>
      <p:ext uri="{BB962C8B-B14F-4D97-AF65-F5344CB8AC3E}">
        <p14:creationId xmlns:p14="http://schemas.microsoft.com/office/powerpoint/2010/main" val="1274374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KE" sz="2400" dirty="0"/>
              <a:t>A total of </a:t>
            </a:r>
            <a:r>
              <a:rPr lang="en-KE" sz="2400" b="1" dirty="0"/>
              <a:t>24</a:t>
            </a:r>
            <a:r>
              <a:rPr lang="en-US" sz="2400" b="1" dirty="0"/>
              <a:t>/55</a:t>
            </a:r>
            <a:r>
              <a:rPr lang="en-KE" sz="2400" b="1" dirty="0"/>
              <a:t> bacterial isolates</a:t>
            </a:r>
            <a:r>
              <a:rPr lang="en-KE" sz="2400" dirty="0"/>
              <a:t> </a:t>
            </a:r>
            <a:r>
              <a:rPr lang="en-US" sz="2400" dirty="0"/>
              <a:t>have been</a:t>
            </a:r>
            <a:r>
              <a:rPr lang="en-KE" sz="2400" dirty="0"/>
              <a:t> </a:t>
            </a:r>
            <a:r>
              <a:rPr lang="en-US" sz="2400" dirty="0" err="1"/>
              <a:t>identifi</a:t>
            </a:r>
            <a:r>
              <a:rPr lang="en-KE" sz="2400" dirty="0"/>
              <a:t>ed</a:t>
            </a:r>
            <a:r>
              <a:rPr lang="en-US" sz="2400" dirty="0"/>
              <a:t> so far</a:t>
            </a:r>
            <a:r>
              <a:rPr lang="en-KE" sz="2400" dirty="0"/>
              <a:t>. </a:t>
            </a:r>
            <a:endParaRPr lang="en-US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KE" sz="2400" b="1" dirty="0"/>
              <a:t>Gram-positive bacteria predominated (66.7%)</a:t>
            </a:r>
            <a:r>
              <a:rPr lang="en-KE" sz="2400" dirty="0"/>
              <a:t>, while </a:t>
            </a:r>
            <a:r>
              <a:rPr lang="en-KE" sz="2400" b="1" dirty="0"/>
              <a:t>Gram-negative organisms accounted for 33.3%</a:t>
            </a:r>
            <a:r>
              <a:rPr lang="en-KE" sz="2400" dirty="0"/>
              <a:t>. </a:t>
            </a:r>
            <a:endParaRPr lang="en-US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KE" sz="2400" dirty="0"/>
              <a:t>The predominant isolate was </a:t>
            </a:r>
            <a:r>
              <a:rPr lang="en-KE" sz="2400" b="1" i="1" dirty="0"/>
              <a:t>Staphylococcus haemolyticus</a:t>
            </a:r>
            <a:r>
              <a:rPr lang="en-KE" sz="2400" dirty="0"/>
              <a:t> (</a:t>
            </a:r>
            <a:r>
              <a:rPr lang="en-KE" sz="2400" b="1" dirty="0"/>
              <a:t>7 isolates; 29.2%</a:t>
            </a:r>
            <a:r>
              <a:rPr lang="en-KE" sz="2400" dirty="0"/>
              <a:t>). </a:t>
            </a:r>
            <a:endParaRPr lang="en-US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KE" sz="2400" b="1" i="1" dirty="0"/>
              <a:t>Staphylococcus aureus</a:t>
            </a:r>
            <a:r>
              <a:rPr lang="en-KE" sz="2400" dirty="0"/>
              <a:t> and </a:t>
            </a:r>
            <a:r>
              <a:rPr lang="en-KE" sz="2400" b="1" i="1" dirty="0"/>
              <a:t>Klebsiella pneumoniae</a:t>
            </a:r>
            <a:r>
              <a:rPr lang="en-KE" sz="2400" dirty="0"/>
              <a:t> were the second most frequent </a:t>
            </a:r>
            <a:r>
              <a:rPr lang="en-US" sz="2400" dirty="0"/>
              <a:t>isolated </a:t>
            </a:r>
            <a:r>
              <a:rPr lang="en-KE" sz="2400" dirty="0"/>
              <a:t>organisms.</a:t>
            </a:r>
            <a:endParaRPr lang="en-US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KE" sz="2400" dirty="0"/>
              <a:t>Urine and wound/swab specimens yielded the greatest diversity of organisms.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CCDC7-F5E6-17D5-6B01-2E8BEBD10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46" y="16635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Specimens and organisms heat map</a:t>
            </a:r>
            <a:endParaRPr lang="en-K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9BE449-B1E9-AADD-884F-7022944B9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33" y="1491915"/>
            <a:ext cx="9144019" cy="438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75EA7F-BA76-F0E8-267E-3EAB74F28313}"/>
              </a:ext>
            </a:extLst>
          </p:cNvPr>
          <p:cNvSpPr txBox="1"/>
          <p:nvPr/>
        </p:nvSpPr>
        <p:spPr>
          <a:xfrm>
            <a:off x="838200" y="5630673"/>
            <a:ext cx="10655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 </a:t>
            </a:r>
            <a:r>
              <a:rPr lang="en-US" dirty="0"/>
              <a:t>H</a:t>
            </a:r>
            <a:r>
              <a:rPr lang="en-KE" dirty="0" err="1"/>
              <a:t>eatmap</a:t>
            </a:r>
            <a:r>
              <a:rPr lang="en-KE" dirty="0"/>
              <a:t> demonstrated variability in the distribution of bacterial pathogens across different clinical specimen types. Wound-related specimens, particularly </a:t>
            </a:r>
            <a:r>
              <a:rPr lang="en-KE" b="1" dirty="0"/>
              <a:t>pus swabs and wound swabs</a:t>
            </a:r>
            <a:r>
              <a:rPr lang="en-KE" dirty="0"/>
              <a:t>, yielded the greatest diversity of bacterial isolates, with </a:t>
            </a:r>
            <a:r>
              <a:rPr lang="en-KE" b="1" i="1" dirty="0"/>
              <a:t>Staphylococcus </a:t>
            </a:r>
            <a:r>
              <a:rPr lang="en-KE" b="1" i="1" dirty="0" err="1"/>
              <a:t>haemolyticus</a:t>
            </a:r>
            <a:r>
              <a:rPr lang="en-KE" dirty="0"/>
              <a:t> being the predominant organism recovered</a:t>
            </a:r>
          </a:p>
        </p:txBody>
      </p:sp>
    </p:spTree>
    <p:extLst>
      <p:ext uri="{BB962C8B-B14F-4D97-AF65-F5344CB8AC3E}">
        <p14:creationId xmlns:p14="http://schemas.microsoft.com/office/powerpoint/2010/main" val="3751107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D514B73-58A8-1B7B-0CDA-B529CD655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88A110D-4E34-556C-4CFB-47F18B03C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76" y="2194561"/>
            <a:ext cx="5351647" cy="3982402"/>
          </a:xfrm>
        </p:spPr>
        <p:txBody>
          <a:bodyPr/>
          <a:lstStyle/>
          <a:p>
            <a:r>
              <a:rPr lang="en-KE" dirty="0"/>
              <a:t>Length of Stay (LOS) = Date of Survey − Date of Admission (in days)</a:t>
            </a:r>
            <a:endParaRPr lang="en-US" dirty="0"/>
          </a:p>
          <a:p>
            <a:r>
              <a:rPr lang="en-KE" b="1" dirty="0"/>
              <a:t>Maximum LOS:</a:t>
            </a:r>
            <a:r>
              <a:rPr lang="en-KE" dirty="0"/>
              <a:t> 72 days </a:t>
            </a:r>
            <a:r>
              <a:rPr lang="en-KE" b="1" dirty="0"/>
              <a:t>Mean LOS:</a:t>
            </a:r>
            <a:r>
              <a:rPr lang="en-KE" dirty="0"/>
              <a:t> 18.1 days </a:t>
            </a:r>
            <a:r>
              <a:rPr lang="en-KE" b="1" dirty="0"/>
              <a:t>Median LOS:</a:t>
            </a:r>
            <a:r>
              <a:rPr lang="en-KE" dirty="0"/>
              <a:t> 13 days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K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C14ED0-F941-0E18-1998-F4421F580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297" y="878300"/>
            <a:ext cx="3657607" cy="54864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50571E-FE1B-7121-8295-D4E11E3671B2}"/>
              </a:ext>
            </a:extLst>
          </p:cNvPr>
          <p:cNvSpPr txBox="1"/>
          <p:nvPr/>
        </p:nvSpPr>
        <p:spPr>
          <a:xfrm>
            <a:off x="2600960" y="660400"/>
            <a:ext cx="4940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Length of Stay at Hospital</a:t>
            </a:r>
            <a:endParaRPr lang="en-KE" sz="3200" dirty="0"/>
          </a:p>
        </p:txBody>
      </p:sp>
    </p:spTree>
    <p:extLst>
      <p:ext uri="{BB962C8B-B14F-4D97-AF65-F5344CB8AC3E}">
        <p14:creationId xmlns:p14="http://schemas.microsoft.com/office/powerpoint/2010/main" val="978543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F175A2-5ECC-85BE-7F0A-17662924A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14" y="786861"/>
            <a:ext cx="7315215" cy="45720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887610-1780-78D5-8361-85B8282EF9A6}"/>
              </a:ext>
            </a:extLst>
          </p:cNvPr>
          <p:cNvSpPr txBox="1"/>
          <p:nvPr/>
        </p:nvSpPr>
        <p:spPr>
          <a:xfrm>
            <a:off x="3513221" y="269507"/>
            <a:ext cx="5380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Antimicrobials prescribed</a:t>
            </a:r>
            <a:endParaRPr lang="en-KE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9C3FAE-ADEC-F6DF-2D3A-F14C84351FAC}"/>
              </a:ext>
            </a:extLst>
          </p:cNvPr>
          <p:cNvSpPr txBox="1"/>
          <p:nvPr/>
        </p:nvSpPr>
        <p:spPr>
          <a:xfrm>
            <a:off x="8306602" y="1241775"/>
            <a:ext cx="320521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KE" dirty="0"/>
              <a:t>The antimicrobial prescribing pattern among the study participants demonstrated frequent use of broad-spectrum and anti-staphylococcal antibiotics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KE" dirty="0"/>
              <a:t>Combination antimicrobial therapy was common, with several patients receiving two or more antibiotics concurrently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KE" dirty="0" err="1"/>
              <a:t>hese</a:t>
            </a:r>
            <a:r>
              <a:rPr lang="en-KE" dirty="0"/>
              <a:t> prescribing patterns are consistent with empirical treatment strategies for orthopaedic trauma and suspected surgical site or bone infections</a:t>
            </a:r>
          </a:p>
        </p:txBody>
      </p:sp>
    </p:spTree>
    <p:extLst>
      <p:ext uri="{BB962C8B-B14F-4D97-AF65-F5344CB8AC3E}">
        <p14:creationId xmlns:p14="http://schemas.microsoft.com/office/powerpoint/2010/main" val="1857642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315337" y="1527048"/>
            <a:ext cx="10835640" cy="483626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KE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survey provides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 </a:t>
            </a:r>
            <a:r>
              <a:rPr lang="en-KE" dirty="0">
                <a:solidFill>
                  <a:schemeClr val="tx1">
                    <a:lumMod val="95000"/>
                    <a:lumOff val="5000"/>
                  </a:schemeClr>
                </a:solidFill>
              </a:rPr>
              <a:t>snapshot of healthcare-associated infections (HAIs) in the study hospital, where routine HAI surveillance is not currently implemented.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KE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Although the survey represents a single point in time and a relatively small number of patients, it demonstrates that HAIs are present among hospitalized patients and that clinically significant bacterial pathogens are circulating within the facility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en-KE" dirty="0">
                <a:solidFill>
                  <a:schemeClr val="tx1">
                    <a:lumMod val="95000"/>
                    <a:lumOff val="5000"/>
                  </a:schemeClr>
                </a:solidFill>
              </a:rPr>
              <a:t>he recovery of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shown</a:t>
            </a:r>
            <a:r>
              <a:rPr lang="en-KE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organisms from multiple specimen types, particularly wound and urine specimens, suggests ongoing opportunities for healthcare-associated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transmission suggesting that there’s n</a:t>
            </a:r>
            <a:r>
              <a:rPr lang="en-KE" dirty="0">
                <a:solidFill>
                  <a:schemeClr val="tx1">
                    <a:lumMod val="95000"/>
                    <a:lumOff val="5000"/>
                  </a:schemeClr>
                </a:solidFill>
              </a:rPr>
              <a:t>eed to strengthen infection prevention and control (IPC) practices.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KE" dirty="0"/>
              <a:t>The absence of a structured HAI surveillance programme presents a major challenge in accurately determining the true burden of HAIs.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KE" dirty="0"/>
              <a:t>The lack of continuous surveillance also limits the hospital's ability to identify high-risk wards, monitor antimicrobial resistance patterns over time, evaluate compliance with IPC measures, and guide evidence-based antimicrobial stewardship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K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8ED934-2F49-E879-8722-75B273B44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457201"/>
            <a:ext cx="5814240" cy="15568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Acknowledgements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4FF7A-8F55-8C7A-F2BE-65D35ACF08EB}"/>
              </a:ext>
            </a:extLst>
          </p:cNvPr>
          <p:cNvSpPr txBox="1"/>
          <p:nvPr/>
        </p:nvSpPr>
        <p:spPr>
          <a:xfrm>
            <a:off x="1136396" y="2277036"/>
            <a:ext cx="5814239" cy="3461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Antony Kipkoech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Allan Muya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Simon Irungu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 volunteer patients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D8D05C-8AF1-C6BD-7B91-C46E7AEAB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7219" y="799365"/>
            <a:ext cx="3697963" cy="22101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E651D7-FF63-E698-B99A-84924D913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524" y="3375824"/>
            <a:ext cx="3286641" cy="22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8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l">
              <a:lnSpc>
                <a:spcPct val="100000"/>
              </a:lnSpc>
              <a:spcAft>
                <a:spcPts val="3000"/>
              </a:spcAft>
            </a:pPr>
            <a:r>
              <a:rPr sz="1650"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650" dirty="0">
                <a:solidFill>
                  <a:srgbClr val="00384A"/>
                </a:solidFill>
                <a:latin typeface="Aptos"/>
              </a:rPr>
              <a:t>Detecting Healthcare associated infections without records: Evidence from Microbiological Sampling in Kenya</a:t>
            </a:r>
            <a:endParaRPr sz="16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Dr Racheal Kimani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Mama </a:t>
            </a:r>
            <a:r>
              <a:rPr lang="en-US" sz="1450" b="0" dirty="0" err="1">
                <a:solidFill>
                  <a:srgbClr val="00384A"/>
                </a:solidFill>
                <a:latin typeface="Aptos"/>
              </a:rPr>
              <a:t>Ngina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 University  College and CRID, MKU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KIAMBU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KENYA</a:t>
            </a:r>
            <a:endParaRPr sz="1450" b="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713232" y="1699869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0793E41D-94EE-4BAC-BBE3-33BBEC6E2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851982"/>
            <a:ext cx="10905066" cy="32715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To </a:t>
            </a:r>
            <a:r>
              <a:rPr lang="en-KE" sz="2800" dirty="0"/>
              <a:t>determine the prevalence and distribution of healthcare associated infections (HAIs) among patients admitted to </a:t>
            </a:r>
            <a:r>
              <a:rPr lang="en-KE" sz="2800" b="1" dirty="0"/>
              <a:t>Thika Level V Hospital</a:t>
            </a:r>
            <a:r>
              <a:rPr lang="en-KE" sz="2800" dirty="0"/>
              <a:t> using standardized HAI surveillance criteria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KE" sz="2800" dirty="0"/>
              <a:t>To describe the epidemiological and clinical characteristics of healthcare associated infections at Thika Level V Hospital.</a:t>
            </a:r>
            <a:endParaRPr lang="en-US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KE" sz="2800" dirty="0"/>
              <a:t>To characterize the microorganisms causing healthcare associated infections and their antimicrobial susceptibility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AB78-BDE9-2F66-A952-B78762A39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80D7B-15B4-6633-5210-8C88C9821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AFEEF3-6ECA-3DC3-50B2-DADE8AB9B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208521"/>
            <a:ext cx="10985500" cy="62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1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9A8EBA-1FF6-6B57-6972-882F8F8C11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37" r="4335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5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1A3146-0F4F-4030-1AB9-72EB2F8B7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2713" y="643466"/>
            <a:ext cx="784657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63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330452"/>
            <a:ext cx="4337702" cy="462229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Consenting patients demographic data were collected  using a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carefully designed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Sampling was done on basis of suspicion of a patient having condition of interest-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jud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g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emental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Male surgical ward patients were sampled from Thika Level 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Samples were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analysed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 at MKU CME lab, and referral lab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(VITEK)</a:t>
            </a:r>
            <a:endParaRPr lang="en-K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7A7A93-5651-4BEA-AA1A-6107C98F7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4549" y="1616661"/>
            <a:ext cx="5832044" cy="38880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1CF9AF-1F4F-C4ED-7CFF-143C2B1CA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465"/>
            <a:ext cx="5486411" cy="43901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144721-51B6-1E0E-E20E-7A0B1B07A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180" y="576465"/>
            <a:ext cx="5864095" cy="43901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EC6273-8C1C-98D8-1BDC-95DD414F0C6F}"/>
              </a:ext>
            </a:extLst>
          </p:cNvPr>
          <p:cNvSpPr txBox="1"/>
          <p:nvPr/>
        </p:nvSpPr>
        <p:spPr>
          <a:xfrm>
            <a:off x="423513" y="4966636"/>
            <a:ext cx="49858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sz="1600" b="1" dirty="0"/>
              <a:t>Age Distribution:</a:t>
            </a:r>
            <a:r>
              <a:rPr lang="en-KE" sz="1600" dirty="0"/>
              <a:t> The study included 18 hospitalized patients with a mean age of </a:t>
            </a:r>
            <a:r>
              <a:rPr lang="en-KE" sz="1600" b="1" dirty="0"/>
              <a:t>33.2 ± 13.5 years</a:t>
            </a:r>
            <a:r>
              <a:rPr lang="en-KE" sz="1600" dirty="0"/>
              <a:t>. Participants ranged in age from </a:t>
            </a:r>
            <a:r>
              <a:rPr lang="en-KE" sz="1600" b="1" dirty="0"/>
              <a:t>19 to 68 years</a:t>
            </a:r>
            <a:r>
              <a:rPr lang="en-KE" sz="1600" dirty="0"/>
              <a:t>, with a median age of </a:t>
            </a:r>
            <a:r>
              <a:rPr lang="en-KE" sz="1600" b="1" dirty="0"/>
              <a:t>32 years</a:t>
            </a:r>
            <a:r>
              <a:rPr lang="en-KE" sz="1600" dirty="0"/>
              <a:t>, indicating that the study population was predominantly composed of young to middle-aged adults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F7F0B6-9747-9661-FFD4-F98DF071D57D}"/>
              </a:ext>
            </a:extLst>
          </p:cNvPr>
          <p:cNvSpPr txBox="1"/>
          <p:nvPr/>
        </p:nvSpPr>
        <p:spPr>
          <a:xfrm>
            <a:off x="5832912" y="4826675"/>
            <a:ext cx="6035037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sz="1700" b="1" dirty="0"/>
              <a:t>Underlying Medical Conditions:</a:t>
            </a:r>
            <a:r>
              <a:rPr lang="en-KE" sz="1700" dirty="0"/>
              <a:t> The majority of patients had underlying surgical or trauma-related conditions requiring hospitalization. Other documented comorbidities included chronic medical conditions such as diabetes mellitus, hypertension, although these occurred less frequently</a:t>
            </a:r>
            <a:r>
              <a:rPr lang="en-US" sz="1700" dirty="0"/>
              <a:t>. Risk factors: </a:t>
            </a:r>
            <a:r>
              <a:rPr lang="en-KE" sz="1700" b="1" dirty="0"/>
              <a:t>invasive procedures, prolonged hospitalization, and frequent exposure to medical devices</a:t>
            </a:r>
            <a:r>
              <a:rPr lang="en-KE" sz="17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5B57F4-A5F0-56C3-1CF7-393D5355A1FB}"/>
              </a:ext>
            </a:extLst>
          </p:cNvPr>
          <p:cNvSpPr txBox="1"/>
          <p:nvPr/>
        </p:nvSpPr>
        <p:spPr>
          <a:xfrm>
            <a:off x="1004752" y="240632"/>
            <a:ext cx="770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EPIDEMIOLOGICAL AND CLINICAL CHARACTERISTICS OF PARTICIPANTS</a:t>
            </a:r>
            <a:endParaRPr lang="en-KE" b="1" dirty="0"/>
          </a:p>
        </p:txBody>
      </p:sp>
    </p:spTree>
    <p:extLst>
      <p:ext uri="{BB962C8B-B14F-4D97-AF65-F5344CB8AC3E}">
        <p14:creationId xmlns:p14="http://schemas.microsoft.com/office/powerpoint/2010/main" val="958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4526</TotalTime>
  <Words>904</Words>
  <Application>Microsoft Office PowerPoint</Application>
  <PresentationFormat>Widescreen</PresentationFormat>
  <Paragraphs>101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Specimens and organisms heat map</vt:lpstr>
      <vt:lpstr>PowerPoint Presentation</vt:lpstr>
      <vt:lpstr>PowerPoint Presentation</vt:lpstr>
      <vt:lpstr>PowerPoint Presentation</vt:lpstr>
      <vt:lpstr>Acknowledgements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Racheal Kimani</cp:lastModifiedBy>
  <cp:revision>7</cp:revision>
  <dcterms:created xsi:type="dcterms:W3CDTF">2026-07-30T12:57:17Z</dcterms:created>
  <dcterms:modified xsi:type="dcterms:W3CDTF">2026-08-20T06:55:27Z</dcterms:modified>
</cp:coreProperties>
</file>