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5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1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4" r:id="rId8"/>
    <p:sldId id="266" r:id="rId9"/>
    <p:sldId id="267" r:id="rId10"/>
    <p:sldId id="271" r:id="rId11"/>
    <p:sldId id="272" r:id="rId12"/>
    <p:sldId id="274" r:id="rId13"/>
    <p:sldId id="275" r:id="rId14"/>
    <p:sldId id="262" r:id="rId15"/>
    <p:sldId id="263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11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5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IPNET%202026\Draft%20work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IPNET%202026\Draft%20work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/>
              <a:t>Proportion</a:t>
            </a:r>
            <a:r>
              <a:rPr lang="en-US" sz="2400" b="1" baseline="0"/>
              <a:t> of URTI and Other diagnosis</a:t>
            </a:r>
            <a:endParaRPr lang="en-US" sz="2400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3.4113633690154098E-2"/>
          <c:y val="9.5353395595526302E-2"/>
          <c:w val="0.935184095988707"/>
          <c:h val="0.8102156116683959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5.6020450568678902E-2"/>
                  <c:y val="-0.182097550306212"/>
                </c:manualLayout>
              </c:layout>
              <c:tx>
                <c:rich>
                  <a:bodyPr/>
                  <a:lstStyle/>
                  <a:p>
                    <a:fld id="{DB4F538E-2849-4F0A-B8C7-C37A6FF1C56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833333333333298E-2"/>
                      <c:h val="0.1382407407407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2500000000000001E-2"/>
                  <c:y val="-2.74445902595508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defTabSz="914400">
                      <a:defRPr lang="en-US"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EA2DD9E-5616-4375-B4CB-8044365956F9}" type="VALUE">
                      <a:rPr lang="en-US"/>
                      <a:pPr defTabSz="914400">
                        <a:defRPr lang="en-US" sz="20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305555555555494E-2"/>
                      <c:h val="0.18518518518518501"/>
                    </c:manualLayout>
                  </c15:layout>
                  <c15:dlblFieldTable/>
                  <c15:showDataLabelsRange val="0"/>
                </c:ext>
              </c:extLst>
            </c:dLbl>
            <c:spPr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[Book1]Sheet1!$B$2:$B$3</c:f>
              <c:strCache>
                <c:ptCount val="2"/>
                <c:pt idx="0">
                  <c:v>URTI</c:v>
                </c:pt>
                <c:pt idx="1">
                  <c:v>Other diagnosis</c:v>
                </c:pt>
              </c:strCache>
            </c:strRef>
          </c:cat>
          <c:val>
            <c:numRef>
              <c:f>[Book1]Sheet1!$C$2:$C$3</c:f>
              <c:numCache>
                <c:formatCode>General</c:formatCode>
                <c:ptCount val="2"/>
                <c:pt idx="0">
                  <c:v>612</c:v>
                </c:pt>
                <c:pt idx="1">
                  <c:v>328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f9b2b65-715f-42b6-a4cb-e9b55ef085de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920" b="1"/>
              <a:t>Fever</a:t>
            </a:r>
            <a:r>
              <a:rPr lang="en-US" sz="1920" b="1" baseline="0"/>
              <a:t> Verses Antibiotics Prescription n=107</a:t>
            </a:r>
            <a:endParaRPr lang="en-US" sz="192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914260717410299E-2"/>
          <c:y val="0.19486111111111101"/>
          <c:w val="0.890196850393701"/>
          <c:h val="0.72088764946048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'[Draft work.xlsx]Angy'!$B$169:$B$170</c:f>
              <c:strCache>
                <c:ptCount val="2"/>
                <c:pt idx="0">
                  <c:v>&gt; 38C</c:v>
                </c:pt>
                <c:pt idx="1">
                  <c:v>&lt;38</c:v>
                </c:pt>
              </c:strCache>
            </c:strRef>
          </c:cat>
          <c:val>
            <c:numRef>
              <c:f>'[Draft work.xlsx]Angy'!$C$169:$C$170</c:f>
              <c:numCache>
                <c:formatCode>General</c:formatCode>
                <c:ptCount val="2"/>
                <c:pt idx="0">
                  <c:v>103</c:v>
                </c:pt>
                <c:pt idx="1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7164272"/>
        <c:axId val="1247159376"/>
      </c:barChart>
      <c:catAx>
        <c:axId val="12471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59376"/>
        <c:crosses val="autoZero"/>
        <c:auto val="1"/>
        <c:lblAlgn val="ctr"/>
        <c:lblOffset val="100"/>
        <c:noMultiLvlLbl val="0"/>
      </c:catAx>
      <c:valAx>
        <c:axId val="124715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64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c8229e68-6aab-4478-b032-0a35b7c0f601}"/>
      </c:ext>
    </c:extLst>
  </c:chart>
  <c:spPr>
    <a:noFill/>
    <a:ln>
      <a:noFill/>
    </a:ln>
    <a:effectLst/>
  </c:spPr>
  <c:txPr>
    <a:bodyPr/>
    <a:lstStyle/>
    <a:p>
      <a:pPr>
        <a:defRPr lang="en-US" sz="1600" b="1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920" b="1"/>
              <a:t>Duration</a:t>
            </a:r>
            <a:r>
              <a:rPr lang="en-US" sz="1920" b="1" baseline="0"/>
              <a:t> of symptoms verses antibiotics prescription    n= 416</a:t>
            </a:r>
            <a:endParaRPr lang="en-US" sz="1920" b="1"/>
          </a:p>
        </c:rich>
      </c:tx>
      <c:layout>
        <c:manualLayout>
          <c:xMode val="edge"/>
          <c:yMode val="edge"/>
          <c:x val="0.28119986342019399"/>
          <c:y val="6.103763987792470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284636245726"/>
          <c:y val="0.16347914547304199"/>
          <c:w val="0.89017804504185805"/>
          <c:h val="0.688118006103763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'[Draft work.xlsx]Angy'!$B$184:$B$185</c:f>
              <c:strCache>
                <c:ptCount val="2"/>
                <c:pt idx="0">
                  <c:v>&gt; 7 days</c:v>
                </c:pt>
                <c:pt idx="1">
                  <c:v>&lt; 7 days</c:v>
                </c:pt>
              </c:strCache>
            </c:strRef>
          </c:cat>
          <c:val>
            <c:numRef>
              <c:f>'[Draft work.xlsx]Angy'!$C$184:$C$185</c:f>
              <c:numCache>
                <c:formatCode>General</c:formatCode>
                <c:ptCount val="2"/>
                <c:pt idx="0">
                  <c:v>317</c:v>
                </c:pt>
                <c:pt idx="1">
                  <c:v>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7164816"/>
        <c:axId val="1247158832"/>
      </c:barChart>
      <c:catAx>
        <c:axId val="124716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58832"/>
        <c:crosses val="autoZero"/>
        <c:auto val="1"/>
        <c:lblAlgn val="ctr"/>
        <c:lblOffset val="100"/>
        <c:noMultiLvlLbl val="0"/>
      </c:catAx>
      <c:valAx>
        <c:axId val="1247158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64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8452439-a0de-4b47-b9c9-c5f9fbef00c1}"/>
      </c:ext>
    </c:extLst>
  </c:chart>
  <c:spPr>
    <a:noFill/>
    <a:ln>
      <a:noFill/>
    </a:ln>
    <a:effectLst/>
  </c:spPr>
  <c:txPr>
    <a:bodyPr/>
    <a:lstStyle/>
    <a:p>
      <a:pPr>
        <a:defRPr lang="en-US" sz="1600"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920" b="1"/>
              <a:t>Type</a:t>
            </a:r>
            <a:r>
              <a:rPr lang="en-US" sz="1920" b="1" baseline="0"/>
              <a:t> of visit verses antibiotics prescription    n=450</a:t>
            </a:r>
            <a:endParaRPr lang="en-US" sz="192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8421697287839005E-2"/>
          <c:y val="0.27729184893554998"/>
          <c:w val="0.87657830271216097"/>
          <c:h val="0.6212572907553219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'[Draft work.xlsx]Angy'!$B$200:$B$201</c:f>
              <c:strCache>
                <c:ptCount val="2"/>
                <c:pt idx="0">
                  <c:v>New</c:v>
                </c:pt>
                <c:pt idx="1">
                  <c:v>Revisit</c:v>
                </c:pt>
              </c:strCache>
            </c:strRef>
          </c:cat>
          <c:val>
            <c:numRef>
              <c:f>'[Draft work.xlsx]Angy'!$C$200:$C$201</c:f>
              <c:numCache>
                <c:formatCode>General</c:formatCode>
                <c:ptCount val="2"/>
                <c:pt idx="0">
                  <c:v>386</c:v>
                </c:pt>
                <c:pt idx="1">
                  <c:v>64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7159920"/>
        <c:axId val="1247155024"/>
      </c:barChart>
      <c:catAx>
        <c:axId val="124715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55024"/>
        <c:crosses val="autoZero"/>
        <c:auto val="1"/>
        <c:lblAlgn val="ctr"/>
        <c:lblOffset val="100"/>
        <c:noMultiLvlLbl val="0"/>
      </c:catAx>
      <c:valAx>
        <c:axId val="1247155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59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6f993f0e-932d-454f-9404-8e50a86beade}"/>
      </c:ext>
    </c:extLst>
  </c:chart>
  <c:spPr>
    <a:noFill/>
    <a:ln>
      <a:noFill/>
    </a:ln>
    <a:effectLst/>
  </c:spPr>
  <c:txPr>
    <a:bodyPr/>
    <a:lstStyle/>
    <a:p>
      <a:pPr>
        <a:defRPr lang="en-US" sz="1600" b="1"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1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60" b="1"/>
              <a:t>Frequently</a:t>
            </a:r>
            <a:r>
              <a:rPr lang="en-US" sz="2160" b="1" baseline="0"/>
              <a:t> prescribed antibiotic classes</a:t>
            </a:r>
          </a:p>
          <a:p>
            <a:pPr>
              <a:defRPr/>
            </a:pPr>
            <a:r>
              <a:rPr lang="en-US" sz="2160" b="1" baseline="0"/>
              <a:t> n=497</a:t>
            </a:r>
            <a:r>
              <a:rPr lang="en-US" sz="2160" b="1"/>
              <a:t>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1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'[Draft work.xlsx]Angy'!$B$219:$B$221</c:f>
              <c:strCache>
                <c:ptCount val="3"/>
                <c:pt idx="0">
                  <c:v>Penicillin</c:v>
                </c:pt>
                <c:pt idx="1">
                  <c:v>Cephalosporin</c:v>
                </c:pt>
                <c:pt idx="2">
                  <c:v>macrolides</c:v>
                </c:pt>
              </c:strCache>
            </c:strRef>
          </c:cat>
          <c:val>
            <c:numRef>
              <c:f>'[Draft work.xlsx]Angy'!$C$219:$C$221</c:f>
              <c:numCache>
                <c:formatCode>General</c:formatCode>
                <c:ptCount val="3"/>
                <c:pt idx="0">
                  <c:v>253</c:v>
                </c:pt>
                <c:pt idx="1">
                  <c:v>136</c:v>
                </c:pt>
                <c:pt idx="2">
                  <c:v>108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7160464"/>
        <c:axId val="1247161552"/>
      </c:barChart>
      <c:catAx>
        <c:axId val="1247160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61552"/>
        <c:crosses val="autoZero"/>
        <c:auto val="1"/>
        <c:lblAlgn val="ctr"/>
        <c:lblOffset val="100"/>
        <c:noMultiLvlLbl val="0"/>
      </c:catAx>
      <c:valAx>
        <c:axId val="1247161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16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2580bcc1-3922-4062-b241-d9c62d4720cf}"/>
      </c:ext>
    </c:extLst>
  </c:chart>
  <c:spPr>
    <a:noFill/>
    <a:ln>
      <a:noFill/>
    </a:ln>
    <a:effectLst/>
  </c:spPr>
  <c:txPr>
    <a:bodyPr/>
    <a:lstStyle/>
    <a:p>
      <a:pPr>
        <a:defRPr lang="en-US" sz="18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URTI Gender distribution  n=612 </a:t>
            </a:r>
          </a:p>
        </c:rich>
      </c:tx>
      <c:layout>
        <c:manualLayout>
          <c:xMode val="edge"/>
          <c:yMode val="edge"/>
          <c:x val="0.28775678040245001"/>
          <c:y val="3.7037037037037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/>
                      <a:t>344</a:t>
                    </a:r>
                  </a:p>
                  <a:p>
                    <a:r>
                      <a:rPr lang="en-US" sz="2000"/>
                      <a:t>56%</a:t>
                    </a:r>
                    <a:endParaRPr lang="en-US" sz="2000" b="1"/>
                  </a:p>
                </c:rich>
              </c:tx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102004254960199"/>
                  <c:y val="1.1727053588562599E-2"/>
                </c:manualLayout>
              </c:layout>
              <c:tx>
                <c:rich>
                  <a:bodyPr/>
                  <a:lstStyle/>
                  <a:p>
                    <a:r>
                      <a:rPr lang="en-US" sz="2000"/>
                      <a:t>268</a:t>
                    </a:r>
                  </a:p>
                  <a:p>
                    <a:r>
                      <a:rPr lang="en-US" sz="2000"/>
                      <a:t> 44%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220737728724997E-2"/>
                      <c:h val="0.14320472714633301"/>
                    </c:manualLayout>
                  </c15:layout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[Book1]Sheet1!$B$19:$B$20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[Book1]Sheet1!$C$19:$C$20</c:f>
              <c:numCache>
                <c:formatCode>General</c:formatCode>
                <c:ptCount val="2"/>
                <c:pt idx="0">
                  <c:v>344</c:v>
                </c:pt>
                <c:pt idx="1">
                  <c:v>268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85187336625036303"/>
          <c:y val="0.48070907194994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8a9f636-b89b-4717-abc8-8b672cb52f9c}"/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Type of visit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'[Draft work.xlsx]Angy'!$B$35:$B$36</c:f>
              <c:strCache>
                <c:ptCount val="2"/>
                <c:pt idx="0">
                  <c:v>New visit</c:v>
                </c:pt>
                <c:pt idx="1">
                  <c:v>Revisit</c:v>
                </c:pt>
              </c:strCache>
            </c:strRef>
          </c:cat>
          <c:val>
            <c:numRef>
              <c:f>'[Draft work.xlsx]Angy'!$C$35:$C$36</c:f>
              <c:numCache>
                <c:formatCode>General</c:formatCode>
                <c:ptCount val="2"/>
                <c:pt idx="0">
                  <c:v>450</c:v>
                </c:pt>
                <c:pt idx="1">
                  <c:v>162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88900608"/>
        <c:axId val="1188902240"/>
      </c:barChart>
      <c:catAx>
        <c:axId val="118890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902240"/>
        <c:crosses val="autoZero"/>
        <c:auto val="1"/>
        <c:lblAlgn val="ctr"/>
        <c:lblOffset val="100"/>
        <c:noMultiLvlLbl val="0"/>
      </c:catAx>
      <c:valAx>
        <c:axId val="1188902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90060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02468f59-969e-498c-9025-42a980272f9e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Duration of Symptoms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833333333333303E-2"/>
          <c:y val="0.22453703703703701"/>
          <c:w val="0.88922222222222203"/>
          <c:h val="0.674814814814814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'[Draft work.xlsx]Angy'!$B$50:$B$51</c:f>
              <c:strCache>
                <c:ptCount val="2"/>
                <c:pt idx="0">
                  <c:v>&gt;7 days</c:v>
                </c:pt>
                <c:pt idx="1">
                  <c:v>&lt;7 days</c:v>
                </c:pt>
              </c:strCache>
            </c:strRef>
          </c:cat>
          <c:val>
            <c:numRef>
              <c:f>'[Draft work.xlsx]Angy'!$C$50:$C$51</c:f>
              <c:numCache>
                <c:formatCode>General</c:formatCode>
                <c:ptCount val="2"/>
                <c:pt idx="0">
                  <c:v>416</c:v>
                </c:pt>
                <c:pt idx="1">
                  <c:v>196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8901152"/>
        <c:axId val="1188897888"/>
      </c:barChart>
      <c:catAx>
        <c:axId val="118890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897888"/>
        <c:crosses val="autoZero"/>
        <c:auto val="1"/>
        <c:lblAlgn val="ctr"/>
        <c:lblOffset val="100"/>
        <c:noMultiLvlLbl val="0"/>
      </c:catAx>
      <c:valAx>
        <c:axId val="1188897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90115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51697ddf-177f-4a8d-b373-a481539d6a7d}"/>
      </c:ext>
    </c:extLst>
  </c:chart>
  <c:spPr>
    <a:noFill/>
    <a:ln>
      <a:noFill/>
    </a:ln>
    <a:effectLst/>
  </c:spPr>
  <c:txPr>
    <a:bodyPr/>
    <a:lstStyle/>
    <a:p>
      <a:pPr>
        <a:defRPr lang="en-US" b="0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80" b="1"/>
              <a:t>Fever status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755030621172"/>
          <c:y val="0.198171478565179"/>
          <c:w val="0.87657830271216097"/>
          <c:h val="0.70037766112569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'[Draft work.xlsx]Angy'!$B$66:$B$67</c:f>
              <c:strCache>
                <c:ptCount val="2"/>
                <c:pt idx="0">
                  <c:v>&gt;38C</c:v>
                </c:pt>
                <c:pt idx="1">
                  <c:v>&lt;38C</c:v>
                </c:pt>
              </c:strCache>
            </c:strRef>
          </c:cat>
          <c:val>
            <c:numRef>
              <c:f>'[Draft work.xlsx]Angy'!$C$66:$C$67</c:f>
              <c:numCache>
                <c:formatCode>General</c:formatCode>
                <c:ptCount val="2"/>
                <c:pt idx="0">
                  <c:v>107</c:v>
                </c:pt>
                <c:pt idx="1">
                  <c:v>505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88895712"/>
        <c:axId val="1188898432"/>
      </c:barChart>
      <c:catAx>
        <c:axId val="118889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898432"/>
        <c:crosses val="autoZero"/>
        <c:auto val="1"/>
        <c:lblAlgn val="ctr"/>
        <c:lblOffset val="100"/>
        <c:noMultiLvlLbl val="0"/>
      </c:catAx>
      <c:valAx>
        <c:axId val="1188898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895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b0567e8-1bdb-4647-88ab-3419c7d339e9}"/>
      </c:ext>
    </c:extLst>
  </c:chart>
  <c:spPr>
    <a:noFill/>
    <a:ln>
      <a:noFill/>
    </a:ln>
    <a:effectLst/>
  </c:spPr>
  <c:txPr>
    <a:bodyPr/>
    <a:lstStyle/>
    <a:p>
      <a:pPr>
        <a:defRPr lang="en-US" sz="1400" b="1"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1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60" b="1"/>
              <a:t>Antibiotic prescription tendency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7.2576160899142303E-2"/>
          <c:y val="0.17628173628173599"/>
          <c:w val="0.85709553386572002"/>
          <c:h val="0.6395195195195190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2.86897367642709E-2"/>
                  <c:y val="-6.6202566202566204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497</a:t>
                    </a:r>
                  </a:p>
                  <a:p>
                    <a:r>
                      <a:rPr lang="en-US" sz="1800" b="1"/>
                      <a:t>81%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128068618752"/>
                      <c:h val="0.1894621894621890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2.3010943507837899E-2"/>
                  <c:y val="-2.6481026481026501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115</a:t>
                    </a:r>
                  </a:p>
                  <a:p>
                    <a:r>
                      <a:rPr lang="en-US" sz="1800" b="1"/>
                      <a:t>19%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497485950902099E-2"/>
                      <c:h val="0.1334971334971329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'[Draft work.xlsx]Angy'!$B$82:$B$83</c:f>
              <c:strCache>
                <c:ptCount val="2"/>
                <c:pt idx="0">
                  <c:v>Prescribed</c:v>
                </c:pt>
                <c:pt idx="1">
                  <c:v>Not prescribed</c:v>
                </c:pt>
              </c:strCache>
            </c:strRef>
          </c:cat>
          <c:val>
            <c:numRef>
              <c:f>'[Draft work.xlsx]Angy'!$C$82:$C$83</c:f>
              <c:numCache>
                <c:formatCode>General</c:formatCode>
                <c:ptCount val="2"/>
                <c:pt idx="0">
                  <c:v>497</c:v>
                </c:pt>
                <c:pt idx="1">
                  <c:v>115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bdd6edc-c981-421a-8340-b1d6669114e4}"/>
      </c:ext>
    </c:extLst>
  </c:chart>
  <c:spPr>
    <a:noFill/>
    <a:ln>
      <a:noFill/>
    </a:ln>
    <a:effectLst/>
  </c:spPr>
  <c:txPr>
    <a:bodyPr/>
    <a:lstStyle/>
    <a:p>
      <a:pPr>
        <a:defRPr lang="en-US" sz="1800" b="1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920" b="1"/>
              <a:t>Type of visit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6.3519247594050698E-2"/>
                  <c:y val="-0.143137941090697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386</a:t>
                    </a:r>
                  </a:p>
                  <a:p>
                    <a:r>
                      <a:rPr lang="en-US" sz="1800" b="1"/>
                      <a:t>78%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8832061990539298E-2"/>
                  <c:y val="6.4926801493200806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111</a:t>
                    </a:r>
                  </a:p>
                  <a:p>
                    <a:r>
                      <a:rPr lang="en-US" sz="1800" b="1"/>
                      <a:t>22%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'[Draft work.xlsx]Angy'!$B$117:$B$118</c:f>
              <c:strCache>
                <c:ptCount val="2"/>
                <c:pt idx="0">
                  <c:v>New</c:v>
                </c:pt>
                <c:pt idx="1">
                  <c:v>Revisit</c:v>
                </c:pt>
              </c:strCache>
            </c:strRef>
          </c:cat>
          <c:val>
            <c:numRef>
              <c:f>'[Draft work.xlsx]Angy'!$C$117:$C$118</c:f>
              <c:numCache>
                <c:formatCode>General</c:formatCode>
                <c:ptCount val="2"/>
                <c:pt idx="0">
                  <c:v>386</c:v>
                </c:pt>
                <c:pt idx="1">
                  <c:v>111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1c6141d-c6b3-45b5-96dd-a152d3f4be23}"/>
      </c:ext>
    </c:extLst>
  </c:chart>
  <c:spPr>
    <a:noFill/>
    <a:ln>
      <a:noFill/>
    </a:ln>
    <a:effectLst/>
  </c:spPr>
  <c:txPr>
    <a:bodyPr/>
    <a:lstStyle/>
    <a:p>
      <a:pPr>
        <a:defRPr lang="en-US" sz="16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Fever status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8.8888888888888795E-2"/>
                  <c:y val="-3.7037037037037E-2"/>
                </c:manualLayout>
              </c:layout>
              <c:tx>
                <c:rich>
                  <a:bodyPr/>
                  <a:lstStyle/>
                  <a:p>
                    <a:r>
                      <a:rPr lang="en-US" sz="1600"/>
                      <a:t>103</a:t>
                    </a:r>
                  </a:p>
                  <a:p>
                    <a:r>
                      <a:rPr lang="en-US" sz="1600"/>
                      <a:t> 21%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05555555555556"/>
                  <c:y val="3.2407407407407302E-2"/>
                </c:manualLayout>
              </c:layout>
              <c:tx>
                <c:rich>
                  <a:bodyPr/>
                  <a:lstStyle/>
                  <a:p>
                    <a:r>
                      <a:rPr lang="en-US" sz="1600"/>
                      <a:t>394</a:t>
                    </a:r>
                  </a:p>
                  <a:p>
                    <a:r>
                      <a:rPr lang="en-US" sz="1600"/>
                      <a:t> 79%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'[Draft work.xlsx]Angy'!$B$133:$B$134</c:f>
              <c:strCache>
                <c:ptCount val="2"/>
                <c:pt idx="0">
                  <c:v>&gt;38C</c:v>
                </c:pt>
                <c:pt idx="1">
                  <c:v>&lt;38</c:v>
                </c:pt>
              </c:strCache>
            </c:strRef>
          </c:cat>
          <c:val>
            <c:numRef>
              <c:f>'[Draft work.xlsx]Angy'!$C$133:$C$134</c:f>
              <c:numCache>
                <c:formatCode>General</c:formatCode>
                <c:ptCount val="2"/>
                <c:pt idx="0">
                  <c:v>103</c:v>
                </c:pt>
                <c:pt idx="1">
                  <c:v>394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f68ad38-ed12-4532-bb65-5cac1270911f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Duration of illness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6.5512400561534692E-2"/>
                  <c:y val="-9.220839096357768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7852129153018248E-2"/>
                  <c:y val="-5.53250345781466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'[Draft work.xlsx]Angy'!$B$151:$B$152</c:f>
              <c:strCache>
                <c:ptCount val="2"/>
                <c:pt idx="0">
                  <c:v>&gt;7 days</c:v>
                </c:pt>
                <c:pt idx="1">
                  <c:v>&lt; 7 days</c:v>
                </c:pt>
              </c:strCache>
            </c:strRef>
          </c:cat>
          <c:val>
            <c:numRef>
              <c:f>'[Draft work.xlsx]Angy'!$C$151:$C$152</c:f>
              <c:numCache>
                <c:formatCode>General</c:formatCode>
                <c:ptCount val="2"/>
                <c:pt idx="0">
                  <c:v>317</c:v>
                </c:pt>
                <c:pt idx="1">
                  <c:v>180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de6331a-f324-4571-8456-677f8180e958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0.27778</cdr:x>
      <cdr:y>0.32292</cdr:y>
    </cdr:from>
    <cdr:to>
      <cdr:x>0.35278</cdr:x>
      <cdr:y>0.38079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270000" y="885825"/>
          <a:ext cx="342900" cy="158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0.26944</cdr:x>
      <cdr:y>0.35764</cdr:y>
    </cdr:from>
    <cdr:to>
      <cdr:x>0.37222</cdr:x>
      <cdr:y>0.44329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231900" y="981075"/>
          <a:ext cx="469900" cy="23495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74%</a:t>
          </a:r>
        </a:p>
      </cdr:txBody>
    </cdr:sp>
  </cdr:relSizeAnchor>
  <cdr:relSizeAnchor xmlns:cdr="http://schemas.openxmlformats.org/drawingml/2006/chartDrawing">
    <cdr:from>
      <cdr:x>0.69722</cdr:x>
      <cdr:y>0.6956</cdr:y>
    </cdr:from>
    <cdr:to>
      <cdr:x>0.81111</cdr:x>
      <cdr:y>0.77894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3187700" y="1908175"/>
          <a:ext cx="520700" cy="2286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26%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0.24167</cdr:x>
      <cdr:y>0.39468</cdr:y>
    </cdr:from>
    <cdr:to>
      <cdr:x>0.34722</cdr:x>
      <cdr:y>0.47106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104900" y="1082675"/>
          <a:ext cx="482600" cy="20955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68%</a:t>
          </a:r>
        </a:p>
      </cdr:txBody>
    </cdr:sp>
  </cdr:relSizeAnchor>
  <cdr:relSizeAnchor xmlns:cdr="http://schemas.openxmlformats.org/drawingml/2006/chartDrawing">
    <cdr:from>
      <cdr:x>0.6875</cdr:x>
      <cdr:y>0.64468</cdr:y>
    </cdr:from>
    <cdr:to>
      <cdr:x>0.80417</cdr:x>
      <cdr:y>0.72106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143250" y="1768475"/>
          <a:ext cx="533400" cy="20955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/>
            <a:t>32%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0.69861</cdr:x>
      <cdr:y>0.35532</cdr:y>
    </cdr:from>
    <cdr:to>
      <cdr:x>0.80694</cdr:x>
      <cdr:y>0.43866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3194050" y="974725"/>
          <a:ext cx="495300" cy="2286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/>
            <a:t>83%</a:t>
          </a:r>
        </a:p>
      </cdr:txBody>
    </cdr:sp>
  </cdr:relSizeAnchor>
  <cdr:relSizeAnchor xmlns:cdr="http://schemas.openxmlformats.org/drawingml/2006/chartDrawing">
    <cdr:from>
      <cdr:x>0.24861</cdr:x>
      <cdr:y>0.76736</cdr:y>
    </cdr:from>
    <cdr:to>
      <cdr:x>0.37361</cdr:x>
      <cdr:y>0.84606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136650" y="2105025"/>
          <a:ext cx="571500" cy="21590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/>
            <a:t>17%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0.24306</cdr:x>
      <cdr:y>0.37153</cdr:y>
    </cdr:from>
    <cdr:to>
      <cdr:x>0.34306</cdr:x>
      <cdr:y>0.48032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111250" y="1019175"/>
          <a:ext cx="457200" cy="298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0.26389</cdr:x>
      <cdr:y>0.3831</cdr:y>
    </cdr:from>
    <cdr:to>
      <cdr:x>0.3375</cdr:x>
      <cdr:y>0.51273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1206500" y="1050925"/>
          <a:ext cx="336550" cy="355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0.26377</cdr:x>
      <cdr:y>0.38555</cdr:y>
    </cdr:from>
    <cdr:to>
      <cdr:x>0.39771</cdr:x>
      <cdr:y>0.51272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1420495" y="1203325"/>
          <a:ext cx="721360" cy="396875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/>
            <a:t>76%</a:t>
          </a:r>
        </a:p>
      </cdr:txBody>
    </cdr:sp>
  </cdr:relSizeAnchor>
  <cdr:relSizeAnchor xmlns:cdr="http://schemas.openxmlformats.org/drawingml/2006/chartDrawing">
    <cdr:from>
      <cdr:x>0.71513</cdr:x>
      <cdr:y>0.73327</cdr:y>
    </cdr:from>
    <cdr:to>
      <cdr:x>0.82703</cdr:x>
      <cdr:y>0.83927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3851275" y="2288540"/>
          <a:ext cx="602615" cy="330835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/>
            <a:t>24%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0.2621</cdr:x>
      <cdr:y>0.4247</cdr:y>
    </cdr:from>
    <cdr:to>
      <cdr:x>0.3799</cdr:x>
      <cdr:y>0.59112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450975" y="1244600"/>
          <a:ext cx="652145" cy="487680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/>
            <a:t>88</a:t>
          </a:r>
          <a:r>
            <a:rPr lang="en-US" sz="1100" b="1"/>
            <a:t>%</a:t>
          </a:r>
        </a:p>
      </cdr:txBody>
    </cdr:sp>
  </cdr:relSizeAnchor>
  <cdr:relSizeAnchor xmlns:cdr="http://schemas.openxmlformats.org/drawingml/2006/chartDrawing">
    <cdr:from>
      <cdr:x>0.72884</cdr:x>
      <cdr:y>0.40758</cdr:y>
    </cdr:from>
    <cdr:to>
      <cdr:x>0.8432</cdr:x>
      <cdr:y>0.59112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4034790" y="1194435"/>
          <a:ext cx="633095" cy="537845"/>
        </a:xfrm>
        <a:prstGeom xmlns:a="http://schemas.openxmlformats.org/drawingml/2006/main" prst="rect">
          <a:avLst/>
        </a:prstGeom>
        <a:gradFill xmlns:a="http://schemas.openxmlformats.org/drawingml/2006/main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/>
            <a:t>12%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420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50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31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249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12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77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91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7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34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72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30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12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61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818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4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image" Target="../media/image4.png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4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18262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495" y="758190"/>
            <a:ext cx="10835640" cy="556514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altLang="en-US" sz="2800" b="1" dirty="0"/>
              <a:t>Analysis of antibiotic prescription</a:t>
            </a:r>
          </a:p>
          <a:p>
            <a:r>
              <a:rPr lang="en-US" altLang="en-US" sz="2800" b="1" dirty="0"/>
              <a:t> and clinical </a:t>
            </a:r>
            <a:r>
              <a:rPr lang="en-US" altLang="en-US" sz="2800" b="1" dirty="0" smtClean="0"/>
              <a:t>presentation n=497.</a:t>
            </a:r>
            <a:endParaRPr lang="en-US" altLang="en-US" sz="2800" b="1" dirty="0"/>
          </a:p>
        </p:txBody>
      </p:sp>
      <p:graphicFrame>
        <p:nvGraphicFramePr>
          <p:cNvPr id="18" name="Chart 17"/>
          <p:cNvGraphicFramePr/>
          <p:nvPr/>
        </p:nvGraphicFramePr>
        <p:xfrm>
          <a:off x="6485255" y="822960"/>
          <a:ext cx="5007610" cy="272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Chart 19"/>
          <p:cNvGraphicFramePr/>
          <p:nvPr/>
        </p:nvGraphicFramePr>
        <p:xfrm>
          <a:off x="768350" y="3253105"/>
          <a:ext cx="4792980" cy="2940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3253478984"/>
              </p:ext>
            </p:extLst>
          </p:nvPr>
        </p:nvGraphicFramePr>
        <p:xfrm>
          <a:off x="6065520" y="3547745"/>
          <a:ext cx="5427980" cy="2754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82296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18262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495" y="1097280"/>
            <a:ext cx="5362575" cy="1853565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en-US" sz="2400" b="1"/>
              <a:t>Clinical characteristic  verses antibiotic prescription</a:t>
            </a:r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graphicFrame>
        <p:nvGraphicFramePr>
          <p:cNvPr id="15" name="Chart 14"/>
          <p:cNvGraphicFramePr/>
          <p:nvPr/>
        </p:nvGraphicFramePr>
        <p:xfrm>
          <a:off x="6718300" y="822960"/>
          <a:ext cx="5473700" cy="274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311150" y="3153410"/>
          <a:ext cx="5709285" cy="3137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6459855" y="3429635"/>
          <a:ext cx="5535930" cy="293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12827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18262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graphicFrame>
        <p:nvGraphicFramePr>
          <p:cNvPr id="16" name="Chart 15"/>
          <p:cNvGraphicFramePr/>
          <p:nvPr/>
        </p:nvGraphicFramePr>
        <p:xfrm>
          <a:off x="172085" y="1369695"/>
          <a:ext cx="11817985" cy="4700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1344007" y="1603045"/>
            <a:ext cx="11317605" cy="463042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en-US" altLang="en-US" sz="2400" b="1" dirty="0"/>
              <a:t>Antibiotic prescription was high at 80%, commonly among fever &gt;38C(96%) ,new visits at 88%, symptoms &gt;7 days (76%). </a:t>
            </a:r>
          </a:p>
          <a:p>
            <a:pPr marL="457200" indent="-457200">
              <a:buFont typeface="Wingdings" panose="05000000000000000000" charset="0"/>
              <a:buChar char="Ø"/>
            </a:pPr>
            <a:r>
              <a:rPr lang="en-US" altLang="en-US" sz="2400" b="1" dirty="0"/>
              <a:t>Penicillin was the most prescribed antibiotic at 53</a:t>
            </a:r>
            <a:r>
              <a:rPr lang="en-US" altLang="en-US" sz="2400" b="1" dirty="0" smtClean="0"/>
              <a:t>%.</a:t>
            </a:r>
          </a:p>
          <a:p>
            <a:pPr marL="457200" indent="-457200">
              <a:buFont typeface="Wingdings" panose="05000000000000000000" charset="0"/>
              <a:buChar char="Ø"/>
            </a:pPr>
            <a:r>
              <a:rPr lang="en-US" altLang="en-US" sz="2400" b="1" dirty="0" smtClean="0"/>
              <a:t>To increase availability of relevant POCts  especially in resource limited facilities</a:t>
            </a:r>
          </a:p>
          <a:p>
            <a:pPr marL="457200" indent="-457200">
              <a:buFont typeface="Wingdings" panose="05000000000000000000" charset="0"/>
              <a:buChar char="Ø"/>
            </a:pPr>
            <a:r>
              <a:rPr lang="en-US" altLang="en-US" sz="2400" b="1" dirty="0" smtClean="0"/>
              <a:t>Availability of vaccines relevant to URTI will reduce hospital visits hence reduction in antibiotic prescription.</a:t>
            </a:r>
          </a:p>
          <a:p>
            <a:pPr marL="457200" indent="-457200">
              <a:buFont typeface="Wingdings" panose="05000000000000000000" charset="0"/>
              <a:buChar char="Ø"/>
            </a:pPr>
            <a:endParaRPr lang="en-US" altLang="en-US" sz="2400" b="1" dirty="0"/>
          </a:p>
          <a:p>
            <a:pPr marL="457200" indent="-457200">
              <a:buFont typeface="Wingdings" panose="05000000000000000000" charset="0"/>
              <a:buChar char="Ø"/>
            </a:pPr>
            <a:r>
              <a:rPr lang="en-US" altLang="en-US" sz="2400" b="1" dirty="0"/>
              <a:t>Adherence to clinical </a:t>
            </a:r>
            <a:r>
              <a:rPr lang="en-US" altLang="en-US" sz="2400" b="1" dirty="0" smtClean="0"/>
              <a:t>guidelines, with </a:t>
            </a:r>
            <a:r>
              <a:rPr lang="en-US" altLang="en-US" sz="2400" b="1" dirty="0"/>
              <a:t>antimicrobial stewardship is essential to optimize antibiotic use and reduce risk of AMR</a:t>
            </a:r>
            <a:endParaRPr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495" y="823595"/>
            <a:ext cx="10835640" cy="5128895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l">
              <a:lnSpc>
                <a:spcPct val="100000"/>
              </a:lnSpc>
              <a:spcAft>
                <a:spcPts val="3000"/>
              </a:spcAft>
            </a:pPr>
            <a:r>
              <a:rPr sz="1650" b="1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650" b="1">
                <a:solidFill>
                  <a:srgbClr val="00384A"/>
                </a:solidFill>
                <a:latin typeface="Aptos"/>
              </a:rPr>
              <a:t>  </a:t>
            </a:r>
            <a:r>
              <a:rPr lang="en-US" altLang="en-US" sz="1650" b="1">
                <a:solidFill>
                  <a:srgbClr val="00384A"/>
                </a:solidFill>
                <a:latin typeface="Aptos"/>
              </a:rPr>
              <a:t>ANTIBIOTIC PRESCRIBING PRACTICES FOR UPPER RESPIRATORY TRACT INFECTION (URTI) AMONG UNDER FIVE YEARS IN AN OUTPATIENT SETTING AT UMOJA HEALTH CENTRE(UHC), NAIROBI, KENYA.</a:t>
            </a: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PRESENTER NAME:</a:t>
            </a:r>
            <a:r>
              <a:rPr sz="1450" b="0">
                <a:solidFill>
                  <a:srgbClr val="00384A"/>
                </a:solidFill>
                <a:latin typeface="Aptos"/>
              </a:rPr>
              <a:t> </a:t>
            </a:r>
            <a:r>
              <a:rPr sz="1450" b="1">
                <a:solidFill>
                  <a:srgbClr val="00384A"/>
                </a:solidFill>
                <a:latin typeface="Aptos"/>
              </a:rPr>
              <a:t> </a:t>
            </a:r>
            <a:r>
              <a:rPr lang="en-US" sz="1450" b="1">
                <a:solidFill>
                  <a:srgbClr val="00384A"/>
                </a:solidFill>
                <a:latin typeface="Aptos"/>
              </a:rPr>
              <a:t>ANGELINE NGANO</a:t>
            </a:r>
            <a:endParaRPr sz="1450" b="1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1450" b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>
                <a:solidFill>
                  <a:srgbClr val="00384A"/>
                </a:solidFill>
                <a:latin typeface="Aptos"/>
              </a:rPr>
              <a:t>	    </a:t>
            </a:r>
            <a:r>
              <a:rPr lang="en-US" altLang="en-US" sz="1450" b="1">
                <a:solidFill>
                  <a:srgbClr val="00384A"/>
                </a:solidFill>
                <a:latin typeface="Aptos"/>
              </a:rPr>
              <a:t>1Umoja Health Centre, Nairobi, Kenya.</a:t>
            </a: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lang="en-US" altLang="en-US" sz="1450" b="1">
                <a:solidFill>
                  <a:srgbClr val="00384A"/>
                </a:solidFill>
                <a:latin typeface="Aptos"/>
              </a:rPr>
              <a:t>                			    2Embakasi West Sub County, Nairobi, Kenya.</a:t>
            </a: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lang="en-US" altLang="en-US" sz="1450" b="1">
                <a:solidFill>
                  <a:srgbClr val="00384A"/>
                </a:solidFill>
                <a:latin typeface="Aptos"/>
              </a:rPr>
              <a:t>                  		   3Nairobi City County, Kenya.</a:t>
            </a: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COUNTY:</a:t>
            </a:r>
            <a:r>
              <a:rPr sz="1450" b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1">
                <a:solidFill>
                  <a:srgbClr val="00384A"/>
                </a:solidFill>
                <a:latin typeface="Aptos"/>
              </a:rPr>
              <a:t>NAIROBI</a:t>
            </a:r>
            <a:endParaRPr sz="1450" b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>
                <a:solidFill>
                  <a:srgbClr val="007C89"/>
                </a:solidFill>
                <a:latin typeface="Aptos"/>
              </a:rPr>
              <a:t>COUNTRY:</a:t>
            </a:r>
            <a:r>
              <a:rPr sz="1450" b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1">
                <a:solidFill>
                  <a:srgbClr val="00384A"/>
                </a:solidFill>
                <a:latin typeface="Aptos"/>
              </a:rPr>
              <a:t>KENYA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 b="1"/>
              <a:t>Upper respiratory tract infections are among the most common illnesses in children under five years and account for &gt; 50% of OPD visits.</a:t>
            </a: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 b="1"/>
              <a:t>Although URTIs are predominantly viral and do not require antibiotic therapy, antibiotics are frequently prescribed, contributing to the growing problem of AMR.</a:t>
            </a: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 b="1"/>
              <a:t>This study aimed to assess antibiotic prescribing practices among children under five years diagnosed with URTI.</a:t>
            </a:r>
            <a:endParaRPr sz="24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en-US" altLang="en-US" sz="2400" b="1" dirty="0">
                <a:sym typeface="+mn-ea"/>
              </a:rPr>
              <a:t>This study aimed to assess antibiotic prescribing practices among children under five years diagnosed with URTI</a:t>
            </a:r>
            <a:r>
              <a:rPr lang="en-US" altLang="en-US" sz="2400" b="1" dirty="0" smtClean="0">
                <a:sym typeface="+mn-ea"/>
              </a:rPr>
              <a:t>.</a:t>
            </a:r>
          </a:p>
          <a:p>
            <a:pPr marL="342900" indent="-342900">
              <a:buFont typeface="Wingdings" panose="05000000000000000000" charset="0"/>
              <a:buChar char="Ø"/>
            </a:pPr>
            <a:endParaRPr lang="en-US" sz="2400" b="1" dirty="0">
              <a:sym typeface="+mn-ea"/>
            </a:endParaRPr>
          </a:p>
          <a:p>
            <a:pPr marL="342900" indent="-342900">
              <a:buFont typeface="Wingdings" panose="05000000000000000000" charset="0"/>
              <a:buChar char="Ø"/>
            </a:pPr>
            <a:r>
              <a:rPr lang="en-US" sz="2400" b="1" dirty="0" smtClean="0">
                <a:sym typeface="+mn-ea"/>
              </a:rPr>
              <a:t>To asses most common prescribed  antibiotics.</a:t>
            </a: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altLang="en-US" sz="2400" b="1" dirty="0"/>
              <a:t>A cross-sectional study was conducted at UHC OPD  between July and December 2025. A total of 940 children &lt;5 years were reviewed during the study, 612 children presenting with signs of URTI (runny nose, nasal congestion, dry cough, sore throat, fever) were screened and enrolled.</a:t>
            </a:r>
          </a:p>
          <a:p>
            <a:r>
              <a:rPr lang="en-US" altLang="en-US" sz="2400" b="1" dirty="0"/>
              <a:t>Age, sex, visit type, diagnosis, fever status and prescription data were extracted from  </a:t>
            </a:r>
            <a:r>
              <a:rPr lang="en-US" altLang="en-US" sz="2400" b="1" dirty="0" err="1"/>
              <a:t>MoH</a:t>
            </a:r>
            <a:r>
              <a:rPr lang="en-US" altLang="en-US" sz="2400" b="1" dirty="0"/>
              <a:t> 705A register. Children &gt;5years and </a:t>
            </a:r>
            <a:r>
              <a:rPr lang="en-US" altLang="en-US" sz="2400" b="1" dirty="0" smtClean="0"/>
              <a:t>LRTI and undocumented data </a:t>
            </a:r>
            <a:r>
              <a:rPr lang="en-US" altLang="en-US" sz="2400" b="1" dirty="0"/>
              <a:t>were excluded. Data analysis was conducted using Microsoft Excel.</a:t>
            </a:r>
            <a:endParaRPr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18262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495" y="758190"/>
            <a:ext cx="10835640" cy="556514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lang="en-US" altLang="en-US" sz="2000" b="1"/>
          </a:p>
        </p:txBody>
      </p:sp>
      <p:graphicFrame>
        <p:nvGraphicFramePr>
          <p:cNvPr id="16" name="Chart 15"/>
          <p:cNvGraphicFramePr/>
          <p:nvPr/>
        </p:nvGraphicFramePr>
        <p:xfrm>
          <a:off x="691515" y="847725"/>
          <a:ext cx="10796270" cy="5507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18262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495" y="758190"/>
            <a:ext cx="10835640" cy="556514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lang="en-US" altLang="en-US" sz="2000" b="1"/>
          </a:p>
        </p:txBody>
      </p:sp>
      <p:graphicFrame>
        <p:nvGraphicFramePr>
          <p:cNvPr id="17" name="Chart 16"/>
          <p:cNvGraphicFramePr/>
          <p:nvPr/>
        </p:nvGraphicFramePr>
        <p:xfrm>
          <a:off x="671830" y="763270"/>
          <a:ext cx="10931525" cy="5480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18288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707390" y="883920"/>
            <a:ext cx="4805680" cy="21729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Characteristics of study participants</a:t>
            </a:r>
          </a:p>
        </p:txBody>
      </p:sp>
      <p:sp>
        <p:nvSpPr>
          <p:cNvPr id="5" name="Text 2"/>
          <p:cNvSpPr/>
          <p:nvPr/>
        </p:nvSpPr>
        <p:spPr>
          <a:xfrm>
            <a:off x="658368" y="18262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graphicFrame>
        <p:nvGraphicFramePr>
          <p:cNvPr id="16" name="Chart 15"/>
          <p:cNvGraphicFramePr/>
          <p:nvPr/>
        </p:nvGraphicFramePr>
        <p:xfrm>
          <a:off x="6174105" y="647065"/>
          <a:ext cx="4960620" cy="2920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Chart 17"/>
          <p:cNvGraphicFramePr/>
          <p:nvPr/>
        </p:nvGraphicFramePr>
        <p:xfrm>
          <a:off x="713740" y="3333750"/>
          <a:ext cx="5083810" cy="289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6188075" y="3640455"/>
          <a:ext cx="6003290" cy="2670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18262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495" y="758190"/>
            <a:ext cx="10835640" cy="556514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lang="en-US" altLang="en-US" sz="2000" b="1"/>
          </a:p>
        </p:txBody>
      </p:sp>
      <p:graphicFrame>
        <p:nvGraphicFramePr>
          <p:cNvPr id="19" name="Chart 18"/>
          <p:cNvGraphicFramePr/>
          <p:nvPr/>
        </p:nvGraphicFramePr>
        <p:xfrm>
          <a:off x="654050" y="800100"/>
          <a:ext cx="10802620" cy="5523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771</Words>
  <Application>Microsoft Office PowerPoint</Application>
  <PresentationFormat>Widescreen</PresentationFormat>
  <Paragraphs>154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USER</cp:lastModifiedBy>
  <cp:revision>23</cp:revision>
  <dcterms:created xsi:type="dcterms:W3CDTF">2026-07-30T12:57:00Z</dcterms:created>
  <dcterms:modified xsi:type="dcterms:W3CDTF">2026-08-18T13:40:46Z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540CE78887DA46D3B78AC729DA393BE6_13</vt:lpwstr>
  </property>
</Properties>
</file>