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7" r:id="rId11"/>
    <p:sldId id="266" r:id="rId12"/>
    <p:sldId id="262" r:id="rId13"/>
    <p:sldId id="263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7F77E7-9F17-610A-4635-282599882613}" name="Wu, Karen (CDC/NCEZID/DHQP/IICB)" initials="KW" userId="S::vom5@cdc.gov::c8839521-6ec0-4c50-a0f1-926d952e8d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70B4EE-6655-4534-921C-A91459839F80}" v="4" dt="2026-08-06T15:03:56.161"/>
    <p1510:client id="{526F028B-4161-4CD4-A809-97217BD71470}" v="2" dt="2026-08-06T09:23:16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1F22-01E8-1C0D-9CC4-32698ECB9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AE5966-BC1B-24B0-830C-D49C36565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879E23-34D9-FF17-0F12-6E6E60195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B0A63-FD5B-B5F5-DFB9-FC78852BE4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04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649F9-BE2F-D4EF-A361-2038673C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CBD6C8-C9DB-E591-67A3-48D36DC5F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5ED3E-6FFE-64EE-7E11-586B5FED2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589E2-31F4-5D49-B43E-AC0FFA10F8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802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158191" y="21266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3000" b="1" dirty="0"/>
              <a:t>Abstract Details</a:t>
            </a:r>
            <a:endParaRPr lang="en-US" sz="3000" b="1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l"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4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Integrating Infection Prevention and Control into Undergraduate Health Science Education in Ethiopia, 2024–2026</a:t>
            </a:r>
            <a:endParaRPr sz="2400" b="0" dirty="0">
              <a:solidFill>
                <a:srgbClr val="00384A"/>
              </a:solidFill>
              <a:latin typeface="Aptos"/>
            </a:endParaRPr>
          </a:p>
          <a:p>
            <a:pPr algn="l"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4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Selamawit Gebreegziabher, MPH, MSc</a:t>
            </a:r>
            <a:endParaRPr sz="2400" b="0" dirty="0">
              <a:solidFill>
                <a:srgbClr val="00384A"/>
              </a:solidFill>
              <a:latin typeface="Aptos"/>
            </a:endParaRPr>
          </a:p>
          <a:p>
            <a:pPr algn="l"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4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U.S. Centers for Disease Control and Prevention (CDC)</a:t>
            </a:r>
          </a:p>
          <a:p>
            <a:pPr>
              <a:spcAft>
                <a:spcPts val="1500"/>
              </a:spcAft>
            </a:pPr>
            <a:r>
              <a:rPr lang="en-US" sz="2400" b="1" dirty="0">
                <a:solidFill>
                  <a:srgbClr val="007C89"/>
                </a:solidFill>
              </a:rPr>
              <a:t>ON BEHALF OF: </a:t>
            </a:r>
            <a:r>
              <a:rPr lang="en-US" sz="2400" dirty="0">
                <a:solidFill>
                  <a:srgbClr val="323130"/>
                </a:solidFill>
                <a:latin typeface="Segoe UI" panose="020B0502040204020203" pitchFamily="34" charset="0"/>
              </a:rPr>
              <a:t>Kasu Tola, PhD (Ethiopian Ministry of Health, CDC Foundation)</a:t>
            </a:r>
            <a:endParaRPr sz="2400" b="1" dirty="0">
              <a:solidFill>
                <a:srgbClr val="00384A"/>
              </a:solidFill>
              <a:latin typeface="Aptos"/>
            </a:endParaRPr>
          </a:p>
          <a:p>
            <a:pPr algn="l"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4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 Ethiopia</a:t>
            </a:r>
            <a:endParaRPr sz="2400" b="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376172"/>
            <a:ext cx="10835640" cy="457657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IPC is essential for patient safety, healthcare quality, and preventing healthcare-associated infections (HAIs).</a:t>
            </a:r>
          </a:p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Ethiopia, IPC education in undergraduate health science curricula is fragmented, leading to competency gaps among graduates.</a:t>
            </a:r>
          </a:p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address gaps, MOH, MOE, US-CDC, and CDC Foundation initiated a national effort to develop and integrate a standardized IPC module into undergraduate curricula.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1016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 Objective</a:t>
            </a:r>
            <a:r>
              <a:rPr lang="en-US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develop and institutionalize a standardized IPC module for undergraduate health science curricula in Ethiopia.</a:t>
            </a:r>
            <a:endParaRPr lang="en-US" sz="24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Specific Objectives: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develop a standardized Infection Prevention and Control (IPC) module </a:t>
            </a:r>
          </a:p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integrate IPC module for undergraduate health science curricula in Ethiopia </a:t>
            </a:r>
          </a:p>
          <a:p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376172"/>
            <a:ext cx="10835640" cy="4791456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Governance: Led by Ethiopian Ministry of Health and Ministry of Education with technical support from US- CDC and CDC Foundation.</a:t>
            </a:r>
            <a:endParaRPr lang="en-US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Process:</a:t>
            </a:r>
            <a:endParaRPr lang="en-US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Three national workshops (2024–2026) to identify partners and strategy, followed by module development.</a:t>
            </a:r>
            <a:endParaRPr lang="en-US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 of national and WHO IPC guidelines, policies, resources, and current curricula to inform content.</a:t>
            </a:r>
            <a:endParaRPr lang="en-US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Engagement with universities and professional societies to integrate the IPC module into the existing curricula</a:t>
            </a:r>
            <a:endParaRPr lang="en-US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41586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Module development &amp; content 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713232" y="1485462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pilot IPC syllabus and module developed and ready for integration.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Developed a blended IPC module</a:t>
            </a: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includes:</a:t>
            </a:r>
          </a:p>
          <a:p>
            <a:pPr marL="800100" lvl="1" indent="-342900" algn="just">
              <a:lnSpc>
                <a:spcPct val="114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lassroom learning</a:t>
            </a: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including presentations and discussions</a:t>
            </a:r>
          </a:p>
          <a:p>
            <a:pPr marL="800100" lvl="1" indent="-342900" algn="just">
              <a:lnSpc>
                <a:spcPct val="114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Skills labs and simulation scenarios (e.g., donning/doffing PPE)</a:t>
            </a:r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4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Hands-on practice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3ADE1-F44A-A16B-EE46-4EB274936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4B73CACC-5EFE-87F3-B208-2D4B674D65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31899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50A12B08-C1FF-B8C0-9921-E0AA9A6B9BC4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376CBBB-C603-8D6B-4905-E301F62AEA98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1A7ACA5-97DC-0E93-583E-FB23EDBCEFDB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Module development &amp; content 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1D3BF55-9463-BDBB-9EFB-9DDFDC0D6459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D73B5392-750A-FECA-B5F0-399CA86CF2F4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016F4B88-573E-DC09-5483-815E446943D2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3D9FD8E6-CDED-C08C-127D-B9A82488265D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2A8C0B4-72A9-4EA0-AE0D-0E2735CEAE38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3B08B66-97BB-CC8E-228A-65A16134124E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D58C8BE0-615A-7B55-48EA-FC1F5943C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B45E18D7-3D3F-8504-1D63-FC35C1E05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5A93D303-71E3-08C3-6B41-335DA204EC60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ACE232E1-E2AB-D08B-5E99-84E18F97CF33}"/>
              </a:ext>
            </a:extLst>
          </p:cNvPr>
          <p:cNvSpPr/>
          <p:nvPr/>
        </p:nvSpPr>
        <p:spPr>
          <a:xfrm>
            <a:off x="658368" y="13834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Module content</a:t>
            </a: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to IPC</a:t>
            </a: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 Concepts of Microbiology</a:t>
            </a: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tandard and transmission-based precautions</a:t>
            </a:r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Prevention of HAIs</a:t>
            </a: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Prevention of infection in healthcare workers</a:t>
            </a: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Patient Safety and Quality of Care </a:t>
            </a:r>
          </a:p>
          <a:p>
            <a:pPr marL="800100" lvl="1" indent="-3429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Prevention and contai</a:t>
            </a: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nment of AMR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453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D7A20-6EE4-924F-1793-95855CA67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AED559CF-750B-2AE6-BDD6-0286DD27F0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BF98925-020A-397F-1F87-9767D9A413C2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1BB7CC5-811C-6FFB-97C4-CE1F2D1A058B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kumimoji="0" lang="en-US" sz="7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B80E236-DFB7-B9C8-8DDC-9DC6F4E53D62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384A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Pilot implementation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AF56847-499C-56C6-1956-C0D4B2983E2E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5B7C8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67B05698-E3E6-6349-06D2-99FC4B3F9B95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E9000EFC-5F2B-9B8D-275C-2A6B0E9A876A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0C3E6AC1-1C4E-B158-0975-478C70EB884C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F387FA73-5481-D94A-5C62-1AFCD6E4E156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kumimoji="0" lang="en-US" sz="6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AB2608E4-EECD-C60F-6F99-3B531C9A5550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1C0B4E38-C718-11B7-2897-8700B1839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6C8ACE03-8967-1C35-751E-97A5AC4B9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BD571DE1-4675-5D18-CAE8-11891F51BA24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kumimoji="0" lang="en-US" sz="7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84A0ACEE-E1F5-2FC6-731C-D0DD7CAE1E77}"/>
              </a:ext>
            </a:extLst>
          </p:cNvPr>
          <p:cNvSpPr/>
          <p:nvPr/>
        </p:nvSpPr>
        <p:spPr>
          <a:xfrm>
            <a:off x="658368" y="1483156"/>
            <a:ext cx="11064240" cy="4369003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800100" marR="0" lvl="1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IPC module integrated into curricula of 40 schools across 30 universities:</a:t>
            </a:r>
          </a:p>
          <a:p>
            <a:pPr marL="1714500" lvl="3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medical schools</a:t>
            </a:r>
          </a:p>
          <a:p>
            <a:pPr marL="1714500" lvl="3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 anesthesia programs</a:t>
            </a:r>
          </a:p>
          <a:p>
            <a:pPr marL="1714500" lvl="3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 nursing schools</a:t>
            </a:r>
          </a:p>
          <a:p>
            <a:pPr marL="1714500" lvl="3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 midwifery programs</a:t>
            </a:r>
          </a:p>
        </p:txBody>
      </p:sp>
    </p:spTree>
    <p:extLst>
      <p:ext uri="{BB962C8B-B14F-4D97-AF65-F5344CB8AC3E}">
        <p14:creationId xmlns:p14="http://schemas.microsoft.com/office/powerpoint/2010/main" val="150638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-31426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443837"/>
            <a:ext cx="10835640" cy="4508907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742950" marR="0" lvl="1" indent="-28575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collaborative, multisectoral approach aligned with national priorities produced a standardized IPC module ready for academic integration.</a:t>
            </a:r>
          </a:p>
          <a:p>
            <a:pPr marL="742950" marR="0" lvl="1" indent="-285750" algn="just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module is expected to strengthen IPC competencies among graduating health professionals, improving patient safety and reducing HAIs.</a:t>
            </a:r>
          </a:p>
          <a:p>
            <a:pPr marL="742950" marR="0" lvl="1" indent="-28575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 steps:</a:t>
            </a:r>
          </a:p>
          <a:p>
            <a:pPr marL="1200150" lvl="2" indent="-28575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Pilot and evaluate the IPC module</a:t>
            </a:r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00150" lvl="2" indent="-28575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Refine it based on findings</a:t>
            </a:r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00150" lvl="2" indent="-28575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Scale up implementation nationwide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755842-7d90-42cb-908a-60c9d0f80263" xsi:nil="true"/>
    <lcf76f155ced4ddcb4097134ff3c332f xmlns="1797f4f8-33a2-45a6-8266-9e0275b06b25">
      <Terms xmlns="http://schemas.microsoft.com/office/infopath/2007/PartnerControls"/>
    </lcf76f155ced4ddcb4097134ff3c332f>
    <Comments xmlns="1797f4f8-33a2-45a6-8266-9e0275b06b2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7E862BBB03184794E4A05F6BF154BE" ma:contentTypeVersion="20" ma:contentTypeDescription="Create a new document." ma:contentTypeScope="" ma:versionID="1f8a0bc4033ae7e21f0fb6b1f09d4809">
  <xsd:schema xmlns:xsd="http://www.w3.org/2001/XMLSchema" xmlns:xs="http://www.w3.org/2001/XMLSchema" xmlns:p="http://schemas.microsoft.com/office/2006/metadata/properties" xmlns:ns2="1797f4f8-33a2-45a6-8266-9e0275b06b25" xmlns:ns3="92755842-7d90-42cb-908a-60c9d0f80263" targetNamespace="http://schemas.microsoft.com/office/2006/metadata/properties" ma:root="true" ma:fieldsID="f3b14da06fedf0bd35c2851b0ec8dc57" ns2:_="" ns3:_="">
    <xsd:import namespace="1797f4f8-33a2-45a6-8266-9e0275b06b25"/>
    <xsd:import namespace="92755842-7d90-42cb-908a-60c9d0f8026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Comment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7f4f8-33a2-45a6-8266-9e0275b06b2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9353dbe8-8260-4ccf-8219-3d2995e6fa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55842-7d90-42cb-908a-60c9d0f8026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f447eab-2640-41ef-8243-72c16267dd47}" ma:internalName="TaxCatchAll" ma:showField="CatchAllData" ma:web="92755842-7d90-42cb-908a-60c9d0f802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5E4816-4EA9-494C-8C8B-8FCB9EB783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9B0C54-50C4-4BC2-A71A-A6DBBA4D544D}">
  <ds:schemaRefs>
    <ds:schemaRef ds:uri="http://schemas.microsoft.com/office/2006/metadata/properties"/>
    <ds:schemaRef ds:uri="http://schemas.microsoft.com/office/infopath/2007/PartnerControls"/>
    <ds:schemaRef ds:uri="92755842-7d90-42cb-908a-60c9d0f80263"/>
    <ds:schemaRef ds:uri="1797f4f8-33a2-45a6-8266-9e0275b06b25"/>
  </ds:schemaRefs>
</ds:datastoreItem>
</file>

<file path=customXml/itemProps3.xml><?xml version="1.0" encoding="utf-8"?>
<ds:datastoreItem xmlns:ds="http://schemas.openxmlformats.org/officeDocument/2006/customXml" ds:itemID="{1280E062-8E7B-4743-B7B7-AA8C697040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97f4f8-33a2-45a6-8266-9e0275b06b25"/>
    <ds:schemaRef ds:uri="92755842-7d90-42cb-908a-60c9d0f80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4622</TotalTime>
  <Words>677</Words>
  <Application>Microsoft Office PowerPoint</Application>
  <PresentationFormat>Widescreen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Weledgebreal, Selamawit Gebreegziabher (CDC/GHC/DGHP)</cp:lastModifiedBy>
  <cp:revision>4</cp:revision>
  <dcterms:created xsi:type="dcterms:W3CDTF">2026-07-30T12:57:17Z</dcterms:created>
  <dcterms:modified xsi:type="dcterms:W3CDTF">2026-08-07T09:50:25Z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2026-08-06T07:15:11Z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bd52ade0-c8ba-4771-a379-b916485b60c4</vt:lpwstr>
  </property>
  <property fmtid="{D5CDD505-2E9C-101B-9397-08002B2CF9AE}" pid="8" name="MSIP_Label_7b94a7b8-f06c-4dfe-bdcc-9b548fd58c31_ContentBits">
    <vt:lpwstr>0</vt:lpwstr>
  </property>
  <property fmtid="{D5CDD505-2E9C-101B-9397-08002B2CF9AE}" pid="9" name="MSIP_Label_7b94a7b8-f06c-4dfe-bdcc-9b548fd58c31_Tag">
    <vt:lpwstr>10, 0, 1, 1</vt:lpwstr>
  </property>
  <property fmtid="{D5CDD505-2E9C-101B-9397-08002B2CF9AE}" pid="10" name="ContentTypeId">
    <vt:lpwstr>0x010100447E862BBB03184794E4A05F6BF154BE</vt:lpwstr>
  </property>
  <property fmtid="{D5CDD505-2E9C-101B-9397-08002B2CF9AE}" pid="11" name="MediaServiceImageTags">
    <vt:lpwstr/>
  </property>
</Properties>
</file>