
<file path=[Content_Types].xml><?xml version="1.0" encoding="utf-8"?>
<Types xmlns="http://schemas.openxmlformats.org/package/2006/content-types">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8" r:id="rId12"/>
    <p:sldId id="267" r:id="rId1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75" d="100"/>
          <a:sy n="75" d="100"/>
        </p:scale>
        <p:origin x="576" y="2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title>
      <c:tx>
        <c:rich>
          <a:bodyPr/>
          <a:lstStyle/>
          <a:p>
            <a:pPr>
              <a:defRPr sz="1300" b="0" i="0" u="none" strike="noStrike">
                <a:solidFill>
                  <a:srgbClr val="1E2761"/>
                </a:solidFill>
                <a:latin typeface="Calibri"/>
              </a:defRPr>
            </a:pPr>
            <a:r>
              <a:rPr lang="en-US" sz="1300" b="0" i="0" u="none" strike="noStrike">
                <a:solidFill>
                  <a:srgbClr val="1E2761"/>
                </a:solidFill>
                <a:latin typeface="Calibri"/>
              </a:rPr>
              <a:t>Department (%)</a:t>
            </a:r>
          </a:p>
        </c:rich>
      </c:tx>
      <c:layout/>
      <c:overlay val="0"/>
    </c:title>
    <c:autoTitleDeleted val="0"/>
    <c:plotArea>
      <c:layout/>
      <c:barChart>
        <c:barDir val="bar"/>
        <c:grouping val="clustered"/>
        <c:varyColors val="0"/>
        <c:ser>
          <c:idx val="0"/>
          <c:order val="0"/>
          <c:tx>
            <c:strRef>
              <c:f>Sheet1!$B$1</c:f>
              <c:strCache>
                <c:ptCount val="1"/>
                <c:pt idx="0">
                  <c:v>Department</c:v>
                </c:pt>
              </c:strCache>
            </c:strRef>
          </c:tx>
          <c:spPr>
            <a:solidFill>
              <a:srgbClr val="1E2761"/>
            </a:solidFill>
            <a:effectLst/>
          </c:spPr>
          <c:invertIfNegative val="0"/>
          <c:dLbls>
            <c:numFmt formatCode="#,##0" sourceLinked="0"/>
            <c:spPr>
              <a:noFill/>
              <a:ln>
                <a:noFill/>
              </a:ln>
              <a:effectLst/>
            </c:spPr>
            <c:txPr>
              <a:bodyPr/>
              <a:lstStyle/>
              <a:p>
                <a:pPr>
                  <a:defRPr sz="1000" b="0" i="0" u="none" strike="noStrike">
                    <a:solidFill>
                      <a:srgbClr val="1A1A2E"/>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Sheet1!$A$2:$A$6</c:f>
              <c:strCache>
                <c:ptCount val="5"/>
                <c:pt idx="0">
                  <c:v>Microbiology</c:v>
                </c:pt>
                <c:pt idx="1">
                  <c:v>Infectious Disease</c:v>
                </c:pt>
                <c:pt idx="2">
                  <c:v>ICU</c:v>
                </c:pt>
                <c:pt idx="3">
                  <c:v>Public Health</c:v>
                </c:pt>
                <c:pt idx="4">
                  <c:v>IPC</c:v>
                </c:pt>
              </c:strCache>
            </c:strRef>
          </c:cat>
          <c:val>
            <c:numRef>
              <c:f>Sheet1!$B$2:$B$6</c:f>
              <c:numCache>
                <c:formatCode>General</c:formatCode>
                <c:ptCount val="5"/>
                <c:pt idx="0">
                  <c:v>27.8</c:v>
                </c:pt>
                <c:pt idx="1">
                  <c:v>22.2</c:v>
                </c:pt>
                <c:pt idx="2">
                  <c:v>22.2</c:v>
                </c:pt>
                <c:pt idx="3">
                  <c:v>16.7</c:v>
                </c:pt>
                <c:pt idx="4">
                  <c:v>11.1</c:v>
                </c:pt>
              </c:numCache>
            </c:numRef>
          </c:val>
          <c:extLst>
            <c:ext xmlns:c16="http://schemas.microsoft.com/office/drawing/2014/chart" uri="{C3380CC4-5D6E-409C-BE32-E72D297353CC}">
              <c16:uniqueId val="{00000000-785C-4B20-B6FB-0CEAD720798B}"/>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050" b="0" i="0" u="none" strike="noStrike">
                <a:solidFill>
                  <a:srgbClr val="1A1A2E"/>
                </a:solidFill>
                <a:latin typeface="Arial"/>
              </a:defRPr>
            </a:pPr>
            <a:endParaRPr lang="en-US"/>
          </a:p>
        </c:txPr>
        <c:crossAx val="2094734552"/>
        <c:crosses val="autoZero"/>
        <c:auto val="1"/>
        <c:lblAlgn val="ctr"/>
        <c:lblOffset val="100"/>
        <c:noMultiLvlLbl val="1"/>
      </c:catAx>
      <c:valAx>
        <c:axId val="2094734552"/>
        <c:scaling>
          <c:orientation val="minMax"/>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2805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931590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473440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9509760" y="-1463040"/>
            <a:ext cx="4389120" cy="4389120"/>
          </a:xfrm>
          <a:prstGeom prst="ellipse">
            <a:avLst/>
          </a:prstGeom>
          <a:solidFill>
            <a:srgbClr val="263172"/>
          </a:solidFill>
          <a:ln/>
        </p:spPr>
      </p:sp>
      <p:sp>
        <p:nvSpPr>
          <p:cNvPr id="3" name="Shape 1"/>
          <p:cNvSpPr/>
          <p:nvPr/>
        </p:nvSpPr>
        <p:spPr>
          <a:xfrm>
            <a:off x="-1463040" y="4572000"/>
            <a:ext cx="3291840" cy="3291840"/>
          </a:xfrm>
          <a:prstGeom prst="ellipse">
            <a:avLst/>
          </a:prstGeom>
          <a:solidFill>
            <a:srgbClr val="263172"/>
          </a:solidFill>
          <a:ln/>
        </p:spPr>
      </p:sp>
      <p:sp>
        <p:nvSpPr>
          <p:cNvPr id="5" name="Text 3"/>
          <p:cNvSpPr/>
          <p:nvPr/>
        </p:nvSpPr>
        <p:spPr>
          <a:xfrm>
            <a:off x="548640" y="1920240"/>
            <a:ext cx="10515600" cy="1371600"/>
          </a:xfrm>
          <a:prstGeom prst="rect">
            <a:avLst/>
          </a:prstGeom>
          <a:noFill/>
          <a:ln/>
        </p:spPr>
        <p:txBody>
          <a:bodyPr wrap="square" rtlCol="0" anchor="t"/>
          <a:lstStyle/>
          <a:p>
            <a:r>
              <a:rPr lang="en-GB" sz="4000" b="1" dirty="0">
                <a:solidFill>
                  <a:srgbClr val="FFFFFF"/>
                </a:solidFill>
                <a:latin typeface="Cambria" pitchFamily="34" charset="0"/>
                <a:ea typeface="Cambria" pitchFamily="34" charset="-122"/>
                <a:cs typeface="Cambria" pitchFamily="34" charset="-120"/>
              </a:rPr>
              <a:t>Ethical Challenges in Antimicrobial Stewardship: Perspectives of Healthcare Providers at Kenyatta National Hospital</a:t>
            </a:r>
            <a:endParaRPr lang="en-US" sz="4000" dirty="0"/>
          </a:p>
        </p:txBody>
      </p:sp>
      <p:sp>
        <p:nvSpPr>
          <p:cNvPr id="6" name="Text 4"/>
          <p:cNvSpPr/>
          <p:nvPr/>
        </p:nvSpPr>
        <p:spPr>
          <a:xfrm>
            <a:off x="548640" y="3634741"/>
            <a:ext cx="9875520" cy="822960"/>
          </a:xfrm>
          <a:prstGeom prst="rect">
            <a:avLst/>
          </a:prstGeom>
          <a:noFill/>
          <a:ln/>
        </p:spPr>
        <p:txBody>
          <a:bodyPr wrap="square" rtlCol="0" anchor="ctr"/>
          <a:lstStyle/>
          <a:p>
            <a:pPr marL="0" indent="0">
              <a:buNone/>
            </a:pPr>
            <a:r>
              <a:rPr lang="en-US" sz="1800" i="1" dirty="0">
                <a:solidFill>
                  <a:srgbClr val="CADCFC"/>
                </a:solidFill>
                <a:latin typeface="Calibri" pitchFamily="34" charset="0"/>
                <a:ea typeface="Calibri" pitchFamily="34" charset="-122"/>
                <a:cs typeface="Calibri" pitchFamily="34" charset="-120"/>
              </a:rPr>
              <a:t>A Qualitative Study of Healthcare Provider Experiences at a Kenyan Teaching and Referral Hospital</a:t>
            </a:r>
            <a:endParaRPr lang="en-US" sz="1800" dirty="0"/>
          </a:p>
        </p:txBody>
      </p:sp>
      <p:sp>
        <p:nvSpPr>
          <p:cNvPr id="7" name="Shape 5"/>
          <p:cNvSpPr/>
          <p:nvPr/>
        </p:nvSpPr>
        <p:spPr>
          <a:xfrm>
            <a:off x="548640" y="4617720"/>
            <a:ext cx="2926080" cy="0"/>
          </a:xfrm>
          <a:prstGeom prst="line">
            <a:avLst/>
          </a:prstGeom>
          <a:noFill/>
          <a:ln w="25400">
            <a:solidFill>
              <a:srgbClr val="D4A24E"/>
            </a:solidFill>
            <a:prstDash val="solid"/>
          </a:ln>
        </p:spPr>
      </p:sp>
      <p:sp>
        <p:nvSpPr>
          <p:cNvPr id="8" name="Text 6"/>
          <p:cNvSpPr/>
          <p:nvPr/>
        </p:nvSpPr>
        <p:spPr>
          <a:xfrm>
            <a:off x="548640" y="4846320"/>
            <a:ext cx="9144000" cy="365760"/>
          </a:xfrm>
          <a:prstGeom prst="rect">
            <a:avLst/>
          </a:prstGeom>
          <a:noFill/>
          <a:ln/>
        </p:spPr>
        <p:txBody>
          <a:bodyPr wrap="square" rtlCol="0" anchor="ctr"/>
          <a:lstStyle/>
          <a:p>
            <a:pPr marL="0" indent="0">
              <a:buNone/>
            </a:pPr>
            <a:r>
              <a:rPr lang="en-US" sz="1400" dirty="0" smtClean="0">
                <a:solidFill>
                  <a:srgbClr val="FFFFFF"/>
                </a:solidFill>
                <a:latin typeface="Calibri" pitchFamily="34" charset="0"/>
                <a:ea typeface="Calibri" pitchFamily="34" charset="-122"/>
                <a:cs typeface="Calibri" pitchFamily="34" charset="-120"/>
              </a:rPr>
              <a:t>Presenter: Ian </a:t>
            </a:r>
            <a:r>
              <a:rPr lang="en-US" sz="1400" dirty="0" err="1">
                <a:solidFill>
                  <a:srgbClr val="FFFFFF"/>
                </a:solidFill>
                <a:latin typeface="Calibri" pitchFamily="34" charset="0"/>
                <a:ea typeface="Calibri" pitchFamily="34" charset="-122"/>
                <a:cs typeface="Calibri" pitchFamily="34" charset="-120"/>
              </a:rPr>
              <a:t>Itolondo</a:t>
            </a:r>
            <a:r>
              <a:rPr lang="en-US" sz="1400" dirty="0">
                <a:solidFill>
                  <a:srgbClr val="FFFFFF"/>
                </a:solidFill>
                <a:latin typeface="Calibri" pitchFamily="34" charset="0"/>
                <a:ea typeface="Calibri" pitchFamily="34" charset="-122"/>
                <a:cs typeface="Calibri" pitchFamily="34" charset="-120"/>
              </a:rPr>
              <a:t> </a:t>
            </a:r>
            <a:r>
              <a:rPr lang="en-US" sz="1400" dirty="0" err="1" smtClean="0">
                <a:solidFill>
                  <a:srgbClr val="FFFFFF"/>
                </a:solidFill>
                <a:latin typeface="Calibri" pitchFamily="34" charset="0"/>
                <a:ea typeface="Calibri" pitchFamily="34" charset="-122"/>
                <a:cs typeface="Calibri" pitchFamily="34" charset="-120"/>
              </a:rPr>
              <a:t>Mutoro</a:t>
            </a:r>
            <a:endParaRPr lang="en-US" sz="1400" dirty="0"/>
          </a:p>
        </p:txBody>
      </p:sp>
      <p:sp>
        <p:nvSpPr>
          <p:cNvPr id="9" name="Text 7"/>
          <p:cNvSpPr/>
          <p:nvPr/>
        </p:nvSpPr>
        <p:spPr>
          <a:xfrm>
            <a:off x="548640" y="5212080"/>
            <a:ext cx="9144000" cy="365760"/>
          </a:xfrm>
          <a:prstGeom prst="rect">
            <a:avLst/>
          </a:prstGeom>
          <a:noFill/>
          <a:ln/>
        </p:spPr>
        <p:txBody>
          <a:bodyPr wrap="square" rtlCol="0" anchor="ctr"/>
          <a:lstStyle/>
          <a:p>
            <a:pPr marL="0" indent="0">
              <a:buNone/>
            </a:pPr>
            <a:r>
              <a:rPr lang="en-US" sz="1200" dirty="0">
                <a:solidFill>
                  <a:srgbClr val="CADCFC"/>
                </a:solidFill>
                <a:latin typeface="Calibri" pitchFamily="34" charset="0"/>
                <a:ea typeface="Calibri" pitchFamily="34" charset="-122"/>
                <a:cs typeface="Calibri" pitchFamily="34" charset="-120"/>
              </a:rPr>
              <a:t>University of Nairobi, Kenya  </a:t>
            </a:r>
            <a:endParaRPr 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280160" y="5120640"/>
            <a:ext cx="2926080" cy="2926080"/>
          </a:xfrm>
          <a:prstGeom prst="ellipse">
            <a:avLst/>
          </a:prstGeom>
          <a:solidFill>
            <a:srgbClr val="F4F6FC"/>
          </a:solidFill>
          <a:ln/>
        </p:spPr>
      </p:sp>
      <p:sp>
        <p:nvSpPr>
          <p:cNvPr id="3" name="Text 1"/>
          <p:cNvSpPr/>
          <p:nvPr/>
        </p:nvSpPr>
        <p:spPr>
          <a:xfrm>
            <a:off x="548640" y="411480"/>
            <a:ext cx="5486400" cy="548640"/>
          </a:xfrm>
          <a:prstGeom prst="rect">
            <a:avLst/>
          </a:prstGeom>
          <a:noFill/>
          <a:ln/>
        </p:spPr>
        <p:txBody>
          <a:bodyPr wrap="square" rtlCol="0" anchor="ctr"/>
          <a:lstStyle/>
          <a:p>
            <a:pPr marL="0" indent="0">
              <a:buNone/>
            </a:pPr>
            <a:r>
              <a:rPr lang="en-US" sz="2600" b="1" dirty="0" smtClean="0">
                <a:solidFill>
                  <a:srgbClr val="1E2761"/>
                </a:solidFill>
                <a:latin typeface="Cambria" pitchFamily="34" charset="0"/>
                <a:ea typeface="Cambria" pitchFamily="34" charset="-122"/>
                <a:cs typeface="Cambria" pitchFamily="34" charset="-120"/>
              </a:rPr>
              <a:t>What’s your take????</a:t>
            </a:r>
            <a:endParaRPr lang="en-US" sz="2600" dirty="0"/>
          </a:p>
        </p:txBody>
      </p:sp>
      <p:sp>
        <p:nvSpPr>
          <p:cNvPr id="4" name="Shape 2"/>
          <p:cNvSpPr/>
          <p:nvPr/>
        </p:nvSpPr>
        <p:spPr>
          <a:xfrm>
            <a:off x="548640" y="1234440"/>
            <a:ext cx="502920" cy="502920"/>
          </a:xfrm>
          <a:prstGeom prst="ellipse">
            <a:avLst/>
          </a:prstGeom>
          <a:solidFill>
            <a:srgbClr val="1C7293"/>
          </a:solidFill>
          <a:ln/>
        </p:spPr>
      </p:sp>
      <p:sp>
        <p:nvSpPr>
          <p:cNvPr id="5" name="Text 3"/>
          <p:cNvSpPr/>
          <p:nvPr/>
        </p:nvSpPr>
        <p:spPr>
          <a:xfrm>
            <a:off x="548640" y="1234440"/>
            <a:ext cx="502920" cy="502920"/>
          </a:xfrm>
          <a:prstGeom prst="rect">
            <a:avLst/>
          </a:prstGeom>
          <a:noFill/>
          <a:ln/>
        </p:spPr>
        <p:txBody>
          <a:bodyPr wrap="square" rtlCol="0" anchor="ctr"/>
          <a:lstStyle/>
          <a:p>
            <a:pPr marL="0" indent="0" algn="ctr">
              <a:buNone/>
            </a:pPr>
            <a:r>
              <a:rPr lang="en-US" sz="1430" b="1" dirty="0">
                <a:solidFill>
                  <a:srgbClr val="FFFFFF"/>
                </a:solidFill>
                <a:latin typeface="Calibri" pitchFamily="34" charset="0"/>
                <a:ea typeface="Calibri" pitchFamily="34" charset="-122"/>
                <a:cs typeface="Calibri" pitchFamily="34" charset="-120"/>
              </a:rPr>
              <a:t>1</a:t>
            </a:r>
            <a:endParaRPr lang="en-US" sz="1430" dirty="0"/>
          </a:p>
        </p:txBody>
      </p:sp>
      <p:sp>
        <p:nvSpPr>
          <p:cNvPr id="6" name="Text 4"/>
          <p:cNvSpPr/>
          <p:nvPr/>
        </p:nvSpPr>
        <p:spPr>
          <a:xfrm>
            <a:off x="1325880" y="1188720"/>
            <a:ext cx="4709160" cy="1097280"/>
          </a:xfrm>
          <a:prstGeom prst="rect">
            <a:avLst/>
          </a:prstGeom>
          <a:noFill/>
          <a:ln/>
        </p:spPr>
        <p:txBody>
          <a:bodyPr wrap="square" rtlCol="0" anchor="t"/>
          <a:lstStyle/>
          <a:p>
            <a:pPr marL="0" indent="0">
              <a:lnSpc>
                <a:spcPct val="120000"/>
              </a:lnSpc>
              <a:buNone/>
            </a:pPr>
            <a:r>
              <a:rPr lang="en-US" sz="1350" dirty="0">
                <a:solidFill>
                  <a:srgbClr val="1A1A2E"/>
                </a:solidFill>
                <a:latin typeface="Calibri" pitchFamily="34" charset="0"/>
                <a:ea typeface="Calibri" pitchFamily="34" charset="-122"/>
                <a:cs typeface="Calibri" pitchFamily="34" charset="-120"/>
              </a:rPr>
              <a:t>Where should AMS ethics guidance draw the line between individual and institutional obligation?</a:t>
            </a:r>
            <a:endParaRPr lang="en-US" sz="1350" dirty="0"/>
          </a:p>
        </p:txBody>
      </p:sp>
      <p:sp>
        <p:nvSpPr>
          <p:cNvPr id="7" name="Shape 5"/>
          <p:cNvSpPr/>
          <p:nvPr/>
        </p:nvSpPr>
        <p:spPr>
          <a:xfrm>
            <a:off x="548640" y="2651760"/>
            <a:ext cx="502920" cy="502920"/>
          </a:xfrm>
          <a:prstGeom prst="ellipse">
            <a:avLst/>
          </a:prstGeom>
          <a:solidFill>
            <a:srgbClr val="1C7293"/>
          </a:solidFill>
          <a:ln/>
        </p:spPr>
      </p:sp>
      <p:sp>
        <p:nvSpPr>
          <p:cNvPr id="8" name="Text 6"/>
          <p:cNvSpPr/>
          <p:nvPr/>
        </p:nvSpPr>
        <p:spPr>
          <a:xfrm>
            <a:off x="548640" y="2651760"/>
            <a:ext cx="502920" cy="502920"/>
          </a:xfrm>
          <a:prstGeom prst="rect">
            <a:avLst/>
          </a:prstGeom>
          <a:noFill/>
          <a:ln/>
        </p:spPr>
        <p:txBody>
          <a:bodyPr wrap="square" rtlCol="0" anchor="ctr"/>
          <a:lstStyle/>
          <a:p>
            <a:pPr marL="0" indent="0" algn="ctr">
              <a:buNone/>
            </a:pPr>
            <a:r>
              <a:rPr lang="en-US" sz="1430" b="1" dirty="0">
                <a:solidFill>
                  <a:srgbClr val="FFFFFF"/>
                </a:solidFill>
                <a:latin typeface="Calibri" pitchFamily="34" charset="0"/>
                <a:ea typeface="Calibri" pitchFamily="34" charset="-122"/>
                <a:cs typeface="Calibri" pitchFamily="34" charset="-120"/>
              </a:rPr>
              <a:t>2</a:t>
            </a:r>
            <a:endParaRPr lang="en-US" sz="1430" dirty="0"/>
          </a:p>
        </p:txBody>
      </p:sp>
      <p:sp>
        <p:nvSpPr>
          <p:cNvPr id="9" name="Text 7"/>
          <p:cNvSpPr/>
          <p:nvPr/>
        </p:nvSpPr>
        <p:spPr>
          <a:xfrm>
            <a:off x="1325880" y="2606040"/>
            <a:ext cx="4709160" cy="1097280"/>
          </a:xfrm>
          <a:prstGeom prst="rect">
            <a:avLst/>
          </a:prstGeom>
          <a:noFill/>
          <a:ln/>
        </p:spPr>
        <p:txBody>
          <a:bodyPr wrap="square" rtlCol="0" anchor="t"/>
          <a:lstStyle/>
          <a:p>
            <a:pPr marL="0" indent="0">
              <a:lnSpc>
                <a:spcPct val="120000"/>
              </a:lnSpc>
              <a:buNone/>
            </a:pPr>
            <a:r>
              <a:rPr lang="en-US" sz="1350" dirty="0">
                <a:solidFill>
                  <a:srgbClr val="1A1A2E"/>
                </a:solidFill>
                <a:latin typeface="Calibri" pitchFamily="34" charset="0"/>
                <a:ea typeface="Calibri" pitchFamily="34" charset="-122"/>
                <a:cs typeface="Calibri" pitchFamily="34" charset="-120"/>
              </a:rPr>
              <a:t>How should consent be governed for unconscious ICU patients and secondary AMR data use?</a:t>
            </a:r>
            <a:endParaRPr lang="en-US" sz="1350" dirty="0"/>
          </a:p>
        </p:txBody>
      </p:sp>
      <p:sp>
        <p:nvSpPr>
          <p:cNvPr id="10" name="Shape 8"/>
          <p:cNvSpPr/>
          <p:nvPr/>
        </p:nvSpPr>
        <p:spPr>
          <a:xfrm>
            <a:off x="548640" y="4069080"/>
            <a:ext cx="502920" cy="502920"/>
          </a:xfrm>
          <a:prstGeom prst="ellipse">
            <a:avLst/>
          </a:prstGeom>
          <a:solidFill>
            <a:srgbClr val="1C7293"/>
          </a:solidFill>
          <a:ln/>
        </p:spPr>
      </p:sp>
      <p:sp>
        <p:nvSpPr>
          <p:cNvPr id="11" name="Text 9"/>
          <p:cNvSpPr/>
          <p:nvPr/>
        </p:nvSpPr>
        <p:spPr>
          <a:xfrm>
            <a:off x="548640" y="4069080"/>
            <a:ext cx="502920" cy="502920"/>
          </a:xfrm>
          <a:prstGeom prst="rect">
            <a:avLst/>
          </a:prstGeom>
          <a:noFill/>
          <a:ln/>
        </p:spPr>
        <p:txBody>
          <a:bodyPr wrap="square" rtlCol="0" anchor="ctr"/>
          <a:lstStyle/>
          <a:p>
            <a:pPr marL="0" indent="0" algn="ctr">
              <a:buNone/>
            </a:pPr>
            <a:r>
              <a:rPr lang="en-US" sz="1430" b="1" dirty="0">
                <a:solidFill>
                  <a:srgbClr val="FFFFFF"/>
                </a:solidFill>
                <a:latin typeface="Calibri" pitchFamily="34" charset="0"/>
                <a:ea typeface="Calibri" pitchFamily="34" charset="-122"/>
                <a:cs typeface="Calibri" pitchFamily="34" charset="-120"/>
              </a:rPr>
              <a:t>3</a:t>
            </a:r>
            <a:endParaRPr lang="en-US" sz="1430" dirty="0"/>
          </a:p>
        </p:txBody>
      </p:sp>
      <p:sp>
        <p:nvSpPr>
          <p:cNvPr id="12" name="Text 10"/>
          <p:cNvSpPr/>
          <p:nvPr/>
        </p:nvSpPr>
        <p:spPr>
          <a:xfrm>
            <a:off x="1325880" y="4023360"/>
            <a:ext cx="4709160" cy="1097280"/>
          </a:xfrm>
          <a:prstGeom prst="rect">
            <a:avLst/>
          </a:prstGeom>
          <a:noFill/>
          <a:ln/>
        </p:spPr>
        <p:txBody>
          <a:bodyPr wrap="square" rtlCol="0" anchor="t"/>
          <a:lstStyle/>
          <a:p>
            <a:pPr marL="0" indent="0">
              <a:lnSpc>
                <a:spcPct val="120000"/>
              </a:lnSpc>
              <a:buNone/>
            </a:pPr>
            <a:r>
              <a:rPr lang="en-US" sz="1350" dirty="0">
                <a:solidFill>
                  <a:srgbClr val="1A1A2E"/>
                </a:solidFill>
                <a:latin typeface="Calibri" pitchFamily="34" charset="0"/>
                <a:ea typeface="Calibri" pitchFamily="34" charset="-122"/>
                <a:cs typeface="Calibri" pitchFamily="34" charset="-120"/>
              </a:rPr>
              <a:t>What formal authority would give laboratory professionals real influence in AMS governance?</a:t>
            </a:r>
            <a:endParaRPr lang="en-US" sz="1350" dirty="0"/>
          </a:p>
        </p:txBody>
      </p:sp>
      <p:sp>
        <p:nvSpPr>
          <p:cNvPr id="13" name="Shape 11"/>
          <p:cNvSpPr/>
          <p:nvPr/>
        </p:nvSpPr>
        <p:spPr>
          <a:xfrm>
            <a:off x="6080760" y="457200"/>
            <a:ext cx="0" cy="5943600"/>
          </a:xfrm>
          <a:prstGeom prst="line">
            <a:avLst/>
          </a:prstGeom>
          <a:noFill/>
          <a:ln w="12700">
            <a:solidFill>
              <a:srgbClr val="E1E6F5"/>
            </a:solidFill>
            <a:prstDash val="solid"/>
          </a:ln>
        </p:spPr>
      </p:sp>
      <p:sp>
        <p:nvSpPr>
          <p:cNvPr id="14" name="Text 12"/>
          <p:cNvSpPr/>
          <p:nvPr/>
        </p:nvSpPr>
        <p:spPr>
          <a:xfrm>
            <a:off x="6355080" y="411480"/>
            <a:ext cx="5486400" cy="548640"/>
          </a:xfrm>
          <a:prstGeom prst="rect">
            <a:avLst/>
          </a:prstGeom>
          <a:noFill/>
          <a:ln/>
        </p:spPr>
        <p:txBody>
          <a:bodyPr wrap="square" rtlCol="0" anchor="ctr"/>
          <a:lstStyle/>
          <a:p>
            <a:pPr marL="0" indent="0">
              <a:buNone/>
            </a:pPr>
            <a:r>
              <a:rPr lang="en-US" sz="2600" b="1" dirty="0">
                <a:solidFill>
                  <a:srgbClr val="1E2761"/>
                </a:solidFill>
                <a:latin typeface="Cambria" pitchFamily="34" charset="0"/>
                <a:ea typeface="Cambria" pitchFamily="34" charset="-122"/>
                <a:cs typeface="Cambria" pitchFamily="34" charset="-120"/>
              </a:rPr>
              <a:t>References (APA)</a:t>
            </a:r>
            <a:endParaRPr lang="en-US" sz="2600" dirty="0"/>
          </a:p>
        </p:txBody>
      </p:sp>
      <p:sp>
        <p:nvSpPr>
          <p:cNvPr id="15" name="Text 13"/>
          <p:cNvSpPr/>
          <p:nvPr/>
        </p:nvSpPr>
        <p:spPr>
          <a:xfrm>
            <a:off x="6355080" y="1051560"/>
            <a:ext cx="5394960" cy="5303520"/>
          </a:xfrm>
          <a:prstGeom prst="rect">
            <a:avLst/>
          </a:prstGeom>
          <a:noFill/>
          <a:ln/>
        </p:spPr>
        <p:txBody>
          <a:bodyPr wrap="square" rtlCol="0" anchor="t"/>
          <a:lstStyle/>
          <a:p>
            <a:pPr marL="0" indent="0">
              <a:lnSpc>
                <a:spcPct val="112000"/>
              </a:lnSpc>
              <a:spcAft>
                <a:spcPts val="800"/>
              </a:spcAft>
              <a:buNone/>
            </a:pPr>
            <a:r>
              <a:rPr lang="en-US" sz="950" dirty="0">
                <a:solidFill>
                  <a:srgbClr val="1A1A2E"/>
                </a:solidFill>
                <a:latin typeface="Calibri" pitchFamily="34" charset="0"/>
                <a:ea typeface="Calibri" pitchFamily="34" charset="-122"/>
                <a:cs typeface="Calibri" pitchFamily="34" charset="-120"/>
              </a:rPr>
              <a:t>Colaizzi, P. F. (1978). Psychological research as the phenomenologist views it. In R. S. Valle &amp; M. King (Eds.), Existential-phenomenological alternatives for psychology (pp. 48–71). Oxford University Press.</a:t>
            </a:r>
            <a:endParaRPr lang="en-US" sz="950" dirty="0"/>
          </a:p>
          <a:p>
            <a:pPr marL="0" indent="0">
              <a:lnSpc>
                <a:spcPct val="112000"/>
              </a:lnSpc>
              <a:spcAft>
                <a:spcPts val="800"/>
              </a:spcAft>
              <a:buNone/>
            </a:pPr>
            <a:r>
              <a:rPr lang="en-US" sz="950" dirty="0">
                <a:solidFill>
                  <a:srgbClr val="1A1A2E"/>
                </a:solidFill>
                <a:latin typeface="Calibri" pitchFamily="34" charset="0"/>
                <a:ea typeface="Calibri" pitchFamily="34" charset="-122"/>
                <a:cs typeface="Calibri" pitchFamily="34" charset="-120"/>
              </a:rPr>
              <a:t>Fricker, M. (2007). Epistemic injustice: Power and the ethics of knowing. Oxford University Press.</a:t>
            </a:r>
            <a:endParaRPr lang="en-US" sz="950" dirty="0"/>
          </a:p>
          <a:p>
            <a:pPr marL="0" indent="0">
              <a:lnSpc>
                <a:spcPct val="112000"/>
              </a:lnSpc>
              <a:spcAft>
                <a:spcPts val="800"/>
              </a:spcAft>
              <a:buNone/>
            </a:pPr>
            <a:r>
              <a:rPr lang="en-US" sz="950" dirty="0">
                <a:solidFill>
                  <a:srgbClr val="1A1A2E"/>
                </a:solidFill>
                <a:latin typeface="Calibri" pitchFamily="34" charset="0"/>
                <a:ea typeface="Calibri" pitchFamily="34" charset="-122"/>
                <a:cs typeface="Calibri" pitchFamily="34" charset="-120"/>
              </a:rPr>
              <a:t>Guest, G., Bunce, A., &amp; Johnson, L. (2006). How many interviews are enough? Field Methods, 18(1), 59–82. https://doi.org/10.1177/1525822X05279903</a:t>
            </a:r>
            <a:endParaRPr lang="en-US" sz="950" dirty="0"/>
          </a:p>
          <a:p>
            <a:pPr marL="0" indent="0">
              <a:lnSpc>
                <a:spcPct val="112000"/>
              </a:lnSpc>
              <a:spcAft>
                <a:spcPts val="800"/>
              </a:spcAft>
              <a:buNone/>
            </a:pPr>
            <a:r>
              <a:rPr lang="en-US" sz="950" dirty="0">
                <a:solidFill>
                  <a:srgbClr val="1A1A2E"/>
                </a:solidFill>
                <a:latin typeface="Calibri" pitchFamily="34" charset="0"/>
                <a:ea typeface="Calibri" pitchFamily="34" charset="-122"/>
                <a:cs typeface="Calibri" pitchFamily="34" charset="-120"/>
              </a:rPr>
              <a:t>Kenya Ministry of Health. (2023). National action plan for antimicrobial resistance 2023–2027.</a:t>
            </a:r>
            <a:endParaRPr lang="en-US" sz="950" dirty="0"/>
          </a:p>
          <a:p>
            <a:pPr marL="0" indent="0">
              <a:lnSpc>
                <a:spcPct val="112000"/>
              </a:lnSpc>
              <a:spcAft>
                <a:spcPts val="800"/>
              </a:spcAft>
              <a:buNone/>
            </a:pPr>
            <a:r>
              <a:rPr lang="en-US" sz="950" dirty="0">
                <a:solidFill>
                  <a:srgbClr val="1A1A2E"/>
                </a:solidFill>
                <a:latin typeface="Calibri" pitchFamily="34" charset="0"/>
                <a:ea typeface="Calibri" pitchFamily="34" charset="-122"/>
                <a:cs typeface="Calibri" pitchFamily="34" charset="-120"/>
              </a:rPr>
              <a:t>Lincoln, Y. S., &amp; Guba, E. G. (1985). Naturalistic inquiry. Sage Publications.</a:t>
            </a:r>
            <a:endParaRPr lang="en-US" sz="950" dirty="0"/>
          </a:p>
          <a:p>
            <a:pPr marL="0" indent="0">
              <a:lnSpc>
                <a:spcPct val="112000"/>
              </a:lnSpc>
              <a:spcAft>
                <a:spcPts val="800"/>
              </a:spcAft>
              <a:buNone/>
            </a:pPr>
            <a:r>
              <a:rPr lang="en-US" sz="950" dirty="0">
                <a:solidFill>
                  <a:srgbClr val="1A1A2E"/>
                </a:solidFill>
                <a:latin typeface="Calibri" pitchFamily="34" charset="0"/>
                <a:ea typeface="Calibri" pitchFamily="34" charset="-122"/>
                <a:cs typeface="Calibri" pitchFamily="34" charset="-120"/>
              </a:rPr>
              <a:t>World Health Organization. (n.d.). Global action plan on antimicrobial resistance.</a:t>
            </a:r>
            <a:endParaRPr lang="en-US" sz="950" dirty="0"/>
          </a:p>
          <a:p>
            <a:pPr marL="0" indent="0">
              <a:lnSpc>
                <a:spcPct val="112000"/>
              </a:lnSpc>
              <a:spcAft>
                <a:spcPts val="800"/>
              </a:spcAft>
              <a:buNone/>
            </a:pPr>
            <a:r>
              <a:rPr lang="en-US" sz="950" dirty="0">
                <a:solidFill>
                  <a:srgbClr val="1A1A2E"/>
                </a:solidFill>
                <a:latin typeface="Calibri" pitchFamily="34" charset="0"/>
                <a:ea typeface="Calibri" pitchFamily="34" charset="-122"/>
                <a:cs typeface="Calibri" pitchFamily="34" charset="-120"/>
              </a:rPr>
              <a:t>Young, I. M. (2006). Responsibility and global justice: A social connection model. Social Philosophy and Policy, 23(1), 102–130. https://doi.org/10.1017/S0265052506060043</a:t>
            </a:r>
            <a:endParaRPr lang="en-US" sz="9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9262110" y="3959860"/>
            <a:ext cx="4389120" cy="4389120"/>
          </a:xfrm>
          <a:prstGeom prst="ellipse">
            <a:avLst/>
          </a:prstGeom>
          <a:solidFill>
            <a:srgbClr val="263172"/>
          </a:solidFill>
          <a:ln/>
        </p:spPr>
      </p:sp>
      <p:sp>
        <p:nvSpPr>
          <p:cNvPr id="3" name="Shape 1"/>
          <p:cNvSpPr/>
          <p:nvPr/>
        </p:nvSpPr>
        <p:spPr>
          <a:xfrm>
            <a:off x="-1202690" y="-416558"/>
            <a:ext cx="3291840" cy="3291840"/>
          </a:xfrm>
          <a:prstGeom prst="ellipse">
            <a:avLst/>
          </a:prstGeom>
          <a:solidFill>
            <a:srgbClr val="263172"/>
          </a:solidFill>
          <a:ln/>
        </p:spPr>
      </p:sp>
      <p:sp>
        <p:nvSpPr>
          <p:cNvPr id="5" name="Text 3"/>
          <p:cNvSpPr/>
          <p:nvPr/>
        </p:nvSpPr>
        <p:spPr>
          <a:xfrm>
            <a:off x="3685540" y="281940"/>
            <a:ext cx="5090160" cy="1371600"/>
          </a:xfrm>
          <a:prstGeom prst="rect">
            <a:avLst/>
          </a:prstGeom>
          <a:noFill/>
          <a:ln/>
        </p:spPr>
        <p:txBody>
          <a:bodyPr wrap="square" rtlCol="0" anchor="t"/>
          <a:lstStyle/>
          <a:p>
            <a:pPr>
              <a:lnSpc>
                <a:spcPct val="115000"/>
              </a:lnSpc>
            </a:pPr>
            <a:r>
              <a:rPr lang="en-US" sz="4000" b="1" dirty="0" smtClean="0">
                <a:solidFill>
                  <a:srgbClr val="D4A24E"/>
                </a:solidFill>
                <a:latin typeface="Cambria" pitchFamily="34" charset="0"/>
                <a:ea typeface="Cambria" pitchFamily="34" charset="-122"/>
                <a:cs typeface="Cambria" pitchFamily="34" charset="-120"/>
              </a:rPr>
              <a:t>Acknowledgement</a:t>
            </a:r>
            <a:endParaRPr lang="en-US" sz="4000" dirty="0"/>
          </a:p>
          <a:p>
            <a:pPr>
              <a:lnSpc>
                <a:spcPct val="115000"/>
              </a:lnSpc>
            </a:pPr>
            <a:endParaRPr lang="en-US" sz="4000" dirty="0"/>
          </a:p>
        </p:txBody>
      </p:sp>
      <p:sp>
        <p:nvSpPr>
          <p:cNvPr id="4" name="Rectangle 3"/>
          <p:cNvSpPr/>
          <p:nvPr/>
        </p:nvSpPr>
        <p:spPr>
          <a:xfrm>
            <a:off x="2438400" y="1461571"/>
            <a:ext cx="7366000" cy="4242187"/>
          </a:xfrm>
          <a:prstGeom prst="rect">
            <a:avLst/>
          </a:prstGeom>
        </p:spPr>
        <p:txBody>
          <a:bodyPr wrap="square">
            <a:spAutoFit/>
          </a:bodyPr>
          <a:lstStyle/>
          <a:p>
            <a:pPr marL="342900" indent="-342900" algn="just">
              <a:lnSpc>
                <a:spcPct val="115000"/>
              </a:lnSpc>
              <a:spcAft>
                <a:spcPts val="1000"/>
              </a:spcAft>
              <a:buFont typeface="Arial" panose="020B0604020202020204" pitchFamily="34" charset="0"/>
              <a:buChar char="•"/>
            </a:pPr>
            <a:r>
              <a:rPr lang="en-US" sz="2000" dirty="0">
                <a:solidFill>
                  <a:schemeClr val="bg1"/>
                </a:solidFill>
                <a:ea typeface="Times New Roman" panose="02020603050405020304" pitchFamily="18" charset="0"/>
              </a:rPr>
              <a:t>Research reported in this publication was supported by the Fogarty International Center of the U.S. National Institutes of Health under Award Number R25TW012217. No other funds supported this research project. The content is solely the responsibility of the authors and does not necessarily represent the official views of the National Institutes of Health</a:t>
            </a:r>
            <a:r>
              <a:rPr lang="en-US" sz="2000" dirty="0" smtClean="0">
                <a:solidFill>
                  <a:schemeClr val="bg1"/>
                </a:solidFill>
                <a:ea typeface="Times New Roman" panose="02020603050405020304" pitchFamily="18" charset="0"/>
              </a:rPr>
              <a:t>.</a:t>
            </a:r>
          </a:p>
          <a:p>
            <a:pPr algn="just">
              <a:lnSpc>
                <a:spcPct val="115000"/>
              </a:lnSpc>
              <a:spcAft>
                <a:spcPts val="1000"/>
              </a:spcAft>
            </a:pPr>
            <a:endParaRPr lang="en-US" sz="2000" dirty="0" smtClean="0">
              <a:solidFill>
                <a:schemeClr val="bg1"/>
              </a:solidFill>
              <a:ea typeface="Times New Roman" panose="02020603050405020304" pitchFamily="18" charset="0"/>
            </a:endParaRPr>
          </a:p>
          <a:p>
            <a:pPr marL="342900" indent="-342900" algn="just">
              <a:lnSpc>
                <a:spcPct val="115000"/>
              </a:lnSpc>
              <a:spcAft>
                <a:spcPts val="1000"/>
              </a:spcAft>
              <a:buFont typeface="Arial" panose="020B0604020202020204" pitchFamily="34" charset="0"/>
              <a:buChar char="•"/>
            </a:pPr>
            <a:r>
              <a:rPr lang="en-GB" sz="2000" dirty="0">
                <a:solidFill>
                  <a:schemeClr val="bg1"/>
                </a:solidFill>
              </a:rPr>
              <a:t>The authors </a:t>
            </a:r>
            <a:r>
              <a:rPr lang="en-GB" sz="2000" dirty="0" smtClean="0">
                <a:solidFill>
                  <a:schemeClr val="bg1"/>
                </a:solidFill>
              </a:rPr>
              <a:t>sincerely </a:t>
            </a:r>
            <a:r>
              <a:rPr lang="en-GB" sz="2000" dirty="0">
                <a:solidFill>
                  <a:schemeClr val="bg1"/>
                </a:solidFill>
              </a:rPr>
              <a:t>thank the administration of Kenyatta National Hospital (KNH) for granting permission to conduct this study within the hospital premises and for their support throughout the research process.</a:t>
            </a:r>
            <a:endParaRPr lang="en-US" sz="2000" dirty="0">
              <a:solidFill>
                <a:schemeClr val="bg1"/>
              </a:solidFill>
              <a:ea typeface="Times New Roman" panose="02020603050405020304" pitchFamily="18" charset="0"/>
            </a:endParaRPr>
          </a:p>
        </p:txBody>
      </p:sp>
    </p:spTree>
    <p:extLst>
      <p:ext uri="{BB962C8B-B14F-4D97-AF65-F5344CB8AC3E}">
        <p14:creationId xmlns:p14="http://schemas.microsoft.com/office/powerpoint/2010/main" val="22918885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9262110" y="3959860"/>
            <a:ext cx="4389120" cy="4389120"/>
          </a:xfrm>
          <a:prstGeom prst="ellipse">
            <a:avLst/>
          </a:prstGeom>
          <a:solidFill>
            <a:srgbClr val="263172"/>
          </a:solidFill>
          <a:ln/>
        </p:spPr>
      </p:sp>
      <p:sp>
        <p:nvSpPr>
          <p:cNvPr id="3" name="Shape 1"/>
          <p:cNvSpPr/>
          <p:nvPr/>
        </p:nvSpPr>
        <p:spPr>
          <a:xfrm>
            <a:off x="-1202690" y="-416558"/>
            <a:ext cx="3291840" cy="3291840"/>
          </a:xfrm>
          <a:prstGeom prst="ellipse">
            <a:avLst/>
          </a:prstGeom>
          <a:solidFill>
            <a:srgbClr val="263172"/>
          </a:solidFill>
          <a:ln/>
        </p:spPr>
      </p:sp>
      <p:sp>
        <p:nvSpPr>
          <p:cNvPr id="5" name="Text 3"/>
          <p:cNvSpPr/>
          <p:nvPr/>
        </p:nvSpPr>
        <p:spPr>
          <a:xfrm>
            <a:off x="548640" y="1920240"/>
            <a:ext cx="10515600" cy="1371600"/>
          </a:xfrm>
          <a:prstGeom prst="rect">
            <a:avLst/>
          </a:prstGeom>
          <a:noFill/>
          <a:ln/>
        </p:spPr>
        <p:txBody>
          <a:bodyPr wrap="square" rtlCol="0" anchor="t"/>
          <a:lstStyle/>
          <a:p>
            <a:pPr>
              <a:lnSpc>
                <a:spcPct val="115000"/>
              </a:lnSpc>
            </a:pPr>
            <a:r>
              <a:rPr lang="en-US" sz="4000" b="1" dirty="0" smtClean="0">
                <a:solidFill>
                  <a:srgbClr val="D4A24E"/>
                </a:solidFill>
                <a:latin typeface="Cambria" pitchFamily="34" charset="0"/>
                <a:ea typeface="Cambria" pitchFamily="34" charset="-122"/>
                <a:cs typeface="Cambria" pitchFamily="34" charset="-120"/>
              </a:rPr>
              <a:t>“ </a:t>
            </a:r>
            <a:r>
              <a:rPr lang="en-US" sz="4000" b="1" dirty="0" smtClean="0">
                <a:solidFill>
                  <a:srgbClr val="FFFFFF"/>
                </a:solidFill>
                <a:latin typeface="Cambria" pitchFamily="34" charset="0"/>
                <a:ea typeface="Cambria" pitchFamily="34" charset="-122"/>
                <a:cs typeface="Cambria" pitchFamily="34" charset="-120"/>
              </a:rPr>
              <a:t>The </a:t>
            </a:r>
            <a:r>
              <a:rPr lang="en-US" sz="4000" b="1" dirty="0">
                <a:solidFill>
                  <a:srgbClr val="FFFFFF"/>
                </a:solidFill>
                <a:latin typeface="Cambria" pitchFamily="34" charset="0"/>
                <a:ea typeface="Cambria" pitchFamily="34" charset="-122"/>
                <a:cs typeface="Cambria" pitchFamily="34" charset="-120"/>
              </a:rPr>
              <a:t>reagent shortage doesn’t show up on the supply chain’s conscience. It shows up on the clinician’s</a:t>
            </a:r>
            <a:r>
              <a:rPr lang="en-US" sz="4000" b="1" dirty="0" smtClean="0">
                <a:solidFill>
                  <a:srgbClr val="FFFFFF"/>
                </a:solidFill>
                <a:latin typeface="Cambria" pitchFamily="34" charset="0"/>
                <a:ea typeface="Cambria" pitchFamily="34" charset="-122"/>
                <a:cs typeface="Cambria" pitchFamily="34" charset="-120"/>
              </a:rPr>
              <a:t>.</a:t>
            </a:r>
            <a:r>
              <a:rPr lang="en-US" sz="4000" b="1" dirty="0" smtClean="0">
                <a:solidFill>
                  <a:srgbClr val="D4A24E"/>
                </a:solidFill>
                <a:latin typeface="Cambria" pitchFamily="34" charset="0"/>
                <a:ea typeface="Cambria" pitchFamily="34" charset="-122"/>
                <a:cs typeface="Cambria" pitchFamily="34" charset="-120"/>
              </a:rPr>
              <a:t> ”</a:t>
            </a:r>
            <a:endParaRPr lang="en-US" sz="4000" dirty="0"/>
          </a:p>
          <a:p>
            <a:pPr>
              <a:lnSpc>
                <a:spcPct val="115000"/>
              </a:lnSpc>
            </a:pPr>
            <a:r>
              <a:rPr lang="en-US" sz="2800" i="1" dirty="0">
                <a:solidFill>
                  <a:srgbClr val="CADCFC"/>
                </a:solidFill>
                <a:latin typeface="Calibri" pitchFamily="34" charset="0"/>
                <a:ea typeface="Calibri" pitchFamily="34" charset="-122"/>
                <a:cs typeface="Calibri" pitchFamily="34" charset="-120"/>
              </a:rPr>
              <a:t>Let's put responsibility where the power to fix it actually lives</a:t>
            </a:r>
            <a:r>
              <a:rPr lang="en-US" sz="4000" i="1" dirty="0">
                <a:solidFill>
                  <a:srgbClr val="CADCFC"/>
                </a:solidFill>
                <a:latin typeface="Calibri" pitchFamily="34" charset="0"/>
                <a:ea typeface="Calibri" pitchFamily="34" charset="-122"/>
                <a:cs typeface="Calibri" pitchFamily="34" charset="-120"/>
              </a:rPr>
              <a:t>.</a:t>
            </a:r>
            <a:endParaRPr lang="en-US" sz="4000" dirty="0"/>
          </a:p>
          <a:p>
            <a:pPr>
              <a:lnSpc>
                <a:spcPct val="115000"/>
              </a:lnSpc>
            </a:pPr>
            <a:endParaRPr lang="en-US" sz="4000" dirty="0"/>
          </a:p>
        </p:txBody>
      </p:sp>
      <p:sp>
        <p:nvSpPr>
          <p:cNvPr id="6" name="Text 4"/>
          <p:cNvSpPr/>
          <p:nvPr/>
        </p:nvSpPr>
        <p:spPr>
          <a:xfrm>
            <a:off x="548640" y="3634741"/>
            <a:ext cx="9875520" cy="822960"/>
          </a:xfrm>
          <a:prstGeom prst="rect">
            <a:avLst/>
          </a:prstGeom>
          <a:noFill/>
          <a:ln/>
        </p:spPr>
        <p:txBody>
          <a:bodyPr wrap="square" rtlCol="0" anchor="ctr"/>
          <a:lstStyle/>
          <a:p>
            <a:pPr marL="0" indent="0">
              <a:buNone/>
            </a:pPr>
            <a:endParaRPr lang="en-US" sz="1800" dirty="0"/>
          </a:p>
        </p:txBody>
      </p:sp>
      <p:sp>
        <p:nvSpPr>
          <p:cNvPr id="7" name="Shape 5"/>
          <p:cNvSpPr/>
          <p:nvPr/>
        </p:nvSpPr>
        <p:spPr>
          <a:xfrm>
            <a:off x="548640" y="4872990"/>
            <a:ext cx="2926080" cy="0"/>
          </a:xfrm>
          <a:prstGeom prst="line">
            <a:avLst/>
          </a:prstGeom>
          <a:noFill/>
          <a:ln w="25400">
            <a:solidFill>
              <a:srgbClr val="D4A24E"/>
            </a:solidFill>
            <a:prstDash val="solid"/>
          </a:ln>
        </p:spPr>
      </p:sp>
      <p:sp>
        <p:nvSpPr>
          <p:cNvPr id="8" name="Text 6"/>
          <p:cNvSpPr/>
          <p:nvPr/>
        </p:nvSpPr>
        <p:spPr>
          <a:xfrm>
            <a:off x="548640" y="4846320"/>
            <a:ext cx="9144000" cy="365760"/>
          </a:xfrm>
          <a:prstGeom prst="rect">
            <a:avLst/>
          </a:prstGeom>
          <a:noFill/>
          <a:ln/>
        </p:spPr>
        <p:txBody>
          <a:bodyPr wrap="square" rtlCol="0" anchor="ctr"/>
          <a:lstStyle/>
          <a:p>
            <a:r>
              <a:rPr lang="en-US" sz="1400" b="1" dirty="0">
                <a:solidFill>
                  <a:srgbClr val="FFFFFF"/>
                </a:solidFill>
                <a:latin typeface="Calibri" pitchFamily="34" charset="0"/>
                <a:ea typeface="Calibri" pitchFamily="34" charset="-122"/>
                <a:cs typeface="Calibri" pitchFamily="34" charset="-120"/>
              </a:rPr>
              <a:t>Thank you — let's discuss.</a:t>
            </a:r>
            <a:endParaRPr lang="en-US" sz="1400" dirty="0"/>
          </a:p>
        </p:txBody>
      </p:sp>
      <p:sp>
        <p:nvSpPr>
          <p:cNvPr id="9" name="Text 7"/>
          <p:cNvSpPr/>
          <p:nvPr/>
        </p:nvSpPr>
        <p:spPr>
          <a:xfrm>
            <a:off x="548640" y="5212080"/>
            <a:ext cx="9144000" cy="365760"/>
          </a:xfrm>
          <a:prstGeom prst="rect">
            <a:avLst/>
          </a:prstGeom>
          <a:noFill/>
          <a:ln/>
        </p:spPr>
        <p:txBody>
          <a:bodyPr wrap="square" rtlCol="0" anchor="ctr"/>
          <a:lstStyle/>
          <a:p>
            <a:r>
              <a:rPr lang="en-US" sz="1200" dirty="0">
                <a:solidFill>
                  <a:srgbClr val="CADCFC"/>
                </a:solidFill>
                <a:latin typeface="Calibri" pitchFamily="34" charset="0"/>
                <a:ea typeface="Calibri" pitchFamily="34" charset="-122"/>
                <a:cs typeface="Calibri" pitchFamily="34" charset="-120"/>
              </a:rPr>
              <a:t>Ian </a:t>
            </a:r>
            <a:r>
              <a:rPr lang="en-US" sz="1200" dirty="0" err="1">
                <a:solidFill>
                  <a:srgbClr val="CADCFC"/>
                </a:solidFill>
                <a:latin typeface="Calibri" pitchFamily="34" charset="0"/>
                <a:ea typeface="Calibri" pitchFamily="34" charset="-122"/>
                <a:cs typeface="Calibri" pitchFamily="34" charset="-120"/>
              </a:rPr>
              <a:t>Itolondo</a:t>
            </a:r>
            <a:r>
              <a:rPr lang="en-US" sz="1200" dirty="0">
                <a:solidFill>
                  <a:srgbClr val="CADCFC"/>
                </a:solidFill>
                <a:latin typeface="Calibri" pitchFamily="34" charset="0"/>
                <a:ea typeface="Calibri" pitchFamily="34" charset="-122"/>
                <a:cs typeface="Calibri" pitchFamily="34" charset="-120"/>
              </a:rPr>
              <a:t> </a:t>
            </a:r>
            <a:r>
              <a:rPr lang="en-US" sz="1200" dirty="0" err="1">
                <a:solidFill>
                  <a:srgbClr val="CADCFC"/>
                </a:solidFill>
                <a:latin typeface="Calibri" pitchFamily="34" charset="0"/>
                <a:ea typeface="Calibri" pitchFamily="34" charset="-122"/>
                <a:cs typeface="Calibri" pitchFamily="34" charset="-120"/>
              </a:rPr>
              <a:t>Mutoro</a:t>
            </a:r>
            <a:r>
              <a:rPr lang="en-US" sz="1200" dirty="0">
                <a:solidFill>
                  <a:srgbClr val="CADCFC"/>
                </a:solidFill>
                <a:latin typeface="Calibri" pitchFamily="34" charset="0"/>
                <a:ea typeface="Calibri" pitchFamily="34" charset="-122"/>
                <a:cs typeface="Calibri" pitchFamily="34" charset="-120"/>
              </a:rPr>
              <a:t>  |  voyian96@gmail.com  |  University of Nairobi</a:t>
            </a:r>
            <a:endParaRPr lang="en-US" sz="1200" dirty="0"/>
          </a:p>
        </p:txBody>
      </p:sp>
    </p:spTree>
    <p:extLst>
      <p:ext uri="{BB962C8B-B14F-4D97-AF65-F5344CB8AC3E}">
        <p14:creationId xmlns:p14="http://schemas.microsoft.com/office/powerpoint/2010/main" val="18311325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640080"/>
          </a:xfrm>
          <a:prstGeom prst="rect">
            <a:avLst/>
          </a:prstGeom>
          <a:noFill/>
          <a:ln/>
        </p:spPr>
        <p:txBody>
          <a:bodyPr wrap="square" rtlCol="0" anchor="ctr"/>
          <a:lstStyle/>
          <a:p>
            <a:pPr marL="0" indent="0">
              <a:buNone/>
            </a:pPr>
            <a:r>
              <a:rPr lang="en-US" sz="3400" b="1" dirty="0">
                <a:solidFill>
                  <a:srgbClr val="1E2761"/>
                </a:solidFill>
                <a:latin typeface="Cambria" pitchFamily="34" charset="0"/>
                <a:ea typeface="Cambria" pitchFamily="34" charset="-122"/>
                <a:cs typeface="Cambria" pitchFamily="34" charset="-120"/>
              </a:rPr>
              <a:t>Background</a:t>
            </a:r>
            <a:endParaRPr lang="en-US" sz="3400" dirty="0"/>
          </a:p>
        </p:txBody>
      </p:sp>
      <p:sp>
        <p:nvSpPr>
          <p:cNvPr id="3" name="Shape 1"/>
          <p:cNvSpPr/>
          <p:nvPr/>
        </p:nvSpPr>
        <p:spPr>
          <a:xfrm>
            <a:off x="548640" y="1417320"/>
            <a:ext cx="5074920" cy="2011680"/>
          </a:xfrm>
          <a:prstGeom prst="roundRect">
            <a:avLst>
              <a:gd name="adj" fmla="val 3636"/>
            </a:avLst>
          </a:prstGeom>
          <a:solidFill>
            <a:srgbClr val="F4F6FC"/>
          </a:solidFill>
          <a:ln/>
        </p:spPr>
      </p:sp>
      <p:sp>
        <p:nvSpPr>
          <p:cNvPr id="4" name="Shape 2"/>
          <p:cNvSpPr/>
          <p:nvPr/>
        </p:nvSpPr>
        <p:spPr>
          <a:xfrm>
            <a:off x="777240" y="1645920"/>
            <a:ext cx="502920" cy="502920"/>
          </a:xfrm>
          <a:prstGeom prst="ellipse">
            <a:avLst/>
          </a:prstGeom>
          <a:solidFill>
            <a:srgbClr val="1E2761"/>
          </a:solidFill>
          <a:ln/>
        </p:spPr>
      </p:sp>
      <p:sp>
        <p:nvSpPr>
          <p:cNvPr id="5" name="Text 3"/>
          <p:cNvSpPr/>
          <p:nvPr/>
        </p:nvSpPr>
        <p:spPr>
          <a:xfrm>
            <a:off x="777240" y="1645920"/>
            <a:ext cx="502920" cy="502920"/>
          </a:xfrm>
          <a:prstGeom prst="rect">
            <a:avLst/>
          </a:prstGeom>
          <a:noFill/>
          <a:ln/>
        </p:spPr>
        <p:txBody>
          <a:bodyPr wrap="square" rtlCol="0" anchor="ctr"/>
          <a:lstStyle/>
          <a:p>
            <a:pPr marL="0" indent="0" algn="ctr">
              <a:buNone/>
            </a:pPr>
            <a:r>
              <a:rPr lang="en-US" sz="1430" b="1" dirty="0">
                <a:solidFill>
                  <a:srgbClr val="FFFFFF"/>
                </a:solidFill>
                <a:latin typeface="Calibri" pitchFamily="34" charset="0"/>
                <a:ea typeface="Calibri" pitchFamily="34" charset="-122"/>
                <a:cs typeface="Calibri" pitchFamily="34" charset="-120"/>
              </a:rPr>
              <a:t>!</a:t>
            </a:r>
            <a:endParaRPr lang="en-US" sz="1430" dirty="0"/>
          </a:p>
        </p:txBody>
      </p:sp>
      <p:sp>
        <p:nvSpPr>
          <p:cNvPr id="6" name="Text 4"/>
          <p:cNvSpPr/>
          <p:nvPr/>
        </p:nvSpPr>
        <p:spPr>
          <a:xfrm>
            <a:off x="1417320" y="1600200"/>
            <a:ext cx="3977640" cy="548640"/>
          </a:xfrm>
          <a:prstGeom prst="rect">
            <a:avLst/>
          </a:prstGeom>
          <a:noFill/>
          <a:ln/>
        </p:spPr>
        <p:txBody>
          <a:bodyPr wrap="square" rtlCol="0" anchor="t"/>
          <a:lstStyle/>
          <a:p>
            <a:pPr marL="0" indent="0">
              <a:buNone/>
            </a:pPr>
            <a:r>
              <a:rPr lang="en-US" sz="1500" b="1" dirty="0">
                <a:solidFill>
                  <a:srgbClr val="1E2761"/>
                </a:solidFill>
                <a:latin typeface="Calibri" pitchFamily="34" charset="0"/>
                <a:ea typeface="Calibri" pitchFamily="34" charset="-122"/>
                <a:cs typeface="Calibri" pitchFamily="34" charset="-120"/>
              </a:rPr>
              <a:t>A global threat, unevenly governed</a:t>
            </a:r>
            <a:endParaRPr lang="en-US" sz="1500" dirty="0"/>
          </a:p>
        </p:txBody>
      </p:sp>
      <p:sp>
        <p:nvSpPr>
          <p:cNvPr id="7" name="Text 5"/>
          <p:cNvSpPr/>
          <p:nvPr/>
        </p:nvSpPr>
        <p:spPr>
          <a:xfrm>
            <a:off x="777240" y="2194560"/>
            <a:ext cx="4617720" cy="1234440"/>
          </a:xfrm>
          <a:prstGeom prst="rect">
            <a:avLst/>
          </a:prstGeom>
          <a:noFill/>
          <a:ln/>
        </p:spPr>
        <p:txBody>
          <a:bodyPr wrap="square" rtlCol="0" anchor="t"/>
          <a:lstStyle/>
          <a:p>
            <a:pPr marL="0" indent="0">
              <a:lnSpc>
                <a:spcPct val="112000"/>
              </a:lnSpc>
              <a:buNone/>
            </a:pPr>
            <a:r>
              <a:rPr lang="en-US" sz="1150" dirty="0">
                <a:solidFill>
                  <a:srgbClr val="1A1A2E"/>
                </a:solidFill>
                <a:latin typeface="Calibri" pitchFamily="34" charset="0"/>
                <a:ea typeface="Calibri" pitchFamily="34" charset="-122"/>
                <a:cs typeface="Calibri" pitchFamily="34" charset="-120"/>
              </a:rPr>
              <a:t>AMR ranks among the most pressing 21st-century health threats; the WHO Global Action Plan and Quadripartite One Health framework call for coordinated cross-sectoral action (WHO, n.d.).</a:t>
            </a:r>
            <a:endParaRPr lang="en-US" sz="1150" dirty="0"/>
          </a:p>
        </p:txBody>
      </p:sp>
      <p:sp>
        <p:nvSpPr>
          <p:cNvPr id="8" name="Shape 6"/>
          <p:cNvSpPr/>
          <p:nvPr/>
        </p:nvSpPr>
        <p:spPr>
          <a:xfrm>
            <a:off x="6080760" y="1417320"/>
            <a:ext cx="5074920" cy="2011680"/>
          </a:xfrm>
          <a:prstGeom prst="roundRect">
            <a:avLst>
              <a:gd name="adj" fmla="val 3636"/>
            </a:avLst>
          </a:prstGeom>
          <a:solidFill>
            <a:srgbClr val="F4F6FC"/>
          </a:solidFill>
          <a:ln/>
        </p:spPr>
      </p:sp>
      <p:sp>
        <p:nvSpPr>
          <p:cNvPr id="9" name="Shape 7"/>
          <p:cNvSpPr/>
          <p:nvPr/>
        </p:nvSpPr>
        <p:spPr>
          <a:xfrm>
            <a:off x="6309360" y="1645920"/>
            <a:ext cx="502920" cy="502920"/>
          </a:xfrm>
          <a:prstGeom prst="ellipse">
            <a:avLst/>
          </a:prstGeom>
          <a:solidFill>
            <a:srgbClr val="1E2761"/>
          </a:solidFill>
          <a:ln/>
        </p:spPr>
      </p:sp>
      <p:sp>
        <p:nvSpPr>
          <p:cNvPr id="10" name="Text 8"/>
          <p:cNvSpPr/>
          <p:nvPr/>
        </p:nvSpPr>
        <p:spPr>
          <a:xfrm>
            <a:off x="6309360" y="1645920"/>
            <a:ext cx="502920" cy="502920"/>
          </a:xfrm>
          <a:prstGeom prst="rect">
            <a:avLst/>
          </a:prstGeom>
          <a:noFill/>
          <a:ln/>
        </p:spPr>
        <p:txBody>
          <a:bodyPr wrap="square" rtlCol="0" anchor="ctr"/>
          <a:lstStyle/>
          <a:p>
            <a:pPr marL="0" indent="0" algn="ctr">
              <a:buNone/>
            </a:pPr>
            <a:r>
              <a:rPr lang="en-US" sz="1430" b="1" dirty="0">
                <a:solidFill>
                  <a:srgbClr val="FFFFFF"/>
                </a:solidFill>
                <a:latin typeface="Calibri" pitchFamily="34" charset="0"/>
                <a:ea typeface="Calibri" pitchFamily="34" charset="-122"/>
                <a:cs typeface="Calibri" pitchFamily="34" charset="-120"/>
              </a:rPr>
              <a:t>⌗</a:t>
            </a:r>
            <a:endParaRPr lang="en-US" sz="1430" dirty="0"/>
          </a:p>
        </p:txBody>
      </p:sp>
      <p:sp>
        <p:nvSpPr>
          <p:cNvPr id="11" name="Text 9"/>
          <p:cNvSpPr/>
          <p:nvPr/>
        </p:nvSpPr>
        <p:spPr>
          <a:xfrm>
            <a:off x="6949440" y="1600200"/>
            <a:ext cx="3977640" cy="548640"/>
          </a:xfrm>
          <a:prstGeom prst="rect">
            <a:avLst/>
          </a:prstGeom>
          <a:noFill/>
          <a:ln/>
        </p:spPr>
        <p:txBody>
          <a:bodyPr wrap="square" rtlCol="0" anchor="t"/>
          <a:lstStyle/>
          <a:p>
            <a:pPr marL="0" indent="0">
              <a:buNone/>
            </a:pPr>
            <a:r>
              <a:rPr lang="en-US" sz="1500" b="1" dirty="0">
                <a:solidFill>
                  <a:srgbClr val="1E2761"/>
                </a:solidFill>
                <a:latin typeface="Calibri" pitchFamily="34" charset="0"/>
                <a:ea typeface="Calibri" pitchFamily="34" charset="-122"/>
                <a:cs typeface="Calibri" pitchFamily="34" charset="-120"/>
              </a:rPr>
              <a:t>Policy </a:t>
            </a:r>
            <a:r>
              <a:rPr lang="en-US" sz="1500" b="1" dirty="0" smtClean="0">
                <a:solidFill>
                  <a:srgbClr val="1E2761"/>
                </a:solidFill>
                <a:latin typeface="Calibri" pitchFamily="34" charset="0"/>
                <a:ea typeface="Calibri" pitchFamily="34" charset="-122"/>
                <a:cs typeface="Calibri" pitchFamily="34" charset="-120"/>
              </a:rPr>
              <a:t>exists but </a:t>
            </a:r>
            <a:r>
              <a:rPr lang="en-US" sz="1500" b="1" dirty="0">
                <a:solidFill>
                  <a:srgbClr val="1E2761"/>
                </a:solidFill>
                <a:latin typeface="Calibri" pitchFamily="34" charset="0"/>
                <a:ea typeface="Calibri" pitchFamily="34" charset="-122"/>
                <a:cs typeface="Calibri" pitchFamily="34" charset="-120"/>
              </a:rPr>
              <a:t>implementation lags</a:t>
            </a:r>
            <a:endParaRPr lang="en-US" sz="1500" dirty="0"/>
          </a:p>
        </p:txBody>
      </p:sp>
      <p:sp>
        <p:nvSpPr>
          <p:cNvPr id="12" name="Text 10"/>
          <p:cNvSpPr/>
          <p:nvPr/>
        </p:nvSpPr>
        <p:spPr>
          <a:xfrm>
            <a:off x="6309360" y="2194560"/>
            <a:ext cx="4617720" cy="1234440"/>
          </a:xfrm>
          <a:prstGeom prst="rect">
            <a:avLst/>
          </a:prstGeom>
          <a:noFill/>
          <a:ln/>
        </p:spPr>
        <p:txBody>
          <a:bodyPr wrap="square" rtlCol="0" anchor="t"/>
          <a:lstStyle/>
          <a:p>
            <a:pPr marL="0" indent="0">
              <a:lnSpc>
                <a:spcPct val="112000"/>
              </a:lnSpc>
              <a:buNone/>
            </a:pPr>
            <a:r>
              <a:rPr lang="en-US" sz="1150" dirty="0">
                <a:solidFill>
                  <a:srgbClr val="1A1A2E"/>
                </a:solidFill>
                <a:latin typeface="Calibri" pitchFamily="34" charset="0"/>
                <a:ea typeface="Calibri" pitchFamily="34" charset="-122"/>
                <a:cs typeface="Calibri" pitchFamily="34" charset="-120"/>
              </a:rPr>
              <a:t>Kenya's National Action Plan on AMR mandates stewardship across public facilities, but operationalization remains uneven at resource-strained referral hospitals (Kenya Ministry of Health, 2023).</a:t>
            </a:r>
            <a:endParaRPr lang="en-US" sz="1150" dirty="0"/>
          </a:p>
        </p:txBody>
      </p:sp>
      <p:sp>
        <p:nvSpPr>
          <p:cNvPr id="13" name="Shape 11"/>
          <p:cNvSpPr/>
          <p:nvPr/>
        </p:nvSpPr>
        <p:spPr>
          <a:xfrm>
            <a:off x="548640" y="3749040"/>
            <a:ext cx="5074920" cy="2011680"/>
          </a:xfrm>
          <a:prstGeom prst="roundRect">
            <a:avLst>
              <a:gd name="adj" fmla="val 3636"/>
            </a:avLst>
          </a:prstGeom>
          <a:solidFill>
            <a:srgbClr val="F4F6FC"/>
          </a:solidFill>
          <a:ln/>
        </p:spPr>
      </p:sp>
      <p:sp>
        <p:nvSpPr>
          <p:cNvPr id="14" name="Shape 12"/>
          <p:cNvSpPr/>
          <p:nvPr/>
        </p:nvSpPr>
        <p:spPr>
          <a:xfrm>
            <a:off x="777240" y="3977640"/>
            <a:ext cx="502920" cy="502920"/>
          </a:xfrm>
          <a:prstGeom prst="ellipse">
            <a:avLst/>
          </a:prstGeom>
          <a:solidFill>
            <a:srgbClr val="1E2761"/>
          </a:solidFill>
          <a:ln/>
        </p:spPr>
      </p:sp>
      <p:sp>
        <p:nvSpPr>
          <p:cNvPr id="15" name="Text 13"/>
          <p:cNvSpPr/>
          <p:nvPr/>
        </p:nvSpPr>
        <p:spPr>
          <a:xfrm>
            <a:off x="777240" y="3977640"/>
            <a:ext cx="502920" cy="502920"/>
          </a:xfrm>
          <a:prstGeom prst="rect">
            <a:avLst/>
          </a:prstGeom>
          <a:noFill/>
          <a:ln/>
        </p:spPr>
        <p:txBody>
          <a:bodyPr wrap="square" rtlCol="0" anchor="ctr"/>
          <a:lstStyle/>
          <a:p>
            <a:pPr marL="0" indent="0" algn="ctr">
              <a:buNone/>
            </a:pPr>
            <a:r>
              <a:rPr lang="en-US" sz="1430" b="1" dirty="0">
                <a:solidFill>
                  <a:srgbClr val="FFFFFF"/>
                </a:solidFill>
                <a:latin typeface="Calibri" pitchFamily="34" charset="0"/>
                <a:ea typeface="Calibri" pitchFamily="34" charset="-122"/>
                <a:cs typeface="Calibri" pitchFamily="34" charset="-120"/>
              </a:rPr>
              <a:t>?</a:t>
            </a:r>
            <a:endParaRPr lang="en-US" sz="1430" dirty="0"/>
          </a:p>
        </p:txBody>
      </p:sp>
      <p:sp>
        <p:nvSpPr>
          <p:cNvPr id="16" name="Text 14"/>
          <p:cNvSpPr/>
          <p:nvPr/>
        </p:nvSpPr>
        <p:spPr>
          <a:xfrm>
            <a:off x="1417320" y="3931920"/>
            <a:ext cx="3977640" cy="548640"/>
          </a:xfrm>
          <a:prstGeom prst="rect">
            <a:avLst/>
          </a:prstGeom>
          <a:noFill/>
          <a:ln/>
        </p:spPr>
        <p:txBody>
          <a:bodyPr wrap="square" rtlCol="0" anchor="t"/>
          <a:lstStyle/>
          <a:p>
            <a:pPr marL="0" indent="0">
              <a:buNone/>
            </a:pPr>
            <a:r>
              <a:rPr lang="en-US" sz="1500" b="1" dirty="0">
                <a:solidFill>
                  <a:srgbClr val="1E2761"/>
                </a:solidFill>
                <a:latin typeface="Calibri" pitchFamily="34" charset="0"/>
                <a:ea typeface="Calibri" pitchFamily="34" charset="-122"/>
                <a:cs typeface="Calibri" pitchFamily="34" charset="-120"/>
              </a:rPr>
              <a:t>An ethics gap in the AMR agenda</a:t>
            </a:r>
            <a:endParaRPr lang="en-US" sz="1500" dirty="0"/>
          </a:p>
        </p:txBody>
      </p:sp>
      <p:sp>
        <p:nvSpPr>
          <p:cNvPr id="17" name="Text 15"/>
          <p:cNvSpPr/>
          <p:nvPr/>
        </p:nvSpPr>
        <p:spPr>
          <a:xfrm>
            <a:off x="777240" y="4526280"/>
            <a:ext cx="4617720" cy="1234440"/>
          </a:xfrm>
          <a:prstGeom prst="rect">
            <a:avLst/>
          </a:prstGeom>
          <a:noFill/>
          <a:ln/>
        </p:spPr>
        <p:txBody>
          <a:bodyPr wrap="square" rtlCol="0" anchor="t"/>
          <a:lstStyle/>
          <a:p>
            <a:pPr marL="0" indent="0">
              <a:lnSpc>
                <a:spcPct val="112000"/>
              </a:lnSpc>
              <a:buNone/>
            </a:pPr>
            <a:r>
              <a:rPr lang="en-US" sz="1150" dirty="0">
                <a:solidFill>
                  <a:srgbClr val="1A1A2E"/>
                </a:solidFill>
                <a:latin typeface="Calibri" pitchFamily="34" charset="0"/>
                <a:ea typeface="Calibri" pitchFamily="34" charset="-122"/>
                <a:cs typeface="Calibri" pitchFamily="34" charset="-120"/>
              </a:rPr>
              <a:t>AMS research has centered on clinical and epidemiological outcomes; its ethical, legal, and social dimensions remain comparatively underexplored, especially in LMIC settings.</a:t>
            </a:r>
            <a:endParaRPr lang="en-US" sz="1150" dirty="0"/>
          </a:p>
        </p:txBody>
      </p:sp>
      <p:sp>
        <p:nvSpPr>
          <p:cNvPr id="18" name="Shape 16"/>
          <p:cNvSpPr/>
          <p:nvPr/>
        </p:nvSpPr>
        <p:spPr>
          <a:xfrm>
            <a:off x="6080760" y="3749040"/>
            <a:ext cx="5074920" cy="2011680"/>
          </a:xfrm>
          <a:prstGeom prst="roundRect">
            <a:avLst>
              <a:gd name="adj" fmla="val 3636"/>
            </a:avLst>
          </a:prstGeom>
          <a:solidFill>
            <a:srgbClr val="F4F6FC"/>
          </a:solidFill>
          <a:ln/>
        </p:spPr>
      </p:sp>
      <p:sp>
        <p:nvSpPr>
          <p:cNvPr id="19" name="Shape 17"/>
          <p:cNvSpPr/>
          <p:nvPr/>
        </p:nvSpPr>
        <p:spPr>
          <a:xfrm>
            <a:off x="6309360" y="3977640"/>
            <a:ext cx="502920" cy="502920"/>
          </a:xfrm>
          <a:prstGeom prst="ellipse">
            <a:avLst/>
          </a:prstGeom>
          <a:solidFill>
            <a:srgbClr val="1E2761"/>
          </a:solidFill>
          <a:ln/>
        </p:spPr>
      </p:sp>
      <p:sp>
        <p:nvSpPr>
          <p:cNvPr id="20" name="Text 18"/>
          <p:cNvSpPr/>
          <p:nvPr/>
        </p:nvSpPr>
        <p:spPr>
          <a:xfrm>
            <a:off x="6309360" y="3977640"/>
            <a:ext cx="502920" cy="502920"/>
          </a:xfrm>
          <a:prstGeom prst="rect">
            <a:avLst/>
          </a:prstGeom>
          <a:noFill/>
          <a:ln/>
        </p:spPr>
        <p:txBody>
          <a:bodyPr wrap="square" rtlCol="0" anchor="ctr"/>
          <a:lstStyle/>
          <a:p>
            <a:pPr marL="0" indent="0" algn="ctr">
              <a:buNone/>
            </a:pPr>
            <a:r>
              <a:rPr lang="en-US" sz="1430" b="1" dirty="0">
                <a:solidFill>
                  <a:srgbClr val="FFFFFF"/>
                </a:solidFill>
                <a:latin typeface="Calibri" pitchFamily="34" charset="0"/>
                <a:ea typeface="Calibri" pitchFamily="34" charset="-122"/>
                <a:cs typeface="Calibri" pitchFamily="34" charset="-120"/>
              </a:rPr>
              <a:t>⇄</a:t>
            </a:r>
            <a:endParaRPr lang="en-US" sz="1430" dirty="0"/>
          </a:p>
        </p:txBody>
      </p:sp>
      <p:sp>
        <p:nvSpPr>
          <p:cNvPr id="21" name="Text 19"/>
          <p:cNvSpPr/>
          <p:nvPr/>
        </p:nvSpPr>
        <p:spPr>
          <a:xfrm>
            <a:off x="6949440" y="3931920"/>
            <a:ext cx="3977640" cy="548640"/>
          </a:xfrm>
          <a:prstGeom prst="rect">
            <a:avLst/>
          </a:prstGeom>
          <a:noFill/>
          <a:ln/>
        </p:spPr>
        <p:txBody>
          <a:bodyPr wrap="square" rtlCol="0" anchor="t"/>
          <a:lstStyle/>
          <a:p>
            <a:pPr marL="0" indent="0">
              <a:buNone/>
            </a:pPr>
            <a:r>
              <a:rPr lang="en-US" sz="1500" b="1" dirty="0">
                <a:solidFill>
                  <a:srgbClr val="1E2761"/>
                </a:solidFill>
                <a:latin typeface="Calibri" pitchFamily="34" charset="0"/>
                <a:ea typeface="Calibri" pitchFamily="34" charset="-122"/>
                <a:cs typeface="Calibri" pitchFamily="34" charset="-120"/>
              </a:rPr>
              <a:t>Two competing accounts of responsibility</a:t>
            </a:r>
            <a:endParaRPr lang="en-US" sz="1500" dirty="0"/>
          </a:p>
        </p:txBody>
      </p:sp>
      <p:sp>
        <p:nvSpPr>
          <p:cNvPr id="22" name="Text 20"/>
          <p:cNvSpPr/>
          <p:nvPr/>
        </p:nvSpPr>
        <p:spPr>
          <a:xfrm>
            <a:off x="6309360" y="4526280"/>
            <a:ext cx="4617720" cy="1234440"/>
          </a:xfrm>
          <a:prstGeom prst="rect">
            <a:avLst/>
          </a:prstGeom>
          <a:noFill/>
          <a:ln/>
        </p:spPr>
        <p:txBody>
          <a:bodyPr wrap="square" rtlCol="0" anchor="t"/>
          <a:lstStyle/>
          <a:p>
            <a:pPr marL="0" indent="0">
              <a:lnSpc>
                <a:spcPct val="112000"/>
              </a:lnSpc>
              <a:buNone/>
            </a:pPr>
            <a:r>
              <a:rPr lang="en-US" sz="1150" dirty="0">
                <a:solidFill>
                  <a:srgbClr val="1A1A2E"/>
                </a:solidFill>
                <a:latin typeface="Calibri" pitchFamily="34" charset="0"/>
                <a:ea typeface="Calibri" pitchFamily="34" charset="-122"/>
                <a:cs typeface="Calibri" pitchFamily="34" charset="-120"/>
              </a:rPr>
              <a:t>Individual-responsibility views target prescriber knowledge and behaviour; structural views locate lapses in resource scarcity, weak governance, and </a:t>
            </a:r>
            <a:r>
              <a:rPr lang="en-US" sz="1150" dirty="0" smtClean="0">
                <a:solidFill>
                  <a:srgbClr val="1A1A2E"/>
                </a:solidFill>
                <a:latin typeface="Calibri" pitchFamily="34" charset="0"/>
                <a:ea typeface="Calibri" pitchFamily="34" charset="-122"/>
                <a:cs typeface="Calibri" pitchFamily="34" charset="-120"/>
              </a:rPr>
              <a:t>hierarchy; rarely </a:t>
            </a:r>
            <a:r>
              <a:rPr lang="en-US" sz="1150" dirty="0">
                <a:solidFill>
                  <a:srgbClr val="1A1A2E"/>
                </a:solidFill>
                <a:latin typeface="Calibri" pitchFamily="34" charset="0"/>
                <a:ea typeface="Calibri" pitchFamily="34" charset="-122"/>
                <a:cs typeface="Calibri" pitchFamily="34" charset="-120"/>
              </a:rPr>
              <a:t>tested empirically together.</a:t>
            </a:r>
            <a:endParaRPr lang="en-US" sz="115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640080"/>
          </a:xfrm>
          <a:prstGeom prst="rect">
            <a:avLst/>
          </a:prstGeom>
          <a:noFill/>
          <a:ln/>
        </p:spPr>
        <p:txBody>
          <a:bodyPr wrap="square" rtlCol="0" anchor="ctr"/>
          <a:lstStyle/>
          <a:p>
            <a:pPr marL="0" indent="0">
              <a:buNone/>
            </a:pPr>
            <a:r>
              <a:rPr lang="en-US" sz="3400" b="1" dirty="0">
                <a:solidFill>
                  <a:srgbClr val="1E2761"/>
                </a:solidFill>
                <a:latin typeface="Cambria" pitchFamily="34" charset="0"/>
                <a:ea typeface="Cambria" pitchFamily="34" charset="-122"/>
                <a:cs typeface="Cambria" pitchFamily="34" charset="-120"/>
              </a:rPr>
              <a:t>Objectives</a:t>
            </a:r>
            <a:endParaRPr lang="en-US" sz="3400" dirty="0"/>
          </a:p>
        </p:txBody>
      </p:sp>
      <p:sp>
        <p:nvSpPr>
          <p:cNvPr id="3" name="Text 1"/>
          <p:cNvSpPr/>
          <p:nvPr/>
        </p:nvSpPr>
        <p:spPr>
          <a:xfrm>
            <a:off x="548640" y="1143000"/>
            <a:ext cx="9144000" cy="365760"/>
          </a:xfrm>
          <a:prstGeom prst="rect">
            <a:avLst/>
          </a:prstGeom>
          <a:noFill/>
          <a:ln/>
        </p:spPr>
        <p:txBody>
          <a:bodyPr wrap="square" rtlCol="0" anchor="ctr"/>
          <a:lstStyle/>
          <a:p>
            <a:pPr marL="0" indent="0">
              <a:buNone/>
            </a:pPr>
            <a:r>
              <a:rPr lang="en-US" i="1" dirty="0">
                <a:solidFill>
                  <a:srgbClr val="5A5A6E"/>
                </a:solidFill>
                <a:latin typeface="Calibri" pitchFamily="34" charset="0"/>
                <a:ea typeface="Calibri" pitchFamily="34" charset="-122"/>
                <a:cs typeface="Calibri" pitchFamily="34" charset="-120"/>
              </a:rPr>
              <a:t>This study aimed to:</a:t>
            </a:r>
            <a:endParaRPr lang="en-US" dirty="0"/>
          </a:p>
        </p:txBody>
      </p:sp>
      <p:sp>
        <p:nvSpPr>
          <p:cNvPr id="4" name="Shape 2"/>
          <p:cNvSpPr/>
          <p:nvPr/>
        </p:nvSpPr>
        <p:spPr>
          <a:xfrm>
            <a:off x="548640" y="2011680"/>
            <a:ext cx="5212080" cy="3291840"/>
          </a:xfrm>
          <a:prstGeom prst="roundRect">
            <a:avLst>
              <a:gd name="adj" fmla="val 2778"/>
            </a:avLst>
          </a:prstGeom>
          <a:solidFill>
            <a:srgbClr val="1E2761"/>
          </a:solidFill>
          <a:ln/>
        </p:spPr>
      </p:sp>
      <p:sp>
        <p:nvSpPr>
          <p:cNvPr id="5" name="Text 3"/>
          <p:cNvSpPr/>
          <p:nvPr/>
        </p:nvSpPr>
        <p:spPr>
          <a:xfrm>
            <a:off x="868680" y="2286000"/>
            <a:ext cx="1828800" cy="914400"/>
          </a:xfrm>
          <a:prstGeom prst="rect">
            <a:avLst/>
          </a:prstGeom>
          <a:noFill/>
          <a:ln/>
        </p:spPr>
        <p:txBody>
          <a:bodyPr wrap="square" rtlCol="0" anchor="ctr"/>
          <a:lstStyle/>
          <a:p>
            <a:pPr marL="0" indent="0">
              <a:buNone/>
            </a:pPr>
            <a:r>
              <a:rPr lang="en-US" sz="5200" b="1" dirty="0">
                <a:solidFill>
                  <a:srgbClr val="D4A24E"/>
                </a:solidFill>
                <a:latin typeface="Cambria" pitchFamily="34" charset="0"/>
                <a:ea typeface="Cambria" pitchFamily="34" charset="-122"/>
                <a:cs typeface="Cambria" pitchFamily="34" charset="-120"/>
              </a:rPr>
              <a:t>01</a:t>
            </a:r>
            <a:endParaRPr lang="en-US" sz="5200" dirty="0"/>
          </a:p>
        </p:txBody>
      </p:sp>
      <p:sp>
        <p:nvSpPr>
          <p:cNvPr id="6" name="Text 4"/>
          <p:cNvSpPr/>
          <p:nvPr/>
        </p:nvSpPr>
        <p:spPr>
          <a:xfrm>
            <a:off x="868680" y="3246120"/>
            <a:ext cx="4572000" cy="822960"/>
          </a:xfrm>
          <a:prstGeom prst="rect">
            <a:avLst/>
          </a:prstGeom>
          <a:noFill/>
          <a:ln/>
        </p:spPr>
        <p:txBody>
          <a:bodyPr wrap="square" rtlCol="0" anchor="t"/>
          <a:lstStyle/>
          <a:p>
            <a:pPr>
              <a:lnSpc>
                <a:spcPct val="115000"/>
              </a:lnSpc>
            </a:pPr>
            <a:r>
              <a:rPr lang="en-US" dirty="0">
                <a:solidFill>
                  <a:srgbClr val="CADCFC"/>
                </a:solidFill>
                <a:latin typeface="Calibri" pitchFamily="34" charset="0"/>
                <a:ea typeface="Calibri" pitchFamily="34" charset="-122"/>
                <a:cs typeface="Calibri" pitchFamily="34" charset="-120"/>
              </a:rPr>
              <a:t>Examine the ethical challenges healthcare professionals encounter in AMS-related clinical care </a:t>
            </a:r>
            <a:r>
              <a:rPr lang="en-US" dirty="0" smtClean="0">
                <a:solidFill>
                  <a:srgbClr val="CADCFC"/>
                </a:solidFill>
                <a:latin typeface="Calibri" pitchFamily="34" charset="0"/>
                <a:ea typeface="Calibri" pitchFamily="34" charset="-122"/>
                <a:cs typeface="Calibri" pitchFamily="34" charset="-120"/>
              </a:rPr>
              <a:t>at </a:t>
            </a:r>
            <a:r>
              <a:rPr lang="en-US" dirty="0">
                <a:solidFill>
                  <a:srgbClr val="CADCFC"/>
                </a:solidFill>
                <a:latin typeface="Calibri" pitchFamily="34" charset="0"/>
                <a:ea typeface="Calibri" pitchFamily="34" charset="-122"/>
                <a:cs typeface="Calibri" pitchFamily="34" charset="-120"/>
              </a:rPr>
              <a:t>Kenyatta National Hospital.</a:t>
            </a:r>
            <a:endParaRPr lang="en-US" dirty="0"/>
          </a:p>
        </p:txBody>
      </p:sp>
      <p:sp>
        <p:nvSpPr>
          <p:cNvPr id="7" name="Text 5"/>
          <p:cNvSpPr/>
          <p:nvPr/>
        </p:nvSpPr>
        <p:spPr>
          <a:xfrm>
            <a:off x="868680" y="4069080"/>
            <a:ext cx="4572000" cy="1097280"/>
          </a:xfrm>
          <a:prstGeom prst="rect">
            <a:avLst/>
          </a:prstGeom>
          <a:noFill/>
          <a:ln/>
        </p:spPr>
        <p:txBody>
          <a:bodyPr wrap="square" rtlCol="0" anchor="t"/>
          <a:lstStyle/>
          <a:p>
            <a:pPr marL="0" indent="0">
              <a:lnSpc>
                <a:spcPct val="115000"/>
              </a:lnSpc>
              <a:buNone/>
            </a:pPr>
            <a:endParaRPr lang="en-US" sz="1250" dirty="0"/>
          </a:p>
        </p:txBody>
      </p:sp>
      <p:sp>
        <p:nvSpPr>
          <p:cNvPr id="8" name="Shape 6"/>
          <p:cNvSpPr/>
          <p:nvPr/>
        </p:nvSpPr>
        <p:spPr>
          <a:xfrm>
            <a:off x="6263640" y="2011680"/>
            <a:ext cx="5212080" cy="3291840"/>
          </a:xfrm>
          <a:prstGeom prst="roundRect">
            <a:avLst>
              <a:gd name="adj" fmla="val 2778"/>
            </a:avLst>
          </a:prstGeom>
          <a:solidFill>
            <a:srgbClr val="1C7293"/>
          </a:solidFill>
          <a:ln/>
        </p:spPr>
      </p:sp>
      <p:sp>
        <p:nvSpPr>
          <p:cNvPr id="9" name="Text 7"/>
          <p:cNvSpPr/>
          <p:nvPr/>
        </p:nvSpPr>
        <p:spPr>
          <a:xfrm>
            <a:off x="6583680" y="2286000"/>
            <a:ext cx="1828800" cy="914400"/>
          </a:xfrm>
          <a:prstGeom prst="rect">
            <a:avLst/>
          </a:prstGeom>
          <a:noFill/>
          <a:ln/>
        </p:spPr>
        <p:txBody>
          <a:bodyPr wrap="square" rtlCol="0" anchor="ctr"/>
          <a:lstStyle/>
          <a:p>
            <a:pPr marL="0" indent="0">
              <a:buNone/>
            </a:pPr>
            <a:r>
              <a:rPr lang="en-US" sz="5200" b="1" dirty="0">
                <a:solidFill>
                  <a:srgbClr val="D4A24E"/>
                </a:solidFill>
                <a:latin typeface="Cambria" pitchFamily="34" charset="0"/>
                <a:ea typeface="Cambria" pitchFamily="34" charset="-122"/>
                <a:cs typeface="Cambria" pitchFamily="34" charset="-120"/>
              </a:rPr>
              <a:t>02</a:t>
            </a:r>
            <a:endParaRPr lang="en-US" sz="5200" dirty="0"/>
          </a:p>
        </p:txBody>
      </p:sp>
      <p:sp>
        <p:nvSpPr>
          <p:cNvPr id="10" name="Text 8"/>
          <p:cNvSpPr/>
          <p:nvPr/>
        </p:nvSpPr>
        <p:spPr>
          <a:xfrm>
            <a:off x="6583680" y="3246120"/>
            <a:ext cx="4572000" cy="822960"/>
          </a:xfrm>
          <a:prstGeom prst="rect">
            <a:avLst/>
          </a:prstGeom>
          <a:noFill/>
          <a:ln/>
        </p:spPr>
        <p:txBody>
          <a:bodyPr wrap="square" rtlCol="0" anchor="t"/>
          <a:lstStyle/>
          <a:p>
            <a:pPr>
              <a:lnSpc>
                <a:spcPct val="115000"/>
              </a:lnSpc>
            </a:pPr>
            <a:r>
              <a:rPr lang="en-US" dirty="0">
                <a:solidFill>
                  <a:srgbClr val="CADCFC"/>
                </a:solidFill>
                <a:latin typeface="Calibri" pitchFamily="34" charset="0"/>
                <a:ea typeface="Calibri" pitchFamily="34" charset="-122"/>
                <a:cs typeface="Calibri" pitchFamily="34" charset="-120"/>
              </a:rPr>
              <a:t>Explore strategies for addressing the </a:t>
            </a:r>
            <a:r>
              <a:rPr lang="en-US" dirty="0" smtClean="0">
                <a:solidFill>
                  <a:srgbClr val="CADCFC"/>
                </a:solidFill>
                <a:latin typeface="Calibri" pitchFamily="34" charset="0"/>
                <a:ea typeface="Calibri" pitchFamily="34" charset="-122"/>
                <a:cs typeface="Calibri" pitchFamily="34" charset="-120"/>
              </a:rPr>
              <a:t>ethical challenges in AMS-related clinical care in Kenyatta National Hospital.</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7315200" cy="640080"/>
          </a:xfrm>
          <a:prstGeom prst="rect">
            <a:avLst/>
          </a:prstGeom>
          <a:noFill/>
          <a:ln/>
        </p:spPr>
        <p:txBody>
          <a:bodyPr wrap="square" rtlCol="0" anchor="ctr"/>
          <a:lstStyle/>
          <a:p>
            <a:pPr marL="0" indent="0">
              <a:buNone/>
            </a:pPr>
            <a:r>
              <a:rPr lang="en-US" sz="3400" b="1" dirty="0">
                <a:solidFill>
                  <a:srgbClr val="1E2761"/>
                </a:solidFill>
                <a:latin typeface="Cambria" pitchFamily="34" charset="0"/>
                <a:ea typeface="Cambria" pitchFamily="34" charset="-122"/>
                <a:cs typeface="Cambria" pitchFamily="34" charset="-120"/>
              </a:rPr>
              <a:t>Methodology</a:t>
            </a:r>
            <a:endParaRPr lang="en-US" sz="3400" dirty="0"/>
          </a:p>
        </p:txBody>
      </p:sp>
      <p:sp>
        <p:nvSpPr>
          <p:cNvPr id="3" name="Shape 1"/>
          <p:cNvSpPr/>
          <p:nvPr/>
        </p:nvSpPr>
        <p:spPr>
          <a:xfrm>
            <a:off x="548640" y="1417320"/>
            <a:ext cx="3566160" cy="2194560"/>
          </a:xfrm>
          <a:prstGeom prst="roundRect">
            <a:avLst>
              <a:gd name="adj" fmla="val 3333"/>
            </a:avLst>
          </a:prstGeom>
          <a:solidFill>
            <a:srgbClr val="F4F6FC"/>
          </a:solidFill>
          <a:ln w="12700">
            <a:solidFill>
              <a:srgbClr val="E1E6F5"/>
            </a:solidFill>
            <a:prstDash val="solid"/>
          </a:ln>
        </p:spPr>
      </p:sp>
      <p:sp>
        <p:nvSpPr>
          <p:cNvPr id="4" name="Shape 2"/>
          <p:cNvSpPr/>
          <p:nvPr/>
        </p:nvSpPr>
        <p:spPr>
          <a:xfrm>
            <a:off x="777240" y="1645920"/>
            <a:ext cx="457200" cy="457200"/>
          </a:xfrm>
          <a:prstGeom prst="ellipse">
            <a:avLst/>
          </a:prstGeom>
          <a:solidFill>
            <a:srgbClr val="1C7293"/>
          </a:solidFill>
          <a:ln/>
        </p:spPr>
      </p:sp>
      <p:sp>
        <p:nvSpPr>
          <p:cNvPr id="5" name="Text 3"/>
          <p:cNvSpPr/>
          <p:nvPr/>
        </p:nvSpPr>
        <p:spPr>
          <a:xfrm>
            <a:off x="777240" y="1645920"/>
            <a:ext cx="457200" cy="45720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D</a:t>
            </a:r>
            <a:endParaRPr lang="en-US" sz="1300" dirty="0"/>
          </a:p>
        </p:txBody>
      </p:sp>
      <p:sp>
        <p:nvSpPr>
          <p:cNvPr id="6" name="Text 4"/>
          <p:cNvSpPr/>
          <p:nvPr/>
        </p:nvSpPr>
        <p:spPr>
          <a:xfrm>
            <a:off x="1371600" y="1618488"/>
            <a:ext cx="2560320" cy="50292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Design</a:t>
            </a:r>
            <a:endParaRPr lang="en-US" sz="1400" dirty="0"/>
          </a:p>
        </p:txBody>
      </p:sp>
      <p:sp>
        <p:nvSpPr>
          <p:cNvPr id="7" name="Text 5"/>
          <p:cNvSpPr/>
          <p:nvPr/>
        </p:nvSpPr>
        <p:spPr>
          <a:xfrm>
            <a:off x="777240" y="2194560"/>
            <a:ext cx="3108960" cy="1234440"/>
          </a:xfrm>
          <a:prstGeom prst="rect">
            <a:avLst/>
          </a:prstGeom>
          <a:noFill/>
          <a:ln/>
        </p:spPr>
        <p:txBody>
          <a:bodyPr wrap="square" rtlCol="0" anchor="t"/>
          <a:lstStyle/>
          <a:p>
            <a:pPr marL="0" indent="0">
              <a:lnSpc>
                <a:spcPct val="110000"/>
              </a:lnSpc>
              <a:buNone/>
            </a:pPr>
            <a:r>
              <a:rPr lang="en-US" sz="1050" dirty="0">
                <a:solidFill>
                  <a:srgbClr val="1A1A2E"/>
                </a:solidFill>
                <a:latin typeface="Calibri" pitchFamily="34" charset="0"/>
                <a:ea typeface="Calibri" pitchFamily="34" charset="-122"/>
                <a:cs typeface="Calibri" pitchFamily="34" charset="-120"/>
              </a:rPr>
              <a:t>Descriptive phenomenology, chosen to surface lived experience and attributed meaning (Colaizzi, 1978).</a:t>
            </a:r>
            <a:endParaRPr lang="en-US" sz="1050" dirty="0"/>
          </a:p>
        </p:txBody>
      </p:sp>
      <p:sp>
        <p:nvSpPr>
          <p:cNvPr id="8" name="Shape 6"/>
          <p:cNvSpPr/>
          <p:nvPr/>
        </p:nvSpPr>
        <p:spPr>
          <a:xfrm>
            <a:off x="4370832" y="1417320"/>
            <a:ext cx="3566160" cy="2194560"/>
          </a:xfrm>
          <a:prstGeom prst="roundRect">
            <a:avLst>
              <a:gd name="adj" fmla="val 3333"/>
            </a:avLst>
          </a:prstGeom>
          <a:solidFill>
            <a:srgbClr val="F4F6FC"/>
          </a:solidFill>
          <a:ln w="12700">
            <a:solidFill>
              <a:srgbClr val="E1E6F5"/>
            </a:solidFill>
            <a:prstDash val="solid"/>
          </a:ln>
        </p:spPr>
      </p:sp>
      <p:sp>
        <p:nvSpPr>
          <p:cNvPr id="9" name="Shape 7"/>
          <p:cNvSpPr/>
          <p:nvPr/>
        </p:nvSpPr>
        <p:spPr>
          <a:xfrm>
            <a:off x="4599432" y="1645920"/>
            <a:ext cx="457200" cy="457200"/>
          </a:xfrm>
          <a:prstGeom prst="ellipse">
            <a:avLst/>
          </a:prstGeom>
          <a:solidFill>
            <a:srgbClr val="1C7293"/>
          </a:solidFill>
          <a:ln/>
        </p:spPr>
      </p:sp>
      <p:sp>
        <p:nvSpPr>
          <p:cNvPr id="10" name="Text 8"/>
          <p:cNvSpPr/>
          <p:nvPr/>
        </p:nvSpPr>
        <p:spPr>
          <a:xfrm>
            <a:off x="4599432" y="1645920"/>
            <a:ext cx="457200" cy="45720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a:t>
            </a:r>
            <a:endParaRPr lang="en-US" sz="1300" dirty="0"/>
          </a:p>
        </p:txBody>
      </p:sp>
      <p:sp>
        <p:nvSpPr>
          <p:cNvPr id="11" name="Text 9"/>
          <p:cNvSpPr/>
          <p:nvPr/>
        </p:nvSpPr>
        <p:spPr>
          <a:xfrm>
            <a:off x="5193792" y="1618488"/>
            <a:ext cx="2560320" cy="50292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Setting &amp; Sample</a:t>
            </a:r>
            <a:endParaRPr lang="en-US" sz="1400" dirty="0"/>
          </a:p>
        </p:txBody>
      </p:sp>
      <p:sp>
        <p:nvSpPr>
          <p:cNvPr id="12" name="Text 10"/>
          <p:cNvSpPr/>
          <p:nvPr/>
        </p:nvSpPr>
        <p:spPr>
          <a:xfrm>
            <a:off x="4599432" y="2194560"/>
            <a:ext cx="3108960" cy="1234440"/>
          </a:xfrm>
          <a:prstGeom prst="rect">
            <a:avLst/>
          </a:prstGeom>
          <a:noFill/>
          <a:ln/>
        </p:spPr>
        <p:txBody>
          <a:bodyPr wrap="square" rtlCol="0" anchor="t"/>
          <a:lstStyle/>
          <a:p>
            <a:pPr marL="0" indent="0">
              <a:lnSpc>
                <a:spcPct val="110000"/>
              </a:lnSpc>
              <a:buNone/>
            </a:pPr>
            <a:r>
              <a:rPr lang="en-US" sz="1050" dirty="0" smtClean="0">
                <a:solidFill>
                  <a:srgbClr val="1A1A2E"/>
                </a:solidFill>
                <a:latin typeface="Calibri" pitchFamily="34" charset="0"/>
                <a:ea typeface="Calibri" pitchFamily="34" charset="-122"/>
                <a:cs typeface="Calibri" pitchFamily="34" charset="-120"/>
              </a:rPr>
              <a:t>Kenyatta National Hospital - Public </a:t>
            </a:r>
            <a:r>
              <a:rPr lang="en-US" sz="1050" dirty="0">
                <a:solidFill>
                  <a:srgbClr val="1A1A2E"/>
                </a:solidFill>
                <a:latin typeface="Calibri" pitchFamily="34" charset="0"/>
                <a:ea typeface="Calibri" pitchFamily="34" charset="-122"/>
                <a:cs typeface="Calibri" pitchFamily="34" charset="-120"/>
              </a:rPr>
              <a:t>national teaching &amp; referral hospital, Kenya; 18 key informant interviews across 5 departments; purposive maximum-variation sampling to saturation (Guest et al., 2006).</a:t>
            </a:r>
            <a:endParaRPr lang="en-US" sz="1050" dirty="0"/>
          </a:p>
        </p:txBody>
      </p:sp>
      <p:sp>
        <p:nvSpPr>
          <p:cNvPr id="13" name="Shape 11"/>
          <p:cNvSpPr/>
          <p:nvPr/>
        </p:nvSpPr>
        <p:spPr>
          <a:xfrm>
            <a:off x="8193024" y="1417320"/>
            <a:ext cx="3566160" cy="2194560"/>
          </a:xfrm>
          <a:prstGeom prst="roundRect">
            <a:avLst>
              <a:gd name="adj" fmla="val 3333"/>
            </a:avLst>
          </a:prstGeom>
          <a:solidFill>
            <a:srgbClr val="F4F6FC"/>
          </a:solidFill>
          <a:ln w="12700">
            <a:solidFill>
              <a:srgbClr val="E1E6F5"/>
            </a:solidFill>
            <a:prstDash val="solid"/>
          </a:ln>
        </p:spPr>
      </p:sp>
      <p:sp>
        <p:nvSpPr>
          <p:cNvPr id="14" name="Shape 12"/>
          <p:cNvSpPr/>
          <p:nvPr/>
        </p:nvSpPr>
        <p:spPr>
          <a:xfrm>
            <a:off x="8421624" y="1645920"/>
            <a:ext cx="457200" cy="457200"/>
          </a:xfrm>
          <a:prstGeom prst="ellipse">
            <a:avLst/>
          </a:prstGeom>
          <a:solidFill>
            <a:srgbClr val="1C7293"/>
          </a:solidFill>
          <a:ln/>
        </p:spPr>
      </p:sp>
      <p:sp>
        <p:nvSpPr>
          <p:cNvPr id="15" name="Text 13"/>
          <p:cNvSpPr/>
          <p:nvPr/>
        </p:nvSpPr>
        <p:spPr>
          <a:xfrm>
            <a:off x="8421624" y="1645920"/>
            <a:ext cx="457200" cy="45720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C</a:t>
            </a:r>
            <a:endParaRPr lang="en-US" sz="1300" dirty="0"/>
          </a:p>
        </p:txBody>
      </p:sp>
      <p:sp>
        <p:nvSpPr>
          <p:cNvPr id="16" name="Text 14"/>
          <p:cNvSpPr/>
          <p:nvPr/>
        </p:nvSpPr>
        <p:spPr>
          <a:xfrm>
            <a:off x="9015984" y="1618488"/>
            <a:ext cx="2560320" cy="50292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Data Collection</a:t>
            </a:r>
            <a:endParaRPr lang="en-US" sz="1400" dirty="0"/>
          </a:p>
        </p:txBody>
      </p:sp>
      <p:sp>
        <p:nvSpPr>
          <p:cNvPr id="17" name="Text 15"/>
          <p:cNvSpPr/>
          <p:nvPr/>
        </p:nvSpPr>
        <p:spPr>
          <a:xfrm>
            <a:off x="8421624" y="2194560"/>
            <a:ext cx="3108960" cy="1234440"/>
          </a:xfrm>
          <a:prstGeom prst="rect">
            <a:avLst/>
          </a:prstGeom>
          <a:noFill/>
          <a:ln/>
        </p:spPr>
        <p:txBody>
          <a:bodyPr wrap="square" rtlCol="0" anchor="t"/>
          <a:lstStyle/>
          <a:p>
            <a:pPr marL="0" indent="0">
              <a:lnSpc>
                <a:spcPct val="110000"/>
              </a:lnSpc>
              <a:buNone/>
            </a:pPr>
            <a:r>
              <a:rPr lang="en-US" sz="1050" dirty="0">
                <a:solidFill>
                  <a:srgbClr val="1A1A2E"/>
                </a:solidFill>
                <a:latin typeface="Calibri" pitchFamily="34" charset="0"/>
                <a:ea typeface="Calibri" pitchFamily="34" charset="-122"/>
                <a:cs typeface="Calibri" pitchFamily="34" charset="-120"/>
              </a:rPr>
              <a:t>17 face-to-face + 1 virtual semi-structured interview (30–40 min); audio-recorded, transcribed verbatim, field notes.</a:t>
            </a:r>
            <a:endParaRPr lang="en-US" sz="1050" dirty="0"/>
          </a:p>
        </p:txBody>
      </p:sp>
      <p:sp>
        <p:nvSpPr>
          <p:cNvPr id="18" name="Shape 16"/>
          <p:cNvSpPr/>
          <p:nvPr/>
        </p:nvSpPr>
        <p:spPr>
          <a:xfrm>
            <a:off x="548640" y="3840480"/>
            <a:ext cx="3566160" cy="2194560"/>
          </a:xfrm>
          <a:prstGeom prst="roundRect">
            <a:avLst>
              <a:gd name="adj" fmla="val 3333"/>
            </a:avLst>
          </a:prstGeom>
          <a:solidFill>
            <a:srgbClr val="F4F6FC"/>
          </a:solidFill>
          <a:ln w="12700">
            <a:solidFill>
              <a:srgbClr val="E1E6F5"/>
            </a:solidFill>
            <a:prstDash val="solid"/>
          </a:ln>
        </p:spPr>
      </p:sp>
      <p:sp>
        <p:nvSpPr>
          <p:cNvPr id="19" name="Shape 17"/>
          <p:cNvSpPr/>
          <p:nvPr/>
        </p:nvSpPr>
        <p:spPr>
          <a:xfrm>
            <a:off x="777240" y="4069080"/>
            <a:ext cx="457200" cy="457200"/>
          </a:xfrm>
          <a:prstGeom prst="ellipse">
            <a:avLst/>
          </a:prstGeom>
          <a:solidFill>
            <a:srgbClr val="1C7293"/>
          </a:solidFill>
          <a:ln/>
        </p:spPr>
      </p:sp>
      <p:sp>
        <p:nvSpPr>
          <p:cNvPr id="20" name="Text 18"/>
          <p:cNvSpPr/>
          <p:nvPr/>
        </p:nvSpPr>
        <p:spPr>
          <a:xfrm>
            <a:off x="777240" y="4069080"/>
            <a:ext cx="457200" cy="45720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A</a:t>
            </a:r>
            <a:endParaRPr lang="en-US" sz="1300" dirty="0"/>
          </a:p>
        </p:txBody>
      </p:sp>
      <p:sp>
        <p:nvSpPr>
          <p:cNvPr id="21" name="Text 19"/>
          <p:cNvSpPr/>
          <p:nvPr/>
        </p:nvSpPr>
        <p:spPr>
          <a:xfrm>
            <a:off x="1371600" y="4041648"/>
            <a:ext cx="2560320" cy="50292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Analysis</a:t>
            </a:r>
            <a:endParaRPr lang="en-US" sz="1400" dirty="0"/>
          </a:p>
        </p:txBody>
      </p:sp>
      <p:sp>
        <p:nvSpPr>
          <p:cNvPr id="22" name="Text 20"/>
          <p:cNvSpPr/>
          <p:nvPr/>
        </p:nvSpPr>
        <p:spPr>
          <a:xfrm>
            <a:off x="777240" y="4617720"/>
            <a:ext cx="3108960" cy="1234440"/>
          </a:xfrm>
          <a:prstGeom prst="rect">
            <a:avLst/>
          </a:prstGeom>
          <a:noFill/>
          <a:ln/>
        </p:spPr>
        <p:txBody>
          <a:bodyPr wrap="square" rtlCol="0" anchor="t"/>
          <a:lstStyle/>
          <a:p>
            <a:pPr marL="0" indent="0">
              <a:lnSpc>
                <a:spcPct val="110000"/>
              </a:lnSpc>
              <a:buNone/>
            </a:pPr>
            <a:r>
              <a:rPr lang="en-US" sz="1050" dirty="0">
                <a:solidFill>
                  <a:srgbClr val="1A1A2E"/>
                </a:solidFill>
                <a:latin typeface="Calibri" pitchFamily="34" charset="0"/>
                <a:ea typeface="Calibri" pitchFamily="34" charset="-122"/>
                <a:cs typeface="Calibri" pitchFamily="34" charset="-120"/>
              </a:rPr>
              <a:t>Colaizzi's (1978) descriptive-phenomenological method; managed in ATLAS.ti v9.26.0.</a:t>
            </a:r>
            <a:endParaRPr lang="en-US" sz="1050" dirty="0"/>
          </a:p>
        </p:txBody>
      </p:sp>
      <p:sp>
        <p:nvSpPr>
          <p:cNvPr id="23" name="Shape 21"/>
          <p:cNvSpPr/>
          <p:nvPr/>
        </p:nvSpPr>
        <p:spPr>
          <a:xfrm>
            <a:off x="4370832" y="3840480"/>
            <a:ext cx="3566160" cy="2194560"/>
          </a:xfrm>
          <a:prstGeom prst="roundRect">
            <a:avLst>
              <a:gd name="adj" fmla="val 3333"/>
            </a:avLst>
          </a:prstGeom>
          <a:solidFill>
            <a:srgbClr val="F4F6FC"/>
          </a:solidFill>
          <a:ln w="12700">
            <a:solidFill>
              <a:srgbClr val="E1E6F5"/>
            </a:solidFill>
            <a:prstDash val="solid"/>
          </a:ln>
        </p:spPr>
      </p:sp>
      <p:sp>
        <p:nvSpPr>
          <p:cNvPr id="24" name="Shape 22"/>
          <p:cNvSpPr/>
          <p:nvPr/>
        </p:nvSpPr>
        <p:spPr>
          <a:xfrm>
            <a:off x="4599432" y="4069080"/>
            <a:ext cx="457200" cy="457200"/>
          </a:xfrm>
          <a:prstGeom prst="ellipse">
            <a:avLst/>
          </a:prstGeom>
          <a:solidFill>
            <a:srgbClr val="1C7293"/>
          </a:solidFill>
          <a:ln/>
        </p:spPr>
      </p:sp>
      <p:sp>
        <p:nvSpPr>
          <p:cNvPr id="25" name="Text 23"/>
          <p:cNvSpPr/>
          <p:nvPr/>
        </p:nvSpPr>
        <p:spPr>
          <a:xfrm>
            <a:off x="4599432" y="4069080"/>
            <a:ext cx="457200" cy="45720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R</a:t>
            </a:r>
            <a:endParaRPr lang="en-US" sz="1300" dirty="0"/>
          </a:p>
        </p:txBody>
      </p:sp>
      <p:sp>
        <p:nvSpPr>
          <p:cNvPr id="26" name="Text 24"/>
          <p:cNvSpPr/>
          <p:nvPr/>
        </p:nvSpPr>
        <p:spPr>
          <a:xfrm>
            <a:off x="5193792" y="4041648"/>
            <a:ext cx="2560320" cy="50292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Rigor</a:t>
            </a:r>
            <a:endParaRPr lang="en-US" sz="1400" dirty="0"/>
          </a:p>
        </p:txBody>
      </p:sp>
      <p:sp>
        <p:nvSpPr>
          <p:cNvPr id="27" name="Text 25"/>
          <p:cNvSpPr/>
          <p:nvPr/>
        </p:nvSpPr>
        <p:spPr>
          <a:xfrm>
            <a:off x="4599432" y="4617720"/>
            <a:ext cx="3108960" cy="1234440"/>
          </a:xfrm>
          <a:prstGeom prst="rect">
            <a:avLst/>
          </a:prstGeom>
          <a:noFill/>
          <a:ln/>
        </p:spPr>
        <p:txBody>
          <a:bodyPr wrap="square" rtlCol="0" anchor="t"/>
          <a:lstStyle/>
          <a:p>
            <a:pPr marL="0" indent="0">
              <a:lnSpc>
                <a:spcPct val="110000"/>
              </a:lnSpc>
              <a:buNone/>
            </a:pPr>
            <a:r>
              <a:rPr lang="en-US" sz="1050" dirty="0">
                <a:solidFill>
                  <a:srgbClr val="1A1A2E"/>
                </a:solidFill>
                <a:latin typeface="Calibri" pitchFamily="34" charset="0"/>
                <a:ea typeface="Calibri" pitchFamily="34" charset="-122"/>
                <a:cs typeface="Calibri" pitchFamily="34" charset="-120"/>
              </a:rPr>
              <a:t>Credibility, dependability, confirmability, transferability per Lincoln &amp; Guba (1985).</a:t>
            </a:r>
            <a:endParaRPr lang="en-US" sz="1050" dirty="0"/>
          </a:p>
        </p:txBody>
      </p:sp>
      <p:sp>
        <p:nvSpPr>
          <p:cNvPr id="28" name="Shape 26"/>
          <p:cNvSpPr/>
          <p:nvPr/>
        </p:nvSpPr>
        <p:spPr>
          <a:xfrm>
            <a:off x="8193024" y="3840480"/>
            <a:ext cx="3566160" cy="2194560"/>
          </a:xfrm>
          <a:prstGeom prst="roundRect">
            <a:avLst>
              <a:gd name="adj" fmla="val 3333"/>
            </a:avLst>
          </a:prstGeom>
          <a:solidFill>
            <a:srgbClr val="F4F6FC"/>
          </a:solidFill>
          <a:ln w="12700">
            <a:solidFill>
              <a:srgbClr val="E1E6F5"/>
            </a:solidFill>
            <a:prstDash val="solid"/>
          </a:ln>
        </p:spPr>
      </p:sp>
      <p:sp>
        <p:nvSpPr>
          <p:cNvPr id="29" name="Shape 27"/>
          <p:cNvSpPr/>
          <p:nvPr/>
        </p:nvSpPr>
        <p:spPr>
          <a:xfrm>
            <a:off x="8421624" y="4069080"/>
            <a:ext cx="457200" cy="457200"/>
          </a:xfrm>
          <a:prstGeom prst="ellipse">
            <a:avLst/>
          </a:prstGeom>
          <a:solidFill>
            <a:srgbClr val="1C7293"/>
          </a:solidFill>
          <a:ln/>
        </p:spPr>
      </p:sp>
      <p:sp>
        <p:nvSpPr>
          <p:cNvPr id="30" name="Text 28"/>
          <p:cNvSpPr/>
          <p:nvPr/>
        </p:nvSpPr>
        <p:spPr>
          <a:xfrm>
            <a:off x="8421624" y="4069080"/>
            <a:ext cx="457200" cy="457200"/>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E</a:t>
            </a:r>
            <a:endParaRPr lang="en-US" sz="1300" dirty="0"/>
          </a:p>
        </p:txBody>
      </p:sp>
      <p:sp>
        <p:nvSpPr>
          <p:cNvPr id="31" name="Text 29"/>
          <p:cNvSpPr/>
          <p:nvPr/>
        </p:nvSpPr>
        <p:spPr>
          <a:xfrm>
            <a:off x="9015984" y="4041648"/>
            <a:ext cx="2560320" cy="50292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Ethics</a:t>
            </a:r>
            <a:endParaRPr lang="en-US" sz="1400" dirty="0"/>
          </a:p>
        </p:txBody>
      </p:sp>
      <p:sp>
        <p:nvSpPr>
          <p:cNvPr id="32" name="Text 30"/>
          <p:cNvSpPr/>
          <p:nvPr/>
        </p:nvSpPr>
        <p:spPr>
          <a:xfrm>
            <a:off x="8421624" y="4617720"/>
            <a:ext cx="3108960" cy="1234440"/>
          </a:xfrm>
          <a:prstGeom prst="rect">
            <a:avLst/>
          </a:prstGeom>
          <a:noFill/>
          <a:ln/>
        </p:spPr>
        <p:txBody>
          <a:bodyPr wrap="square" rtlCol="0" anchor="t"/>
          <a:lstStyle/>
          <a:p>
            <a:pPr marL="0" indent="0">
              <a:lnSpc>
                <a:spcPct val="110000"/>
              </a:lnSpc>
              <a:buNone/>
            </a:pPr>
            <a:r>
              <a:rPr lang="en-US" sz="1050" dirty="0">
                <a:solidFill>
                  <a:srgbClr val="1A1A2E"/>
                </a:solidFill>
                <a:latin typeface="Calibri" pitchFamily="34" charset="0"/>
                <a:ea typeface="Calibri" pitchFamily="34" charset="-122"/>
                <a:cs typeface="Calibri" pitchFamily="34" charset="-120"/>
              </a:rPr>
              <a:t>KNH–UoN ERC approval (P104/02/2025); NACOSTI clearance; written informed consent; anonymized data.</a:t>
            </a:r>
            <a:endParaRPr lang="en-US" sz="10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9144000" cy="640080"/>
          </a:xfrm>
          <a:prstGeom prst="rect">
            <a:avLst/>
          </a:prstGeom>
          <a:noFill/>
          <a:ln/>
        </p:spPr>
        <p:txBody>
          <a:bodyPr wrap="square" rtlCol="0" anchor="ctr"/>
          <a:lstStyle/>
          <a:p>
            <a:pPr marL="0" indent="0">
              <a:buNone/>
            </a:pPr>
            <a:r>
              <a:rPr lang="en-US" sz="3200" b="1" dirty="0">
                <a:solidFill>
                  <a:srgbClr val="1E2761"/>
                </a:solidFill>
                <a:latin typeface="Cambria" pitchFamily="34" charset="0"/>
                <a:ea typeface="Cambria" pitchFamily="34" charset="-122"/>
                <a:cs typeface="Cambria" pitchFamily="34" charset="-120"/>
              </a:rPr>
              <a:t>Results: Participant Profile</a:t>
            </a:r>
            <a:endParaRPr lang="en-US" sz="3200" dirty="0"/>
          </a:p>
        </p:txBody>
      </p:sp>
      <p:sp>
        <p:nvSpPr>
          <p:cNvPr id="3" name="Text 1"/>
          <p:cNvSpPr/>
          <p:nvPr/>
        </p:nvSpPr>
        <p:spPr>
          <a:xfrm>
            <a:off x="548640" y="1051560"/>
            <a:ext cx="5486400" cy="365760"/>
          </a:xfrm>
          <a:prstGeom prst="rect">
            <a:avLst/>
          </a:prstGeom>
          <a:noFill/>
          <a:ln/>
        </p:spPr>
        <p:txBody>
          <a:bodyPr wrap="square" rtlCol="0" anchor="ctr"/>
          <a:lstStyle/>
          <a:p>
            <a:pPr marL="0" indent="0">
              <a:buNone/>
            </a:pPr>
            <a:r>
              <a:rPr lang="en-US" sz="1300" i="1" dirty="0">
                <a:solidFill>
                  <a:srgbClr val="5A5A6E"/>
                </a:solidFill>
                <a:latin typeface="Calibri" pitchFamily="34" charset="0"/>
                <a:ea typeface="Calibri" pitchFamily="34" charset="-122"/>
                <a:cs typeface="Calibri" pitchFamily="34" charset="-120"/>
              </a:rPr>
              <a:t>n = 18 key informant interviews</a:t>
            </a:r>
            <a:endParaRPr lang="en-US" sz="1300" dirty="0"/>
          </a:p>
        </p:txBody>
      </p:sp>
      <p:graphicFrame>
        <p:nvGraphicFramePr>
          <p:cNvPr id="4" name="Chart 0"/>
          <p:cNvGraphicFramePr/>
          <p:nvPr/>
        </p:nvGraphicFramePr>
        <p:xfrm>
          <a:off x="548640" y="1600200"/>
          <a:ext cx="5577840" cy="4206240"/>
        </p:xfrm>
        <a:graphic>
          <a:graphicData uri="http://schemas.openxmlformats.org/drawingml/2006/chart">
            <c:chart xmlns:c="http://schemas.openxmlformats.org/drawingml/2006/chart" xmlns:r="http://schemas.openxmlformats.org/officeDocument/2006/relationships" r:id="rId3"/>
          </a:graphicData>
        </a:graphic>
      </p:graphicFrame>
      <p:sp>
        <p:nvSpPr>
          <p:cNvPr id="5" name="Shape 2"/>
          <p:cNvSpPr/>
          <p:nvPr/>
        </p:nvSpPr>
        <p:spPr>
          <a:xfrm>
            <a:off x="6492240" y="1600200"/>
            <a:ext cx="5120640" cy="1965960"/>
          </a:xfrm>
          <a:prstGeom prst="roundRect">
            <a:avLst>
              <a:gd name="adj" fmla="val 3721"/>
            </a:avLst>
          </a:prstGeom>
          <a:solidFill>
            <a:srgbClr val="F4F6FC"/>
          </a:solidFill>
          <a:ln/>
        </p:spPr>
      </p:sp>
      <p:sp>
        <p:nvSpPr>
          <p:cNvPr id="6" name="Text 3"/>
          <p:cNvSpPr/>
          <p:nvPr/>
        </p:nvSpPr>
        <p:spPr>
          <a:xfrm>
            <a:off x="6766560" y="1737360"/>
            <a:ext cx="4572000" cy="320040"/>
          </a:xfrm>
          <a:prstGeom prst="rect">
            <a:avLst/>
          </a:prstGeom>
          <a:noFill/>
          <a:ln/>
        </p:spPr>
        <p:txBody>
          <a:bodyPr wrap="square" rtlCol="0" anchor="ctr"/>
          <a:lstStyle/>
          <a:p>
            <a:pPr marL="0" indent="0">
              <a:buNone/>
            </a:pPr>
            <a:r>
              <a:rPr lang="en-US" sz="1300" b="1" dirty="0">
                <a:solidFill>
                  <a:srgbClr val="1E2761"/>
                </a:solidFill>
                <a:latin typeface="Calibri" pitchFamily="34" charset="0"/>
                <a:ea typeface="Calibri" pitchFamily="34" charset="-122"/>
                <a:cs typeface="Calibri" pitchFamily="34" charset="-120"/>
              </a:rPr>
              <a:t>Professional roles</a:t>
            </a:r>
            <a:endParaRPr lang="en-US" sz="1300" dirty="0"/>
          </a:p>
        </p:txBody>
      </p:sp>
      <p:sp>
        <p:nvSpPr>
          <p:cNvPr id="7" name="Text 4"/>
          <p:cNvSpPr/>
          <p:nvPr/>
        </p:nvSpPr>
        <p:spPr>
          <a:xfrm>
            <a:off x="6766560" y="2103120"/>
            <a:ext cx="4663440" cy="1371600"/>
          </a:xfrm>
          <a:prstGeom prst="rect">
            <a:avLst/>
          </a:prstGeom>
          <a:noFill/>
          <a:ln/>
        </p:spPr>
        <p:txBody>
          <a:bodyPr wrap="square" rtlCol="0" anchor="t"/>
          <a:lstStyle/>
          <a:p>
            <a:pPr marL="171450" indent="-171450">
              <a:lnSpc>
                <a:spcPct val="135000"/>
              </a:lnSpc>
              <a:buFont typeface="Arial" panose="020B0604020202020204" pitchFamily="34" charset="0"/>
              <a:buChar char="•"/>
            </a:pPr>
            <a:r>
              <a:rPr lang="en-US" sz="1200" b="1" dirty="0" smtClean="0">
                <a:solidFill>
                  <a:srgbClr val="1E2761"/>
                </a:solidFill>
                <a:latin typeface="Calibri" pitchFamily="34" charset="0"/>
                <a:ea typeface="Calibri" pitchFamily="34" charset="-122"/>
                <a:cs typeface="Calibri" pitchFamily="34" charset="-120"/>
              </a:rPr>
              <a:t>Microbiologists </a:t>
            </a:r>
            <a:r>
              <a:rPr lang="en-US" sz="1200" dirty="0" smtClean="0">
                <a:solidFill>
                  <a:srgbClr val="1A1A2E"/>
                </a:solidFill>
                <a:latin typeface="Calibri" pitchFamily="34" charset="0"/>
                <a:ea typeface="Calibri" pitchFamily="34" charset="-122"/>
                <a:cs typeface="Calibri" pitchFamily="34" charset="-120"/>
              </a:rPr>
              <a:t>33.3%                </a:t>
            </a:r>
            <a:r>
              <a:rPr lang="en-US" sz="900" dirty="0" smtClean="0">
                <a:solidFill>
                  <a:srgbClr val="1A1A2E"/>
                </a:solidFill>
                <a:latin typeface="Calibri" pitchFamily="34" charset="0"/>
                <a:ea typeface="Calibri" pitchFamily="34" charset="-122"/>
                <a:cs typeface="Calibri" pitchFamily="34" charset="-120"/>
              </a:rPr>
              <a:t>•</a:t>
            </a:r>
            <a:r>
              <a:rPr lang="en-US" sz="1200" dirty="0" smtClean="0">
                <a:solidFill>
                  <a:srgbClr val="1A1A2E"/>
                </a:solidFill>
                <a:latin typeface="Calibri" pitchFamily="34" charset="0"/>
                <a:ea typeface="Calibri" pitchFamily="34" charset="-122"/>
                <a:cs typeface="Calibri" pitchFamily="34" charset="-120"/>
              </a:rPr>
              <a:t>   </a:t>
            </a:r>
            <a:r>
              <a:rPr lang="en-US" sz="1200" b="1" dirty="0" smtClean="0">
                <a:solidFill>
                  <a:srgbClr val="1E2761"/>
                </a:solidFill>
                <a:latin typeface="Calibri" pitchFamily="34" charset="0"/>
                <a:ea typeface="Calibri" pitchFamily="34" charset="-122"/>
                <a:cs typeface="Calibri" pitchFamily="34" charset="-120"/>
              </a:rPr>
              <a:t>IPC practitioners </a:t>
            </a:r>
            <a:r>
              <a:rPr lang="en-US" sz="1200" dirty="0" smtClean="0">
                <a:solidFill>
                  <a:srgbClr val="1A1A2E"/>
                </a:solidFill>
                <a:latin typeface="Calibri" pitchFamily="34" charset="0"/>
                <a:ea typeface="Calibri" pitchFamily="34" charset="-122"/>
                <a:cs typeface="Calibri" pitchFamily="34" charset="-120"/>
              </a:rPr>
              <a:t>27.8%
</a:t>
            </a:r>
            <a:r>
              <a:rPr lang="en-US" sz="1200" b="1" dirty="0" smtClean="0">
                <a:solidFill>
                  <a:srgbClr val="1E2761"/>
                </a:solidFill>
                <a:latin typeface="Calibri" pitchFamily="34" charset="0"/>
                <a:ea typeface="Calibri" pitchFamily="34" charset="-122"/>
                <a:cs typeface="Calibri" pitchFamily="34" charset="-120"/>
              </a:rPr>
              <a:t>Nurses </a:t>
            </a:r>
            <a:r>
              <a:rPr lang="en-US" sz="1200" dirty="0" smtClean="0">
                <a:solidFill>
                  <a:srgbClr val="1A1A2E"/>
                </a:solidFill>
                <a:latin typeface="Calibri" pitchFamily="34" charset="0"/>
                <a:ea typeface="Calibri" pitchFamily="34" charset="-122"/>
                <a:cs typeface="Calibri" pitchFamily="34" charset="-120"/>
              </a:rPr>
              <a:t>11.1%</a:t>
            </a:r>
          </a:p>
          <a:p>
            <a:pPr marL="171450" indent="-171450">
              <a:lnSpc>
                <a:spcPct val="135000"/>
              </a:lnSpc>
              <a:buFont typeface="Arial" panose="020B0604020202020204" pitchFamily="34" charset="0"/>
              <a:buChar char="•"/>
            </a:pPr>
            <a:r>
              <a:rPr lang="en-US" sz="1200" b="1" dirty="0" smtClean="0">
                <a:solidFill>
                  <a:srgbClr val="1E2761"/>
                </a:solidFill>
                <a:latin typeface="Calibri" pitchFamily="34" charset="0"/>
                <a:ea typeface="Calibri" pitchFamily="34" charset="-122"/>
                <a:cs typeface="Calibri" pitchFamily="34" charset="-120"/>
              </a:rPr>
              <a:t>Doctors </a:t>
            </a:r>
            <a:r>
              <a:rPr lang="en-US" sz="1200" dirty="0">
                <a:solidFill>
                  <a:srgbClr val="1A1A2E"/>
                </a:solidFill>
                <a:latin typeface="Calibri" pitchFamily="34" charset="0"/>
                <a:ea typeface="Calibri" pitchFamily="34" charset="-122"/>
                <a:cs typeface="Calibri" pitchFamily="34" charset="-120"/>
              </a:rPr>
              <a:t>11.1%  </a:t>
            </a:r>
            <a:r>
              <a:rPr lang="en-US" sz="1200" dirty="0" smtClean="0">
                <a:solidFill>
                  <a:srgbClr val="1A1A2E"/>
                </a:solidFill>
                <a:latin typeface="Calibri" pitchFamily="34" charset="0"/>
                <a:ea typeface="Calibri" pitchFamily="34" charset="-122"/>
                <a:cs typeface="Calibri" pitchFamily="34" charset="-120"/>
              </a:rPr>
              <a:t>                               </a:t>
            </a:r>
          </a:p>
          <a:p>
            <a:pPr marL="171450" indent="-171450">
              <a:lnSpc>
                <a:spcPct val="135000"/>
              </a:lnSpc>
              <a:buFont typeface="Arial" panose="020B0604020202020204" pitchFamily="34" charset="0"/>
              <a:buChar char="•"/>
            </a:pPr>
            <a:r>
              <a:rPr lang="en-US" sz="1200" b="1" dirty="0" smtClean="0">
                <a:solidFill>
                  <a:srgbClr val="1E2761"/>
                </a:solidFill>
                <a:latin typeface="Calibri" pitchFamily="34" charset="0"/>
                <a:ea typeface="Calibri" pitchFamily="34" charset="-122"/>
                <a:cs typeface="Calibri" pitchFamily="34" charset="-120"/>
              </a:rPr>
              <a:t>Public health officers </a:t>
            </a:r>
            <a:r>
              <a:rPr lang="en-US" sz="1200" dirty="0" smtClean="0">
                <a:solidFill>
                  <a:srgbClr val="1A1A2E"/>
                </a:solidFill>
                <a:latin typeface="Calibri" pitchFamily="34" charset="0"/>
                <a:ea typeface="Calibri" pitchFamily="34" charset="-122"/>
                <a:cs typeface="Calibri" pitchFamily="34" charset="-120"/>
              </a:rPr>
              <a:t>11.1%
</a:t>
            </a:r>
            <a:r>
              <a:rPr lang="en-US" sz="1200" b="1" dirty="0" smtClean="0">
                <a:solidFill>
                  <a:srgbClr val="1E2761"/>
                </a:solidFill>
                <a:latin typeface="Calibri" pitchFamily="34" charset="0"/>
                <a:ea typeface="Calibri" pitchFamily="34" charset="-122"/>
                <a:cs typeface="Calibri" pitchFamily="34" charset="-120"/>
              </a:rPr>
              <a:t>Pharmacist </a:t>
            </a:r>
            <a:r>
              <a:rPr lang="en-US" sz="1200" dirty="0" smtClean="0">
                <a:solidFill>
                  <a:srgbClr val="1A1A2E"/>
                </a:solidFill>
                <a:latin typeface="Calibri" pitchFamily="34" charset="0"/>
                <a:ea typeface="Calibri" pitchFamily="34" charset="-122"/>
                <a:cs typeface="Calibri" pitchFamily="34" charset="-120"/>
              </a:rPr>
              <a:t>5.6%</a:t>
            </a:r>
            <a:endParaRPr lang="en-US" sz="1200" dirty="0"/>
          </a:p>
        </p:txBody>
      </p:sp>
      <p:sp>
        <p:nvSpPr>
          <p:cNvPr id="8" name="Shape 5"/>
          <p:cNvSpPr/>
          <p:nvPr/>
        </p:nvSpPr>
        <p:spPr>
          <a:xfrm>
            <a:off x="6492240" y="3794760"/>
            <a:ext cx="5120640" cy="2011680"/>
          </a:xfrm>
          <a:prstGeom prst="roundRect">
            <a:avLst>
              <a:gd name="adj" fmla="val 3636"/>
            </a:avLst>
          </a:prstGeom>
          <a:solidFill>
            <a:srgbClr val="1E2761"/>
          </a:solidFill>
          <a:ln/>
        </p:spPr>
      </p:sp>
      <p:sp>
        <p:nvSpPr>
          <p:cNvPr id="9" name="Text 6"/>
          <p:cNvSpPr/>
          <p:nvPr/>
        </p:nvSpPr>
        <p:spPr>
          <a:xfrm>
            <a:off x="6766560" y="3931920"/>
            <a:ext cx="1645920" cy="822960"/>
          </a:xfrm>
          <a:prstGeom prst="rect">
            <a:avLst/>
          </a:prstGeom>
          <a:noFill/>
          <a:ln/>
        </p:spPr>
        <p:txBody>
          <a:bodyPr wrap="square" rtlCol="0" anchor="ctr"/>
          <a:lstStyle/>
          <a:p>
            <a:pPr marL="0" indent="0">
              <a:buNone/>
            </a:pPr>
            <a:r>
              <a:rPr lang="en-US" sz="4000" b="1" dirty="0">
                <a:solidFill>
                  <a:srgbClr val="D4A24E"/>
                </a:solidFill>
                <a:latin typeface="Cambria" pitchFamily="34" charset="0"/>
                <a:ea typeface="Cambria" pitchFamily="34" charset="-122"/>
                <a:cs typeface="Cambria" pitchFamily="34" charset="-120"/>
              </a:rPr>
              <a:t>50%</a:t>
            </a:r>
            <a:endParaRPr lang="en-US" sz="4000" dirty="0"/>
          </a:p>
        </p:txBody>
      </p:sp>
      <p:sp>
        <p:nvSpPr>
          <p:cNvPr id="10" name="Text 7"/>
          <p:cNvSpPr/>
          <p:nvPr/>
        </p:nvSpPr>
        <p:spPr>
          <a:xfrm>
            <a:off x="8321040" y="3913632"/>
            <a:ext cx="3108960" cy="1737360"/>
          </a:xfrm>
          <a:prstGeom prst="rect">
            <a:avLst/>
          </a:prstGeom>
          <a:noFill/>
          <a:ln/>
        </p:spPr>
        <p:txBody>
          <a:bodyPr wrap="square" rtlCol="0" anchor="t"/>
          <a:lstStyle/>
          <a:p>
            <a:pPr marL="0" indent="0">
              <a:lnSpc>
                <a:spcPct val="120000"/>
              </a:lnSpc>
              <a:buNone/>
            </a:pPr>
            <a:r>
              <a:rPr lang="en-US" sz="1150" dirty="0">
                <a:solidFill>
                  <a:srgbClr val="FFFFFF"/>
                </a:solidFill>
                <a:latin typeface="Calibri" pitchFamily="34" charset="0"/>
                <a:ea typeface="Calibri" pitchFamily="34" charset="-122"/>
                <a:cs typeface="Calibri" pitchFamily="34" charset="-120"/>
              </a:rPr>
              <a:t>of participants had 1–5 years of AMR-research experience; 44.4% were aged 46–65 — a seasoned, cross-cadre sample.</a:t>
            </a:r>
            <a:endParaRPr lang="en-US" sz="115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0515600" cy="640080"/>
          </a:xfrm>
          <a:prstGeom prst="rect">
            <a:avLst/>
          </a:prstGeom>
          <a:noFill/>
          <a:ln/>
        </p:spPr>
        <p:txBody>
          <a:bodyPr wrap="square" rtlCol="0" anchor="ctr"/>
          <a:lstStyle/>
          <a:p>
            <a:pPr marL="0" indent="0">
              <a:buNone/>
            </a:pPr>
            <a:r>
              <a:rPr lang="en-US" sz="2800" b="1" dirty="0">
                <a:solidFill>
                  <a:srgbClr val="1E2761"/>
                </a:solidFill>
                <a:latin typeface="Cambria" pitchFamily="34" charset="0"/>
                <a:ea typeface="Cambria" pitchFamily="34" charset="-122"/>
                <a:cs typeface="Cambria" pitchFamily="34" charset="-120"/>
              </a:rPr>
              <a:t>Key Finding 1: Structural Barriers Dominate</a:t>
            </a:r>
            <a:endParaRPr lang="en-US" sz="2800" dirty="0"/>
          </a:p>
        </p:txBody>
      </p:sp>
      <p:sp>
        <p:nvSpPr>
          <p:cNvPr id="3" name="Text 1"/>
          <p:cNvSpPr/>
          <p:nvPr/>
        </p:nvSpPr>
        <p:spPr>
          <a:xfrm>
            <a:off x="548640" y="1051560"/>
            <a:ext cx="10515600" cy="365760"/>
          </a:xfrm>
          <a:prstGeom prst="rect">
            <a:avLst/>
          </a:prstGeom>
          <a:noFill/>
          <a:ln/>
        </p:spPr>
        <p:txBody>
          <a:bodyPr wrap="square" rtlCol="0" anchor="ctr"/>
          <a:lstStyle/>
          <a:p>
            <a:r>
              <a:rPr lang="en-US" sz="1300" i="1" dirty="0">
                <a:solidFill>
                  <a:srgbClr val="5A5A6E"/>
                </a:solidFill>
                <a:latin typeface="Calibri" pitchFamily="34" charset="0"/>
                <a:ea typeface="Calibri" pitchFamily="34" charset="-122"/>
                <a:cs typeface="Calibri" pitchFamily="34" charset="-120"/>
              </a:rPr>
              <a:t>Eight theme clusters </a:t>
            </a:r>
            <a:r>
              <a:rPr lang="en-US" sz="1300" i="1" dirty="0" smtClean="0">
                <a:solidFill>
                  <a:srgbClr val="5A5A6E"/>
                </a:solidFill>
                <a:latin typeface="Calibri" pitchFamily="34" charset="0"/>
                <a:ea typeface="Calibri" pitchFamily="34" charset="-122"/>
                <a:cs typeface="Calibri" pitchFamily="34" charset="-120"/>
              </a:rPr>
              <a:t>emerged</a:t>
            </a:r>
            <a:r>
              <a:rPr lang="en-US" sz="1300" i="1" dirty="0">
                <a:solidFill>
                  <a:srgbClr val="5A5A6E"/>
                </a:solidFill>
                <a:latin typeface="Calibri" pitchFamily="34" charset="0"/>
                <a:ea typeface="Calibri" pitchFamily="34" charset="-122"/>
                <a:cs typeface="Calibri" pitchFamily="34" charset="-120"/>
              </a:rPr>
              <a:t>:</a:t>
            </a:r>
            <a:r>
              <a:rPr lang="en-GB" sz="1300" i="1" dirty="0" smtClean="0">
                <a:solidFill>
                  <a:srgbClr val="5A5A6E"/>
                </a:solidFill>
                <a:latin typeface="Calibri" pitchFamily="34" charset="0"/>
                <a:ea typeface="Calibri" pitchFamily="34" charset="-122"/>
                <a:cs typeface="Calibri" pitchFamily="34" charset="-120"/>
              </a:rPr>
              <a:t> </a:t>
            </a:r>
            <a:r>
              <a:rPr lang="en-GB" sz="1300" i="1" dirty="0">
                <a:solidFill>
                  <a:srgbClr val="5A5A6E"/>
                </a:solidFill>
                <a:latin typeface="Calibri" pitchFamily="34" charset="0"/>
                <a:ea typeface="Calibri" pitchFamily="34" charset="-122"/>
                <a:cs typeface="Calibri" pitchFamily="34" charset="-120"/>
              </a:rPr>
              <a:t>institutional and systemic barriers, privacy and confidentiality, conflict of interest, equity and inclusivity, knowledge and training gaps, autonomy, multidisciplinary collaboration, and ethical </a:t>
            </a:r>
            <a:r>
              <a:rPr lang="en-GB" sz="1300" i="1" dirty="0" smtClean="0">
                <a:solidFill>
                  <a:srgbClr val="5A5A6E"/>
                </a:solidFill>
                <a:latin typeface="Calibri" pitchFamily="34" charset="0"/>
                <a:ea typeface="Calibri" pitchFamily="34" charset="-122"/>
                <a:cs typeface="Calibri" pitchFamily="34" charset="-120"/>
              </a:rPr>
              <a:t>dilemmas.</a:t>
            </a:r>
            <a:endParaRPr lang="en-US" sz="1300" dirty="0"/>
          </a:p>
        </p:txBody>
      </p:sp>
      <p:sp>
        <p:nvSpPr>
          <p:cNvPr id="4" name="Shape 2"/>
          <p:cNvSpPr/>
          <p:nvPr/>
        </p:nvSpPr>
        <p:spPr>
          <a:xfrm>
            <a:off x="548640" y="1600200"/>
            <a:ext cx="5852160" cy="4206240"/>
          </a:xfrm>
          <a:prstGeom prst="roundRect">
            <a:avLst>
              <a:gd name="adj" fmla="val 1739"/>
            </a:avLst>
          </a:prstGeom>
          <a:solidFill>
            <a:srgbClr val="F4F6FC"/>
          </a:solidFill>
          <a:ln/>
        </p:spPr>
      </p:sp>
      <p:sp>
        <p:nvSpPr>
          <p:cNvPr id="5" name="Text 3"/>
          <p:cNvSpPr/>
          <p:nvPr/>
        </p:nvSpPr>
        <p:spPr>
          <a:xfrm>
            <a:off x="822960" y="1783080"/>
            <a:ext cx="5303520" cy="457200"/>
          </a:xfrm>
          <a:prstGeom prst="rect">
            <a:avLst/>
          </a:prstGeom>
          <a:noFill/>
          <a:ln/>
        </p:spPr>
        <p:txBody>
          <a:bodyPr wrap="square" rtlCol="0" anchor="ctr"/>
          <a:lstStyle/>
          <a:p>
            <a:pPr marL="0" indent="0">
              <a:buNone/>
            </a:pPr>
            <a:r>
              <a:rPr lang="en-US" sz="1400" b="1" dirty="0">
                <a:solidFill>
                  <a:srgbClr val="1E2761"/>
                </a:solidFill>
                <a:latin typeface="Calibri" pitchFamily="34" charset="0"/>
                <a:ea typeface="Calibri" pitchFamily="34" charset="-122"/>
                <a:cs typeface="Calibri" pitchFamily="34" charset="-120"/>
              </a:rPr>
              <a:t>Theme </a:t>
            </a:r>
            <a:r>
              <a:rPr lang="en-US" sz="1400" b="1" dirty="0" smtClean="0">
                <a:solidFill>
                  <a:srgbClr val="1E2761"/>
                </a:solidFill>
                <a:latin typeface="Calibri" pitchFamily="34" charset="0"/>
                <a:ea typeface="Calibri" pitchFamily="34" charset="-122"/>
                <a:cs typeface="Calibri" pitchFamily="34" charset="-120"/>
              </a:rPr>
              <a:t>1: </a:t>
            </a:r>
            <a:r>
              <a:rPr lang="en-US" sz="1400" b="1" dirty="0">
                <a:solidFill>
                  <a:srgbClr val="1E2761"/>
                </a:solidFill>
                <a:latin typeface="Calibri" pitchFamily="34" charset="0"/>
                <a:ea typeface="Calibri" pitchFamily="34" charset="-122"/>
                <a:cs typeface="Calibri" pitchFamily="34" charset="-120"/>
              </a:rPr>
              <a:t>Institutional &amp; Systemic Barriers</a:t>
            </a:r>
            <a:endParaRPr lang="en-US" sz="1400" dirty="0"/>
          </a:p>
        </p:txBody>
      </p:sp>
      <p:sp>
        <p:nvSpPr>
          <p:cNvPr id="6" name="Text 4"/>
          <p:cNvSpPr/>
          <p:nvPr/>
        </p:nvSpPr>
        <p:spPr>
          <a:xfrm>
            <a:off x="822960" y="2331720"/>
            <a:ext cx="5303520" cy="960120"/>
          </a:xfrm>
          <a:prstGeom prst="rect">
            <a:avLst/>
          </a:prstGeom>
          <a:noFill/>
          <a:ln/>
        </p:spPr>
        <p:txBody>
          <a:bodyPr wrap="square" rtlCol="0" anchor="t"/>
          <a:lstStyle/>
          <a:p>
            <a:pPr marL="342900" indent="-342900">
              <a:lnSpc>
                <a:spcPct val="115000"/>
              </a:lnSpc>
              <a:buSzPct val="100000"/>
              <a:buChar char="▪"/>
            </a:pPr>
            <a:r>
              <a:rPr lang="en-US" sz="1250" dirty="0">
                <a:solidFill>
                  <a:srgbClr val="1A1A2E"/>
                </a:solidFill>
                <a:latin typeface="Calibri" pitchFamily="34" charset="0"/>
                <a:ea typeface="Calibri" pitchFamily="34" charset="-122"/>
                <a:cs typeface="Calibri" pitchFamily="34" charset="-120"/>
              </a:rPr>
              <a:t>Reagent &amp; antimicrobial shortages block confirmation of resistance and force use of unrecommended drugs</a:t>
            </a:r>
            <a:endParaRPr lang="en-US" sz="1250" dirty="0"/>
          </a:p>
        </p:txBody>
      </p:sp>
      <p:sp>
        <p:nvSpPr>
          <p:cNvPr id="7" name="Text 5"/>
          <p:cNvSpPr/>
          <p:nvPr/>
        </p:nvSpPr>
        <p:spPr>
          <a:xfrm>
            <a:off x="822960" y="3383280"/>
            <a:ext cx="5303520" cy="960120"/>
          </a:xfrm>
          <a:prstGeom prst="rect">
            <a:avLst/>
          </a:prstGeom>
          <a:noFill/>
          <a:ln/>
        </p:spPr>
        <p:txBody>
          <a:bodyPr wrap="square" rtlCol="0" anchor="t"/>
          <a:lstStyle/>
          <a:p>
            <a:pPr marL="342900" indent="-342900">
              <a:lnSpc>
                <a:spcPct val="115000"/>
              </a:lnSpc>
              <a:buSzPct val="100000"/>
              <a:buChar char="▪"/>
            </a:pPr>
            <a:r>
              <a:rPr lang="en-US" sz="1250" dirty="0">
                <a:solidFill>
                  <a:srgbClr val="1A1A2E"/>
                </a:solidFill>
                <a:latin typeface="Calibri" pitchFamily="34" charset="0"/>
                <a:ea typeface="Calibri" pitchFamily="34" charset="-122"/>
                <a:cs typeface="Calibri" pitchFamily="34" charset="-120"/>
              </a:rPr>
              <a:t>Formulary-driven prescribing overrides first-line guidance when only third-line options are stocked</a:t>
            </a:r>
            <a:endParaRPr lang="en-US" sz="1250" dirty="0"/>
          </a:p>
        </p:txBody>
      </p:sp>
      <p:sp>
        <p:nvSpPr>
          <p:cNvPr id="8" name="Text 6"/>
          <p:cNvSpPr/>
          <p:nvPr/>
        </p:nvSpPr>
        <p:spPr>
          <a:xfrm>
            <a:off x="822960" y="4434840"/>
            <a:ext cx="5303520" cy="960120"/>
          </a:xfrm>
          <a:prstGeom prst="rect">
            <a:avLst/>
          </a:prstGeom>
          <a:noFill/>
          <a:ln/>
        </p:spPr>
        <p:txBody>
          <a:bodyPr wrap="square" rtlCol="0" anchor="t"/>
          <a:lstStyle/>
          <a:p>
            <a:pPr marL="342900" indent="-342900">
              <a:lnSpc>
                <a:spcPct val="115000"/>
              </a:lnSpc>
              <a:buSzPct val="100000"/>
              <a:buChar char="▪"/>
            </a:pPr>
            <a:r>
              <a:rPr lang="en-US" sz="1250" dirty="0">
                <a:solidFill>
                  <a:srgbClr val="1A1A2E"/>
                </a:solidFill>
                <a:latin typeface="Calibri" pitchFamily="34" charset="0"/>
                <a:ea typeface="Calibri" pitchFamily="34" charset="-122"/>
                <a:cs typeface="Calibri" pitchFamily="34" charset="-120"/>
              </a:rPr>
              <a:t>Compounding strain: understaffing, fragmented communication, weak LIS, slow ethics-review turnaround</a:t>
            </a:r>
            <a:endParaRPr lang="en-US" sz="1250" dirty="0"/>
          </a:p>
        </p:txBody>
      </p:sp>
      <p:sp>
        <p:nvSpPr>
          <p:cNvPr id="9" name="Shape 7"/>
          <p:cNvSpPr/>
          <p:nvPr/>
        </p:nvSpPr>
        <p:spPr>
          <a:xfrm>
            <a:off x="6629400" y="1600200"/>
            <a:ext cx="4983480" cy="4206240"/>
          </a:xfrm>
          <a:prstGeom prst="roundRect">
            <a:avLst>
              <a:gd name="adj" fmla="val 1739"/>
            </a:avLst>
          </a:prstGeom>
          <a:solidFill>
            <a:srgbClr val="1E2761"/>
          </a:solidFill>
          <a:ln/>
        </p:spPr>
      </p:sp>
      <p:sp>
        <p:nvSpPr>
          <p:cNvPr id="10" name="Text 8"/>
          <p:cNvSpPr/>
          <p:nvPr/>
        </p:nvSpPr>
        <p:spPr>
          <a:xfrm>
            <a:off x="6766560" y="1600200"/>
            <a:ext cx="1097280" cy="1097280"/>
          </a:xfrm>
          <a:prstGeom prst="rect">
            <a:avLst/>
          </a:prstGeom>
          <a:noFill/>
          <a:ln/>
        </p:spPr>
        <p:txBody>
          <a:bodyPr wrap="square" rtlCol="0" anchor="ctr"/>
          <a:lstStyle/>
          <a:p>
            <a:pPr marL="0" indent="0">
              <a:buNone/>
            </a:pPr>
            <a:r>
              <a:rPr lang="en-US" sz="7000" b="1" dirty="0" smtClean="0">
                <a:solidFill>
                  <a:srgbClr val="D4A24E"/>
                </a:solidFill>
                <a:latin typeface="Cambria" pitchFamily="34" charset="0"/>
                <a:ea typeface="Cambria" pitchFamily="34" charset="-122"/>
                <a:cs typeface="Cambria" pitchFamily="34" charset="-120"/>
              </a:rPr>
              <a:t>“</a:t>
            </a:r>
            <a:endParaRPr lang="en-US" sz="7000" dirty="0"/>
          </a:p>
        </p:txBody>
      </p:sp>
      <p:sp>
        <p:nvSpPr>
          <p:cNvPr id="11" name="Text 9"/>
          <p:cNvSpPr/>
          <p:nvPr/>
        </p:nvSpPr>
        <p:spPr>
          <a:xfrm>
            <a:off x="7086600" y="2331720"/>
            <a:ext cx="4206240" cy="1920240"/>
          </a:xfrm>
          <a:prstGeom prst="rect">
            <a:avLst/>
          </a:prstGeom>
          <a:noFill/>
          <a:ln/>
        </p:spPr>
        <p:txBody>
          <a:bodyPr wrap="square" rtlCol="0" anchor="t"/>
          <a:lstStyle/>
          <a:p>
            <a:pPr marL="0" indent="0">
              <a:lnSpc>
                <a:spcPct val="125000"/>
              </a:lnSpc>
              <a:buNone/>
            </a:pPr>
            <a:r>
              <a:rPr lang="en-US" sz="1600" i="1" dirty="0" smtClean="0">
                <a:solidFill>
                  <a:srgbClr val="FFFFFF"/>
                </a:solidFill>
                <a:latin typeface="Calibri" pitchFamily="34" charset="0"/>
                <a:ea typeface="Calibri" pitchFamily="34" charset="-122"/>
                <a:cs typeface="Calibri" pitchFamily="34" charset="-120"/>
              </a:rPr>
              <a:t>If you are told to use the first-line antibiotics, yet the third-line antimicrobials are the only ones available, you use what is available.  </a:t>
            </a:r>
          </a:p>
          <a:p>
            <a:pPr>
              <a:lnSpc>
                <a:spcPct val="125000"/>
              </a:lnSpc>
            </a:pPr>
            <a:r>
              <a:rPr lang="en-GB" sz="1600" i="1" dirty="0" smtClean="0">
                <a:solidFill>
                  <a:srgbClr val="FFFFFF"/>
                </a:solidFill>
                <a:latin typeface="Calibri" pitchFamily="34" charset="0"/>
                <a:ea typeface="Calibri" pitchFamily="34" charset="-122"/>
                <a:cs typeface="Calibri" pitchFamily="34" charset="-120"/>
              </a:rPr>
              <a:t>                                                                               </a:t>
            </a:r>
            <a:r>
              <a:rPr lang="en-US" sz="7000" b="1" dirty="0" smtClean="0">
                <a:solidFill>
                  <a:srgbClr val="D4A24E"/>
                </a:solidFill>
                <a:latin typeface="Cambria" pitchFamily="34" charset="0"/>
                <a:ea typeface="Cambria" pitchFamily="34" charset="-122"/>
                <a:cs typeface="Cambria" pitchFamily="34" charset="-120"/>
              </a:rPr>
              <a:t>”</a:t>
            </a:r>
            <a:endParaRPr lang="en-US" sz="7000" dirty="0" smtClean="0"/>
          </a:p>
          <a:p>
            <a:pPr marL="0" indent="0">
              <a:lnSpc>
                <a:spcPct val="125000"/>
              </a:lnSpc>
              <a:buNone/>
            </a:pPr>
            <a:endParaRPr lang="en-GB" sz="1600" i="1" dirty="0" smtClean="0">
              <a:solidFill>
                <a:srgbClr val="FFFFFF"/>
              </a:solidFill>
              <a:latin typeface="Calibri" pitchFamily="34" charset="0"/>
              <a:ea typeface="Calibri" pitchFamily="34" charset="-122"/>
              <a:cs typeface="Calibri" pitchFamily="34" charset="-120"/>
            </a:endParaRPr>
          </a:p>
          <a:p>
            <a:pPr marL="0" indent="0">
              <a:lnSpc>
                <a:spcPct val="125000"/>
              </a:lnSpc>
              <a:buNone/>
            </a:pPr>
            <a:r>
              <a:rPr lang="en-GB" sz="1600" i="1" dirty="0" smtClean="0">
                <a:solidFill>
                  <a:srgbClr val="FFFFFF"/>
                </a:solidFill>
                <a:latin typeface="Calibri" pitchFamily="34" charset="0"/>
                <a:ea typeface="Calibri" pitchFamily="34" charset="-122"/>
                <a:cs typeface="Calibri" pitchFamily="34" charset="-120"/>
              </a:rPr>
              <a:t>                                                                                       </a:t>
            </a:r>
            <a:endParaRPr lang="en-US" sz="1600" dirty="0"/>
          </a:p>
        </p:txBody>
      </p:sp>
      <p:sp>
        <p:nvSpPr>
          <p:cNvPr id="12" name="Text 10"/>
          <p:cNvSpPr/>
          <p:nvPr/>
        </p:nvSpPr>
        <p:spPr>
          <a:xfrm>
            <a:off x="7086600" y="4023360"/>
            <a:ext cx="1828800" cy="320040"/>
          </a:xfrm>
          <a:prstGeom prst="rect">
            <a:avLst/>
          </a:prstGeom>
          <a:noFill/>
          <a:ln/>
        </p:spPr>
        <p:txBody>
          <a:bodyPr wrap="square" rtlCol="0" anchor="ctr"/>
          <a:lstStyle/>
          <a:p>
            <a:pPr marL="0" indent="0">
              <a:buNone/>
            </a:pPr>
            <a:r>
              <a:rPr lang="en-US" sz="1200" b="1" dirty="0">
                <a:solidFill>
                  <a:srgbClr val="D4A24E"/>
                </a:solidFill>
                <a:latin typeface="Calibri" pitchFamily="34" charset="0"/>
                <a:ea typeface="Calibri" pitchFamily="34" charset="-122"/>
                <a:cs typeface="Calibri" pitchFamily="34" charset="-120"/>
              </a:rPr>
              <a:t>— P-011</a:t>
            </a:r>
            <a:endParaRPr lang="en-US" sz="1200" dirty="0"/>
          </a:p>
        </p:txBody>
      </p:sp>
      <p:sp>
        <p:nvSpPr>
          <p:cNvPr id="13" name="Shape 11"/>
          <p:cNvSpPr/>
          <p:nvPr/>
        </p:nvSpPr>
        <p:spPr>
          <a:xfrm>
            <a:off x="7086600" y="4434840"/>
            <a:ext cx="4114800" cy="0"/>
          </a:xfrm>
          <a:prstGeom prst="line">
            <a:avLst/>
          </a:prstGeom>
          <a:noFill/>
          <a:ln w="12700">
            <a:solidFill>
              <a:srgbClr val="3A458C"/>
            </a:solidFill>
            <a:prstDash val="solid"/>
          </a:ln>
        </p:spPr>
      </p:sp>
      <p:sp>
        <p:nvSpPr>
          <p:cNvPr id="14" name="Text 12"/>
          <p:cNvSpPr/>
          <p:nvPr/>
        </p:nvSpPr>
        <p:spPr>
          <a:xfrm>
            <a:off x="7086600" y="4572000"/>
            <a:ext cx="4206240" cy="1097280"/>
          </a:xfrm>
          <a:prstGeom prst="rect">
            <a:avLst/>
          </a:prstGeom>
          <a:noFill/>
          <a:ln/>
        </p:spPr>
        <p:txBody>
          <a:bodyPr wrap="square" rtlCol="0" anchor="t"/>
          <a:lstStyle/>
          <a:p>
            <a:pPr marL="0" indent="0">
              <a:lnSpc>
                <a:spcPct val="115000"/>
              </a:lnSpc>
              <a:buNone/>
            </a:pPr>
            <a:r>
              <a:rPr lang="en-US" sz="1150" dirty="0">
                <a:solidFill>
                  <a:srgbClr val="CADCFC"/>
                </a:solidFill>
                <a:latin typeface="Calibri" pitchFamily="34" charset="0"/>
                <a:ea typeface="Calibri" pitchFamily="34" charset="-122"/>
                <a:cs typeface="Calibri" pitchFamily="34" charset="-120"/>
              </a:rPr>
              <a:t>Theme 8 </a:t>
            </a:r>
            <a:r>
              <a:rPr lang="en-US" sz="1150" dirty="0" smtClean="0">
                <a:solidFill>
                  <a:srgbClr val="CADCFC"/>
                </a:solidFill>
                <a:latin typeface="Calibri" pitchFamily="34" charset="0"/>
                <a:ea typeface="Calibri" pitchFamily="34" charset="-122"/>
                <a:cs typeface="Calibri" pitchFamily="34" charset="-120"/>
              </a:rPr>
              <a:t> </a:t>
            </a:r>
            <a:r>
              <a:rPr lang="en-US" sz="1150" dirty="0">
                <a:solidFill>
                  <a:srgbClr val="CADCFC"/>
                </a:solidFill>
                <a:latin typeface="Calibri" pitchFamily="34" charset="0"/>
                <a:ea typeface="Calibri" pitchFamily="34" charset="-122"/>
                <a:cs typeface="Calibri" pitchFamily="34" charset="-120"/>
              </a:rPr>
              <a:t>Ethical Dilemmas: clinicians repeatedly absorb the ethical weight of resource decisions made </a:t>
            </a:r>
            <a:r>
              <a:rPr lang="en-US" sz="1150" dirty="0" smtClean="0">
                <a:solidFill>
                  <a:srgbClr val="CADCFC"/>
                </a:solidFill>
                <a:latin typeface="Calibri" pitchFamily="34" charset="0"/>
                <a:ea typeface="Calibri" pitchFamily="34" charset="-122"/>
                <a:cs typeface="Calibri" pitchFamily="34" charset="-120"/>
              </a:rPr>
              <a:t>elsewhere; </a:t>
            </a:r>
            <a:r>
              <a:rPr lang="en-US" sz="1150" dirty="0">
                <a:solidFill>
                  <a:srgbClr val="CADCFC"/>
                </a:solidFill>
                <a:latin typeface="Calibri" pitchFamily="34" charset="0"/>
                <a:ea typeface="Calibri" pitchFamily="34" charset="-122"/>
                <a:cs typeface="Calibri" pitchFamily="34" charset="-120"/>
              </a:rPr>
              <a:t>a pattern consistent with moral distress.</a:t>
            </a:r>
            <a:endParaRPr lang="en-US" sz="115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0515600" cy="640080"/>
          </a:xfrm>
          <a:prstGeom prst="rect">
            <a:avLst/>
          </a:prstGeom>
          <a:noFill/>
          <a:ln/>
        </p:spPr>
        <p:txBody>
          <a:bodyPr wrap="square" rtlCol="0" anchor="ctr"/>
          <a:lstStyle/>
          <a:p>
            <a:pPr marL="0" indent="0">
              <a:buNone/>
            </a:pPr>
            <a:r>
              <a:rPr lang="en-US" sz="2800" b="1" dirty="0">
                <a:solidFill>
                  <a:srgbClr val="1E2761"/>
                </a:solidFill>
                <a:latin typeface="Cambria" pitchFamily="34" charset="0"/>
                <a:ea typeface="Cambria" pitchFamily="34" charset="-122"/>
                <a:cs typeface="Cambria" pitchFamily="34" charset="-120"/>
              </a:rPr>
              <a:t>Key Finding 2: Governance Vacuums</a:t>
            </a:r>
            <a:endParaRPr lang="en-US" sz="2800" dirty="0"/>
          </a:p>
        </p:txBody>
      </p:sp>
      <p:sp>
        <p:nvSpPr>
          <p:cNvPr id="3" name="Text 1"/>
          <p:cNvSpPr/>
          <p:nvPr/>
        </p:nvSpPr>
        <p:spPr>
          <a:xfrm>
            <a:off x="548640" y="1051560"/>
            <a:ext cx="10515600" cy="365760"/>
          </a:xfrm>
          <a:prstGeom prst="rect">
            <a:avLst/>
          </a:prstGeom>
          <a:noFill/>
          <a:ln/>
        </p:spPr>
        <p:txBody>
          <a:bodyPr wrap="square" rtlCol="0" anchor="ctr"/>
          <a:lstStyle/>
          <a:p>
            <a:pPr marL="0" indent="0">
              <a:buNone/>
            </a:pPr>
            <a:r>
              <a:rPr lang="en-US" sz="1300" i="1" dirty="0">
                <a:solidFill>
                  <a:srgbClr val="5A5A6E"/>
                </a:solidFill>
                <a:latin typeface="Calibri" pitchFamily="34" charset="0"/>
                <a:ea typeface="Calibri" pitchFamily="34" charset="-122"/>
                <a:cs typeface="Calibri" pitchFamily="34" charset="-120"/>
              </a:rPr>
              <a:t>Where institutional policy is silent, individuals interpret unsettled questions alone</a:t>
            </a:r>
            <a:endParaRPr lang="en-US" sz="1300" dirty="0"/>
          </a:p>
        </p:txBody>
      </p:sp>
      <p:sp>
        <p:nvSpPr>
          <p:cNvPr id="4" name="Shape 2"/>
          <p:cNvSpPr/>
          <p:nvPr/>
        </p:nvSpPr>
        <p:spPr>
          <a:xfrm>
            <a:off x="548640" y="1600200"/>
            <a:ext cx="3611880" cy="5148072"/>
          </a:xfrm>
          <a:prstGeom prst="roundRect">
            <a:avLst>
              <a:gd name="adj" fmla="val 2025"/>
            </a:avLst>
          </a:prstGeom>
          <a:solidFill>
            <a:srgbClr val="F4F6FC"/>
          </a:solidFill>
          <a:ln/>
        </p:spPr>
      </p:sp>
      <p:sp>
        <p:nvSpPr>
          <p:cNvPr id="5" name="Shape 3"/>
          <p:cNvSpPr/>
          <p:nvPr/>
        </p:nvSpPr>
        <p:spPr>
          <a:xfrm>
            <a:off x="822960" y="1874520"/>
            <a:ext cx="594360" cy="594360"/>
          </a:xfrm>
          <a:prstGeom prst="ellipse">
            <a:avLst/>
          </a:prstGeom>
          <a:solidFill>
            <a:srgbClr val="1C7293"/>
          </a:solidFill>
          <a:ln/>
        </p:spPr>
      </p:sp>
      <p:sp>
        <p:nvSpPr>
          <p:cNvPr id="6" name="Text 4"/>
          <p:cNvSpPr/>
          <p:nvPr/>
        </p:nvSpPr>
        <p:spPr>
          <a:xfrm>
            <a:off x="822960" y="1874520"/>
            <a:ext cx="594360" cy="594360"/>
          </a:xfrm>
          <a:prstGeom prst="rect">
            <a:avLst/>
          </a:prstGeom>
          <a:noFill/>
          <a:ln/>
        </p:spPr>
        <p:txBody>
          <a:bodyPr wrap="square" rtlCol="0" anchor="ctr"/>
          <a:lstStyle/>
          <a:p>
            <a:pPr marL="0" indent="0" algn="ctr">
              <a:buNone/>
            </a:pPr>
            <a:r>
              <a:rPr lang="en-US" sz="1690" b="1" dirty="0">
                <a:solidFill>
                  <a:srgbClr val="FFFFFF"/>
                </a:solidFill>
                <a:latin typeface="Calibri" pitchFamily="34" charset="0"/>
                <a:ea typeface="Calibri" pitchFamily="34" charset="-122"/>
                <a:cs typeface="Calibri" pitchFamily="34" charset="-120"/>
              </a:rPr>
              <a:t>✲</a:t>
            </a:r>
            <a:endParaRPr lang="en-US" sz="1690" dirty="0"/>
          </a:p>
        </p:txBody>
      </p:sp>
      <p:sp>
        <p:nvSpPr>
          <p:cNvPr id="7" name="Text 5"/>
          <p:cNvSpPr/>
          <p:nvPr/>
        </p:nvSpPr>
        <p:spPr>
          <a:xfrm>
            <a:off x="777240" y="2457682"/>
            <a:ext cx="3154680" cy="548640"/>
          </a:xfrm>
          <a:prstGeom prst="rect">
            <a:avLst/>
          </a:prstGeom>
          <a:noFill/>
          <a:ln/>
        </p:spPr>
        <p:txBody>
          <a:bodyPr wrap="square" rtlCol="0" anchor="t"/>
          <a:lstStyle/>
          <a:p>
            <a:pPr marL="0" indent="0">
              <a:buNone/>
            </a:pPr>
            <a:r>
              <a:rPr lang="en-US" sz="1500" b="1" dirty="0">
                <a:solidFill>
                  <a:srgbClr val="1E2761"/>
                </a:solidFill>
                <a:latin typeface="Calibri" pitchFamily="34" charset="0"/>
                <a:ea typeface="Calibri" pitchFamily="34" charset="-122"/>
                <a:cs typeface="Calibri" pitchFamily="34" charset="-120"/>
              </a:rPr>
              <a:t>Privacy &amp; Confidentiality</a:t>
            </a:r>
            <a:endParaRPr lang="en-US" sz="1500" dirty="0"/>
          </a:p>
        </p:txBody>
      </p:sp>
      <p:sp>
        <p:nvSpPr>
          <p:cNvPr id="8" name="Text 6"/>
          <p:cNvSpPr/>
          <p:nvPr/>
        </p:nvSpPr>
        <p:spPr>
          <a:xfrm>
            <a:off x="777240" y="2743201"/>
            <a:ext cx="3154680" cy="2286000"/>
          </a:xfrm>
          <a:prstGeom prst="rect">
            <a:avLst/>
          </a:prstGeom>
          <a:noFill/>
          <a:ln/>
        </p:spPr>
        <p:txBody>
          <a:bodyPr wrap="square" rtlCol="0" anchor="t"/>
          <a:lstStyle/>
          <a:p>
            <a:pPr marL="0" indent="0">
              <a:lnSpc>
                <a:spcPct val="120000"/>
              </a:lnSpc>
              <a:buNone/>
            </a:pPr>
            <a:r>
              <a:rPr lang="en-US" sz="1200" dirty="0">
                <a:solidFill>
                  <a:srgbClr val="1A1A2E"/>
                </a:solidFill>
                <a:latin typeface="Calibri" pitchFamily="34" charset="0"/>
                <a:ea typeface="Calibri" pitchFamily="34" charset="-122"/>
                <a:cs typeface="Calibri" pitchFamily="34" charset="-120"/>
              </a:rPr>
              <a:t>Concerns over restricting patient data to authorized staff and gaps in current anonymization practice</a:t>
            </a:r>
            <a:r>
              <a:rPr lang="en-US" sz="1200" dirty="0" smtClean="0">
                <a:solidFill>
                  <a:srgbClr val="1A1A2E"/>
                </a:solidFill>
                <a:latin typeface="Calibri" pitchFamily="34" charset="0"/>
                <a:ea typeface="Calibri" pitchFamily="34" charset="-122"/>
                <a:cs typeface="Calibri" pitchFamily="34" charset="-120"/>
              </a:rPr>
              <a:t>.</a:t>
            </a:r>
          </a:p>
          <a:p>
            <a:pPr marL="0" indent="0">
              <a:lnSpc>
                <a:spcPct val="120000"/>
              </a:lnSpc>
              <a:buNone/>
            </a:pPr>
            <a:endParaRPr lang="en-US" sz="1200" dirty="0" smtClean="0">
              <a:solidFill>
                <a:srgbClr val="1A1A2E"/>
              </a:solidFill>
              <a:latin typeface="Calibri" pitchFamily="34" charset="0"/>
              <a:ea typeface="Calibri" pitchFamily="34" charset="-122"/>
              <a:cs typeface="Calibri" pitchFamily="34" charset="-120"/>
            </a:endParaRPr>
          </a:p>
          <a:p>
            <a:pPr>
              <a:lnSpc>
                <a:spcPct val="120000"/>
              </a:lnSpc>
            </a:pPr>
            <a:r>
              <a:rPr lang="en-GB" sz="1200" b="1" i="1" dirty="0"/>
              <a:t>“Protecting the privacy of patients so that we do not share their names with anyone else outside of the people who secure the data.” (P-017</a:t>
            </a:r>
            <a:r>
              <a:rPr lang="en-GB" sz="1200" b="1" i="1" dirty="0" smtClean="0"/>
              <a:t>)</a:t>
            </a:r>
          </a:p>
          <a:p>
            <a:pPr>
              <a:lnSpc>
                <a:spcPct val="120000"/>
              </a:lnSpc>
            </a:pPr>
            <a:endParaRPr lang="en-GB" sz="1200" b="1" i="1" dirty="0" smtClean="0"/>
          </a:p>
          <a:p>
            <a:pPr>
              <a:lnSpc>
                <a:spcPct val="120000"/>
              </a:lnSpc>
            </a:pPr>
            <a:r>
              <a:rPr lang="en-GB" sz="1200" b="1" i="1" dirty="0"/>
              <a:t>“Data sharing should ensure privacy and confidentiality of patient data is maintained.” (P-002)</a:t>
            </a:r>
          </a:p>
          <a:p>
            <a:pPr>
              <a:lnSpc>
                <a:spcPct val="120000"/>
              </a:lnSpc>
            </a:pPr>
            <a:endParaRPr lang="en-GB" sz="1200" b="1" i="1" dirty="0"/>
          </a:p>
          <a:p>
            <a:pPr>
              <a:lnSpc>
                <a:spcPct val="120000"/>
              </a:lnSpc>
            </a:pPr>
            <a:r>
              <a:rPr lang="en-GB" sz="1200" b="1" i="1" dirty="0"/>
              <a:t>“Anonymization and confidentiality of patient data should be improved to promote ethical research related to AMR.” (P-002)</a:t>
            </a:r>
          </a:p>
          <a:p>
            <a:pPr>
              <a:lnSpc>
                <a:spcPct val="120000"/>
              </a:lnSpc>
            </a:pPr>
            <a:endParaRPr lang="en-GB" sz="1200" b="1" i="1" dirty="0" smtClean="0"/>
          </a:p>
          <a:p>
            <a:pPr>
              <a:lnSpc>
                <a:spcPct val="120000"/>
              </a:lnSpc>
            </a:pPr>
            <a:endParaRPr lang="en-US" sz="1200" b="1" i="1" dirty="0"/>
          </a:p>
        </p:txBody>
      </p:sp>
      <p:sp>
        <p:nvSpPr>
          <p:cNvPr id="9" name="Shape 7"/>
          <p:cNvSpPr/>
          <p:nvPr/>
        </p:nvSpPr>
        <p:spPr>
          <a:xfrm>
            <a:off x="4389120" y="1600199"/>
            <a:ext cx="3611880" cy="5148073"/>
          </a:xfrm>
          <a:prstGeom prst="roundRect">
            <a:avLst>
              <a:gd name="adj" fmla="val 2025"/>
            </a:avLst>
          </a:prstGeom>
          <a:solidFill>
            <a:srgbClr val="F4F6FC"/>
          </a:solidFill>
          <a:ln/>
        </p:spPr>
      </p:sp>
      <p:sp>
        <p:nvSpPr>
          <p:cNvPr id="10" name="Shape 8"/>
          <p:cNvSpPr/>
          <p:nvPr/>
        </p:nvSpPr>
        <p:spPr>
          <a:xfrm>
            <a:off x="4663440" y="1874520"/>
            <a:ext cx="594360" cy="594360"/>
          </a:xfrm>
          <a:prstGeom prst="ellipse">
            <a:avLst/>
          </a:prstGeom>
          <a:solidFill>
            <a:srgbClr val="1E2761"/>
          </a:solidFill>
          <a:ln/>
        </p:spPr>
      </p:sp>
      <p:sp>
        <p:nvSpPr>
          <p:cNvPr id="11" name="Text 9"/>
          <p:cNvSpPr/>
          <p:nvPr/>
        </p:nvSpPr>
        <p:spPr>
          <a:xfrm>
            <a:off x="4663440" y="1874520"/>
            <a:ext cx="594360" cy="594360"/>
          </a:xfrm>
          <a:prstGeom prst="rect">
            <a:avLst/>
          </a:prstGeom>
          <a:noFill/>
          <a:ln/>
        </p:spPr>
        <p:txBody>
          <a:bodyPr wrap="square" rtlCol="0" anchor="ctr"/>
          <a:lstStyle/>
          <a:p>
            <a:pPr marL="0" indent="0" algn="ctr">
              <a:buNone/>
            </a:pPr>
            <a:r>
              <a:rPr lang="en-US" sz="1690" b="1" dirty="0">
                <a:solidFill>
                  <a:srgbClr val="FFFFFF"/>
                </a:solidFill>
                <a:latin typeface="Calibri" pitchFamily="34" charset="0"/>
                <a:ea typeface="Calibri" pitchFamily="34" charset="-122"/>
                <a:cs typeface="Calibri" pitchFamily="34" charset="-120"/>
              </a:rPr>
              <a:t>$</a:t>
            </a:r>
            <a:endParaRPr lang="en-US" sz="1690" dirty="0"/>
          </a:p>
        </p:txBody>
      </p:sp>
      <p:sp>
        <p:nvSpPr>
          <p:cNvPr id="12" name="Text 10"/>
          <p:cNvSpPr/>
          <p:nvPr/>
        </p:nvSpPr>
        <p:spPr>
          <a:xfrm>
            <a:off x="4663440" y="2495007"/>
            <a:ext cx="3154680" cy="548640"/>
          </a:xfrm>
          <a:prstGeom prst="rect">
            <a:avLst/>
          </a:prstGeom>
          <a:noFill/>
          <a:ln/>
        </p:spPr>
        <p:txBody>
          <a:bodyPr wrap="square" rtlCol="0" anchor="t"/>
          <a:lstStyle/>
          <a:p>
            <a:pPr marL="0" indent="0">
              <a:buNone/>
            </a:pPr>
            <a:r>
              <a:rPr lang="en-US" sz="1500" b="1" dirty="0">
                <a:solidFill>
                  <a:srgbClr val="1E2761"/>
                </a:solidFill>
                <a:latin typeface="Calibri" pitchFamily="34" charset="0"/>
                <a:ea typeface="Calibri" pitchFamily="34" charset="-122"/>
                <a:cs typeface="Calibri" pitchFamily="34" charset="-120"/>
              </a:rPr>
              <a:t>Conflict of Interest</a:t>
            </a:r>
            <a:endParaRPr lang="en-US" sz="1500" dirty="0"/>
          </a:p>
        </p:txBody>
      </p:sp>
      <p:sp>
        <p:nvSpPr>
          <p:cNvPr id="13" name="Text 11"/>
          <p:cNvSpPr/>
          <p:nvPr/>
        </p:nvSpPr>
        <p:spPr>
          <a:xfrm>
            <a:off x="4617720" y="2743201"/>
            <a:ext cx="3154680" cy="2286000"/>
          </a:xfrm>
          <a:prstGeom prst="rect">
            <a:avLst/>
          </a:prstGeom>
          <a:noFill/>
          <a:ln/>
        </p:spPr>
        <p:txBody>
          <a:bodyPr wrap="square" rtlCol="0" anchor="t"/>
          <a:lstStyle/>
          <a:p>
            <a:pPr marL="0" indent="0">
              <a:lnSpc>
                <a:spcPct val="120000"/>
              </a:lnSpc>
              <a:buNone/>
            </a:pPr>
            <a:r>
              <a:rPr lang="en-US" sz="1200" dirty="0">
                <a:solidFill>
                  <a:srgbClr val="1A1A2E"/>
                </a:solidFill>
                <a:latin typeface="Calibri" pitchFamily="34" charset="0"/>
                <a:ea typeface="Calibri" pitchFamily="34" charset="-122"/>
                <a:cs typeface="Calibri" pitchFamily="34" charset="-120"/>
              </a:rPr>
              <a:t>Junior doctors described as more swayed by pharmaceutical marketing than consultants; researcher self-interest questioned</a:t>
            </a:r>
            <a:r>
              <a:rPr lang="en-US" sz="1200" dirty="0" smtClean="0">
                <a:solidFill>
                  <a:srgbClr val="1A1A2E"/>
                </a:solidFill>
                <a:latin typeface="Calibri" pitchFamily="34" charset="0"/>
                <a:ea typeface="Calibri" pitchFamily="34" charset="-122"/>
                <a:cs typeface="Calibri" pitchFamily="34" charset="-120"/>
              </a:rPr>
              <a:t>. </a:t>
            </a:r>
          </a:p>
          <a:p>
            <a:pPr>
              <a:lnSpc>
                <a:spcPct val="120000"/>
              </a:lnSpc>
            </a:pPr>
            <a:r>
              <a:rPr lang="en-GB" sz="1200" b="1" i="1" dirty="0" smtClean="0"/>
              <a:t>“There are doctors who fall prey to the marketers. When a marketer comes with a new drug, they tend to prescribe the new drug more, especially the young doctors. The consultants are not easily swayed, but the young doctors are swayed by the marketers more. When doctors are invited for dinner, conferences, or breakfast by pharmaceutical companies, they should attend but follow the laid-down guidelines on antimicrobial use so that they do not prescribe drugs according to what they hear.” (P-013</a:t>
            </a:r>
            <a:r>
              <a:rPr lang="en-GB" sz="1200" b="1" dirty="0" smtClean="0"/>
              <a:t>)</a:t>
            </a:r>
            <a:r>
              <a:rPr lang="en-GB" sz="1200" dirty="0" smtClean="0"/>
              <a:t>, </a:t>
            </a:r>
            <a:r>
              <a:rPr lang="en-GB" sz="1200" b="1" i="1" dirty="0"/>
              <a:t>“Researchers are designing AMR research for their own gains rather than to benefit the public or society.” (P-002)</a:t>
            </a:r>
          </a:p>
          <a:p>
            <a:pPr marL="0" indent="0">
              <a:lnSpc>
                <a:spcPct val="120000"/>
              </a:lnSpc>
              <a:buNone/>
            </a:pPr>
            <a:endParaRPr lang="en-GB" sz="1200" dirty="0" smtClean="0"/>
          </a:p>
          <a:p>
            <a:pPr>
              <a:lnSpc>
                <a:spcPct val="120000"/>
              </a:lnSpc>
            </a:pPr>
            <a:endParaRPr lang="en-GB" sz="1200" dirty="0"/>
          </a:p>
          <a:p>
            <a:pPr marL="0" indent="0">
              <a:lnSpc>
                <a:spcPct val="120000"/>
              </a:lnSpc>
              <a:buNone/>
            </a:pPr>
            <a:endParaRPr lang="en-US" sz="1200" dirty="0"/>
          </a:p>
        </p:txBody>
      </p:sp>
      <p:sp>
        <p:nvSpPr>
          <p:cNvPr id="14" name="Shape 12"/>
          <p:cNvSpPr/>
          <p:nvPr/>
        </p:nvSpPr>
        <p:spPr>
          <a:xfrm>
            <a:off x="8229600" y="1600200"/>
            <a:ext cx="3611880" cy="5148072"/>
          </a:xfrm>
          <a:prstGeom prst="roundRect">
            <a:avLst>
              <a:gd name="adj" fmla="val 2025"/>
            </a:avLst>
          </a:prstGeom>
          <a:solidFill>
            <a:srgbClr val="F4F6FC"/>
          </a:solidFill>
          <a:ln/>
        </p:spPr>
      </p:sp>
      <p:sp>
        <p:nvSpPr>
          <p:cNvPr id="15" name="Shape 13"/>
          <p:cNvSpPr/>
          <p:nvPr/>
        </p:nvSpPr>
        <p:spPr>
          <a:xfrm>
            <a:off x="8503920" y="1874520"/>
            <a:ext cx="594360" cy="594360"/>
          </a:xfrm>
          <a:prstGeom prst="ellipse">
            <a:avLst/>
          </a:prstGeom>
          <a:solidFill>
            <a:srgbClr val="1C7293"/>
          </a:solidFill>
          <a:ln/>
        </p:spPr>
      </p:sp>
      <p:sp>
        <p:nvSpPr>
          <p:cNvPr id="16" name="Text 14"/>
          <p:cNvSpPr/>
          <p:nvPr/>
        </p:nvSpPr>
        <p:spPr>
          <a:xfrm>
            <a:off x="8503920" y="1874520"/>
            <a:ext cx="594360" cy="594360"/>
          </a:xfrm>
          <a:prstGeom prst="rect">
            <a:avLst/>
          </a:prstGeom>
          <a:noFill/>
          <a:ln/>
        </p:spPr>
        <p:txBody>
          <a:bodyPr wrap="square" rtlCol="0" anchor="ctr"/>
          <a:lstStyle/>
          <a:p>
            <a:pPr marL="0" indent="0" algn="ctr">
              <a:buNone/>
            </a:pPr>
            <a:r>
              <a:rPr lang="en-US" sz="1690" b="1" dirty="0">
                <a:solidFill>
                  <a:srgbClr val="FFFFFF"/>
                </a:solidFill>
                <a:latin typeface="Calibri" pitchFamily="34" charset="0"/>
                <a:ea typeface="Calibri" pitchFamily="34" charset="-122"/>
                <a:cs typeface="Calibri" pitchFamily="34" charset="-120"/>
              </a:rPr>
              <a:t>✓</a:t>
            </a:r>
            <a:endParaRPr lang="en-US" sz="1690" dirty="0"/>
          </a:p>
        </p:txBody>
      </p:sp>
      <p:sp>
        <p:nvSpPr>
          <p:cNvPr id="17" name="Text 15"/>
          <p:cNvSpPr/>
          <p:nvPr/>
        </p:nvSpPr>
        <p:spPr>
          <a:xfrm>
            <a:off x="8458200" y="2495007"/>
            <a:ext cx="3154680" cy="548640"/>
          </a:xfrm>
          <a:prstGeom prst="rect">
            <a:avLst/>
          </a:prstGeom>
          <a:noFill/>
          <a:ln/>
        </p:spPr>
        <p:txBody>
          <a:bodyPr wrap="square" rtlCol="0" anchor="t"/>
          <a:lstStyle/>
          <a:p>
            <a:pPr marL="0" indent="0">
              <a:buNone/>
            </a:pPr>
            <a:r>
              <a:rPr lang="en-US" sz="1500" b="1" dirty="0">
                <a:solidFill>
                  <a:srgbClr val="1E2761"/>
                </a:solidFill>
                <a:latin typeface="Calibri" pitchFamily="34" charset="0"/>
                <a:ea typeface="Calibri" pitchFamily="34" charset="-122"/>
                <a:cs typeface="Calibri" pitchFamily="34" charset="-120"/>
              </a:rPr>
              <a:t>Autonomy &amp; Consent</a:t>
            </a:r>
            <a:endParaRPr lang="en-US" sz="1500" dirty="0"/>
          </a:p>
        </p:txBody>
      </p:sp>
      <p:sp>
        <p:nvSpPr>
          <p:cNvPr id="18" name="Text 16"/>
          <p:cNvSpPr/>
          <p:nvPr/>
        </p:nvSpPr>
        <p:spPr>
          <a:xfrm>
            <a:off x="8458200" y="2732002"/>
            <a:ext cx="3154680" cy="4016269"/>
          </a:xfrm>
          <a:prstGeom prst="rect">
            <a:avLst/>
          </a:prstGeom>
          <a:noFill/>
          <a:ln/>
        </p:spPr>
        <p:txBody>
          <a:bodyPr wrap="square" rtlCol="0" anchor="t"/>
          <a:lstStyle/>
          <a:p>
            <a:pPr marL="0" indent="0">
              <a:lnSpc>
                <a:spcPct val="120000"/>
              </a:lnSpc>
              <a:buNone/>
            </a:pPr>
            <a:r>
              <a:rPr lang="en-US" sz="1200" dirty="0">
                <a:solidFill>
                  <a:srgbClr val="1A1A2E"/>
                </a:solidFill>
                <a:latin typeface="Calibri" pitchFamily="34" charset="0"/>
                <a:ea typeface="Calibri" pitchFamily="34" charset="-122"/>
                <a:cs typeface="Calibri" pitchFamily="34" charset="-120"/>
              </a:rPr>
              <a:t>Genuine tension: study-specific consent for secondary data seen as impractical, yet unconsented ICU blood sampling flagged as a live concern</a:t>
            </a:r>
            <a:r>
              <a:rPr lang="en-US" sz="1200" dirty="0" smtClean="0">
                <a:solidFill>
                  <a:srgbClr val="1A1A2E"/>
                </a:solidFill>
                <a:latin typeface="Calibri" pitchFamily="34" charset="0"/>
                <a:ea typeface="Calibri" pitchFamily="34" charset="-122"/>
                <a:cs typeface="Calibri" pitchFamily="34" charset="-120"/>
              </a:rPr>
              <a:t>.</a:t>
            </a:r>
          </a:p>
          <a:p>
            <a:pPr>
              <a:lnSpc>
                <a:spcPct val="120000"/>
              </a:lnSpc>
            </a:pPr>
            <a:r>
              <a:rPr lang="en-GB" sz="1200" b="1" i="1" dirty="0"/>
              <a:t>“Participants should clearly understand what they are getting into. Consent should not just be a formality.” (P-013)</a:t>
            </a:r>
          </a:p>
          <a:p>
            <a:pPr>
              <a:lnSpc>
                <a:spcPct val="120000"/>
              </a:lnSpc>
            </a:pPr>
            <a:endParaRPr lang="en-GB" sz="1200" b="1" i="1" dirty="0"/>
          </a:p>
          <a:p>
            <a:pPr>
              <a:lnSpc>
                <a:spcPct val="120000"/>
              </a:lnSpc>
            </a:pPr>
            <a:r>
              <a:rPr lang="en-GB" sz="1200" b="1" i="1" dirty="0"/>
              <a:t>“It is impractical to consistently seek consent when using secondary data, as AMR research heavily depends on it. The process of obtaining consent for secondary use is often time-consuming and burdensome, which could delay research that aims to benefit participants.” (P-017)</a:t>
            </a:r>
          </a:p>
          <a:p>
            <a:pPr marL="0" indent="0">
              <a:lnSpc>
                <a:spcPct val="120000"/>
              </a:lnSpc>
              <a:buNone/>
            </a:pPr>
            <a:endParaRPr lang="en-US" sz="12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411480"/>
            <a:ext cx="10515600" cy="640080"/>
          </a:xfrm>
          <a:prstGeom prst="rect">
            <a:avLst/>
          </a:prstGeom>
          <a:noFill/>
          <a:ln/>
        </p:spPr>
        <p:txBody>
          <a:bodyPr wrap="square" rtlCol="0" anchor="ctr"/>
          <a:lstStyle/>
          <a:p>
            <a:pPr marL="0" indent="0">
              <a:buNone/>
            </a:pPr>
            <a:r>
              <a:rPr lang="en-US" sz="2700" b="1" dirty="0">
                <a:solidFill>
                  <a:srgbClr val="1E2761"/>
                </a:solidFill>
                <a:latin typeface="Cambria" pitchFamily="34" charset="0"/>
                <a:ea typeface="Cambria" pitchFamily="34" charset="-122"/>
                <a:cs typeface="Cambria" pitchFamily="34" charset="-120"/>
              </a:rPr>
              <a:t>Key Finding 3: Epistemic Exclusion &amp; Training Gaps</a:t>
            </a:r>
            <a:endParaRPr lang="en-US" sz="2700" dirty="0"/>
          </a:p>
        </p:txBody>
      </p:sp>
      <p:sp>
        <p:nvSpPr>
          <p:cNvPr id="3" name="Shape 1"/>
          <p:cNvSpPr/>
          <p:nvPr/>
        </p:nvSpPr>
        <p:spPr>
          <a:xfrm>
            <a:off x="548640" y="1417320"/>
            <a:ext cx="11091672" cy="1417320"/>
          </a:xfrm>
          <a:prstGeom prst="roundRect">
            <a:avLst>
              <a:gd name="adj" fmla="val 5161"/>
            </a:avLst>
          </a:prstGeom>
          <a:solidFill>
            <a:srgbClr val="F4F6FC"/>
          </a:solidFill>
          <a:ln/>
        </p:spPr>
      </p:sp>
      <p:sp>
        <p:nvSpPr>
          <p:cNvPr id="4" name="Shape 2"/>
          <p:cNvSpPr/>
          <p:nvPr/>
        </p:nvSpPr>
        <p:spPr>
          <a:xfrm>
            <a:off x="777240" y="1805940"/>
            <a:ext cx="640080" cy="640080"/>
          </a:xfrm>
          <a:prstGeom prst="ellipse">
            <a:avLst/>
          </a:prstGeom>
          <a:solidFill>
            <a:srgbClr val="1E2761"/>
          </a:solidFill>
          <a:ln/>
        </p:spPr>
      </p:sp>
      <p:sp>
        <p:nvSpPr>
          <p:cNvPr id="5" name="Text 3"/>
          <p:cNvSpPr/>
          <p:nvPr/>
        </p:nvSpPr>
        <p:spPr>
          <a:xfrm>
            <a:off x="777240" y="1805940"/>
            <a:ext cx="640080" cy="640080"/>
          </a:xfrm>
          <a:prstGeom prst="rect">
            <a:avLst/>
          </a:prstGeom>
          <a:noFill/>
          <a:ln/>
        </p:spPr>
        <p:txBody>
          <a:bodyPr wrap="square" rtlCol="0" anchor="ctr"/>
          <a:lstStyle/>
          <a:p>
            <a:pPr marL="0" indent="0" algn="ctr">
              <a:buNone/>
            </a:pPr>
            <a:r>
              <a:rPr lang="en-US" sz="1820" b="1" dirty="0">
                <a:solidFill>
                  <a:srgbClr val="FFFFFF"/>
                </a:solidFill>
                <a:latin typeface="Calibri" pitchFamily="34" charset="0"/>
                <a:ea typeface="Calibri" pitchFamily="34" charset="-122"/>
                <a:cs typeface="Calibri" pitchFamily="34" charset="-120"/>
              </a:rPr>
              <a:t>⚙</a:t>
            </a:r>
            <a:endParaRPr lang="en-US" sz="1820" dirty="0"/>
          </a:p>
        </p:txBody>
      </p:sp>
      <p:sp>
        <p:nvSpPr>
          <p:cNvPr id="6" name="Text 4"/>
          <p:cNvSpPr/>
          <p:nvPr/>
        </p:nvSpPr>
        <p:spPr>
          <a:xfrm>
            <a:off x="1600200" y="1554480"/>
            <a:ext cx="4754880" cy="1143000"/>
          </a:xfrm>
          <a:prstGeom prst="rect">
            <a:avLst/>
          </a:prstGeom>
          <a:noFill/>
          <a:ln/>
        </p:spPr>
        <p:txBody>
          <a:bodyPr wrap="square" rtlCol="0" anchor="ctr"/>
          <a:lstStyle/>
          <a:p>
            <a:pPr marL="0" indent="0">
              <a:buNone/>
            </a:pPr>
            <a:r>
              <a:rPr lang="en-US" sz="1350" b="1" dirty="0">
                <a:solidFill>
                  <a:srgbClr val="1E2761"/>
                </a:solidFill>
                <a:latin typeface="Calibri" pitchFamily="34" charset="0"/>
                <a:ea typeface="Calibri" pitchFamily="34" charset="-122"/>
                <a:cs typeface="Calibri" pitchFamily="34" charset="-120"/>
              </a:rPr>
              <a:t>Hierarchy overrides guidelines (Theme 4)</a:t>
            </a:r>
            <a:endParaRPr lang="en-US" sz="1350" dirty="0"/>
          </a:p>
        </p:txBody>
      </p:sp>
      <p:sp>
        <p:nvSpPr>
          <p:cNvPr id="7" name="Text 5"/>
          <p:cNvSpPr/>
          <p:nvPr/>
        </p:nvSpPr>
        <p:spPr>
          <a:xfrm>
            <a:off x="6492240" y="1527048"/>
            <a:ext cx="4965192" cy="1197864"/>
          </a:xfrm>
          <a:prstGeom prst="rect">
            <a:avLst/>
          </a:prstGeom>
          <a:noFill/>
          <a:ln/>
        </p:spPr>
        <p:txBody>
          <a:bodyPr wrap="square" rtlCol="0" anchor="ctr"/>
          <a:lstStyle/>
          <a:p>
            <a:pPr marL="0" indent="0">
              <a:lnSpc>
                <a:spcPct val="115000"/>
              </a:lnSpc>
              <a:buNone/>
            </a:pPr>
            <a:r>
              <a:rPr lang="en-US" sz="1150" dirty="0">
                <a:solidFill>
                  <a:srgbClr val="1A1A2E"/>
                </a:solidFill>
                <a:latin typeface="Calibri" pitchFamily="34" charset="0"/>
                <a:ea typeface="Calibri" pitchFamily="34" charset="-122"/>
                <a:cs typeface="Calibri" pitchFamily="34" charset="-120"/>
              </a:rPr>
              <a:t>“Seniority takes precedence over guidelines” (P-015); lab technologists excluded from AMR governance committees despite generating the diagnostic evidence stewardship depends on.</a:t>
            </a:r>
            <a:endParaRPr lang="en-US" sz="1150" dirty="0"/>
          </a:p>
        </p:txBody>
      </p:sp>
      <p:sp>
        <p:nvSpPr>
          <p:cNvPr id="8" name="Shape 6"/>
          <p:cNvSpPr/>
          <p:nvPr/>
        </p:nvSpPr>
        <p:spPr>
          <a:xfrm>
            <a:off x="548640" y="2971800"/>
            <a:ext cx="11091672" cy="1417320"/>
          </a:xfrm>
          <a:prstGeom prst="roundRect">
            <a:avLst>
              <a:gd name="adj" fmla="val 5161"/>
            </a:avLst>
          </a:prstGeom>
          <a:solidFill>
            <a:srgbClr val="F4F6FC"/>
          </a:solidFill>
          <a:ln/>
        </p:spPr>
      </p:sp>
      <p:sp>
        <p:nvSpPr>
          <p:cNvPr id="9" name="Shape 7"/>
          <p:cNvSpPr/>
          <p:nvPr/>
        </p:nvSpPr>
        <p:spPr>
          <a:xfrm>
            <a:off x="777240" y="3360420"/>
            <a:ext cx="640080" cy="640080"/>
          </a:xfrm>
          <a:prstGeom prst="ellipse">
            <a:avLst/>
          </a:prstGeom>
          <a:solidFill>
            <a:srgbClr val="1E2761"/>
          </a:solidFill>
          <a:ln/>
        </p:spPr>
      </p:sp>
      <p:sp>
        <p:nvSpPr>
          <p:cNvPr id="10" name="Text 8"/>
          <p:cNvSpPr/>
          <p:nvPr/>
        </p:nvSpPr>
        <p:spPr>
          <a:xfrm>
            <a:off x="777240" y="3360420"/>
            <a:ext cx="640080" cy="640080"/>
          </a:xfrm>
          <a:prstGeom prst="rect">
            <a:avLst/>
          </a:prstGeom>
          <a:noFill/>
          <a:ln/>
        </p:spPr>
        <p:txBody>
          <a:bodyPr wrap="square" rtlCol="0" anchor="ctr"/>
          <a:lstStyle/>
          <a:p>
            <a:pPr marL="0" indent="0" algn="ctr">
              <a:buNone/>
            </a:pPr>
            <a:r>
              <a:rPr lang="en-US" sz="1820" b="1" dirty="0">
                <a:solidFill>
                  <a:srgbClr val="FFFFFF"/>
                </a:solidFill>
                <a:latin typeface="Calibri" pitchFamily="34" charset="0"/>
                <a:ea typeface="Calibri" pitchFamily="34" charset="-122"/>
                <a:cs typeface="Calibri" pitchFamily="34" charset="-120"/>
              </a:rPr>
              <a:t>⇄</a:t>
            </a:r>
            <a:endParaRPr lang="en-US" sz="1820" dirty="0"/>
          </a:p>
        </p:txBody>
      </p:sp>
      <p:sp>
        <p:nvSpPr>
          <p:cNvPr id="11" name="Text 9"/>
          <p:cNvSpPr/>
          <p:nvPr/>
        </p:nvSpPr>
        <p:spPr>
          <a:xfrm>
            <a:off x="1600200" y="3108960"/>
            <a:ext cx="4754880" cy="1143000"/>
          </a:xfrm>
          <a:prstGeom prst="rect">
            <a:avLst/>
          </a:prstGeom>
          <a:noFill/>
          <a:ln/>
        </p:spPr>
        <p:txBody>
          <a:bodyPr wrap="square" rtlCol="0" anchor="ctr"/>
          <a:lstStyle/>
          <a:p>
            <a:pPr marL="0" indent="0">
              <a:buNone/>
            </a:pPr>
            <a:r>
              <a:rPr lang="en-US" sz="1350" b="1" dirty="0">
                <a:solidFill>
                  <a:srgbClr val="1E2761"/>
                </a:solidFill>
                <a:latin typeface="Calibri" pitchFamily="34" charset="0"/>
                <a:ea typeface="Calibri" pitchFamily="34" charset="-122"/>
                <a:cs typeface="Calibri" pitchFamily="34" charset="-120"/>
              </a:rPr>
              <a:t>Collaboration without authority (Theme 7)</a:t>
            </a:r>
            <a:endParaRPr lang="en-US" sz="1350" dirty="0"/>
          </a:p>
        </p:txBody>
      </p:sp>
      <p:sp>
        <p:nvSpPr>
          <p:cNvPr id="12" name="Text 10"/>
          <p:cNvSpPr/>
          <p:nvPr/>
        </p:nvSpPr>
        <p:spPr>
          <a:xfrm>
            <a:off x="6492240" y="3081528"/>
            <a:ext cx="4965192" cy="1197864"/>
          </a:xfrm>
          <a:prstGeom prst="rect">
            <a:avLst/>
          </a:prstGeom>
          <a:noFill/>
          <a:ln/>
        </p:spPr>
        <p:txBody>
          <a:bodyPr wrap="square" rtlCol="0" anchor="ctr"/>
          <a:lstStyle/>
          <a:p>
            <a:pPr marL="0" indent="0">
              <a:lnSpc>
                <a:spcPct val="115000"/>
              </a:lnSpc>
              <a:buNone/>
            </a:pPr>
            <a:r>
              <a:rPr lang="en-US" sz="1150" dirty="0">
                <a:solidFill>
                  <a:srgbClr val="1A1A2E"/>
                </a:solidFill>
                <a:latin typeface="Calibri" pitchFamily="34" charset="0"/>
                <a:ea typeface="Calibri" pitchFamily="34" charset="-122"/>
                <a:cs typeface="Calibri" pitchFamily="34" charset="-120"/>
              </a:rPr>
              <a:t>Multidisciplinary input affirmed as necessary, but “some cadres are not willing to pay attention to a multimodal approach” (P-003) — reflecting absent institutional authority, not resistance.</a:t>
            </a:r>
            <a:endParaRPr lang="en-US" sz="1150" dirty="0"/>
          </a:p>
        </p:txBody>
      </p:sp>
      <p:sp>
        <p:nvSpPr>
          <p:cNvPr id="13" name="Shape 11"/>
          <p:cNvSpPr/>
          <p:nvPr/>
        </p:nvSpPr>
        <p:spPr>
          <a:xfrm>
            <a:off x="548640" y="4526280"/>
            <a:ext cx="11091672" cy="1417320"/>
          </a:xfrm>
          <a:prstGeom prst="roundRect">
            <a:avLst>
              <a:gd name="adj" fmla="val 5161"/>
            </a:avLst>
          </a:prstGeom>
          <a:solidFill>
            <a:srgbClr val="F4F6FC"/>
          </a:solidFill>
          <a:ln/>
        </p:spPr>
      </p:sp>
      <p:sp>
        <p:nvSpPr>
          <p:cNvPr id="14" name="Shape 12"/>
          <p:cNvSpPr/>
          <p:nvPr/>
        </p:nvSpPr>
        <p:spPr>
          <a:xfrm>
            <a:off x="777240" y="4914900"/>
            <a:ext cx="640080" cy="640080"/>
          </a:xfrm>
          <a:prstGeom prst="ellipse">
            <a:avLst/>
          </a:prstGeom>
          <a:solidFill>
            <a:srgbClr val="1E2761"/>
          </a:solidFill>
          <a:ln/>
        </p:spPr>
      </p:sp>
      <p:sp>
        <p:nvSpPr>
          <p:cNvPr id="15" name="Text 13"/>
          <p:cNvSpPr/>
          <p:nvPr/>
        </p:nvSpPr>
        <p:spPr>
          <a:xfrm>
            <a:off x="777240" y="4914900"/>
            <a:ext cx="640080" cy="640080"/>
          </a:xfrm>
          <a:prstGeom prst="rect">
            <a:avLst/>
          </a:prstGeom>
          <a:noFill/>
          <a:ln/>
        </p:spPr>
        <p:txBody>
          <a:bodyPr wrap="square" rtlCol="0" anchor="ctr"/>
          <a:lstStyle/>
          <a:p>
            <a:pPr marL="0" indent="0" algn="ctr">
              <a:buNone/>
            </a:pPr>
            <a:r>
              <a:rPr lang="en-US" sz="1820" b="1" dirty="0">
                <a:solidFill>
                  <a:srgbClr val="FFFFFF"/>
                </a:solidFill>
                <a:latin typeface="Calibri" pitchFamily="34" charset="0"/>
                <a:ea typeface="Calibri" pitchFamily="34" charset="-122"/>
                <a:cs typeface="Calibri" pitchFamily="34" charset="-120"/>
              </a:rPr>
              <a:t>▦</a:t>
            </a:r>
            <a:endParaRPr lang="en-US" sz="1820" dirty="0"/>
          </a:p>
        </p:txBody>
      </p:sp>
      <p:sp>
        <p:nvSpPr>
          <p:cNvPr id="16" name="Text 14"/>
          <p:cNvSpPr/>
          <p:nvPr/>
        </p:nvSpPr>
        <p:spPr>
          <a:xfrm>
            <a:off x="1600200" y="4663440"/>
            <a:ext cx="4754880" cy="1143000"/>
          </a:xfrm>
          <a:prstGeom prst="rect">
            <a:avLst/>
          </a:prstGeom>
          <a:noFill/>
          <a:ln/>
        </p:spPr>
        <p:txBody>
          <a:bodyPr wrap="square" rtlCol="0" anchor="ctr"/>
          <a:lstStyle/>
          <a:p>
            <a:pPr marL="0" indent="0">
              <a:buNone/>
            </a:pPr>
            <a:r>
              <a:rPr lang="en-US" sz="1350" b="1" dirty="0">
                <a:solidFill>
                  <a:srgbClr val="1E2761"/>
                </a:solidFill>
                <a:latin typeface="Calibri" pitchFamily="34" charset="0"/>
                <a:ea typeface="Calibri" pitchFamily="34" charset="-122"/>
                <a:cs typeface="Calibri" pitchFamily="34" charset="-120"/>
              </a:rPr>
              <a:t>“A grey area” (Theme 5)</a:t>
            </a:r>
            <a:endParaRPr lang="en-US" sz="1350" dirty="0"/>
          </a:p>
        </p:txBody>
      </p:sp>
      <p:sp>
        <p:nvSpPr>
          <p:cNvPr id="17" name="Text 15"/>
          <p:cNvSpPr/>
          <p:nvPr/>
        </p:nvSpPr>
        <p:spPr>
          <a:xfrm>
            <a:off x="6492240" y="4636008"/>
            <a:ext cx="4965192" cy="1197864"/>
          </a:xfrm>
          <a:prstGeom prst="rect">
            <a:avLst/>
          </a:prstGeom>
          <a:noFill/>
          <a:ln/>
        </p:spPr>
        <p:txBody>
          <a:bodyPr wrap="square" rtlCol="0" anchor="ctr"/>
          <a:lstStyle/>
          <a:p>
            <a:pPr marL="0" indent="0">
              <a:lnSpc>
                <a:spcPct val="115000"/>
              </a:lnSpc>
              <a:buNone/>
            </a:pPr>
            <a:r>
              <a:rPr lang="en-US" sz="1150" dirty="0">
                <a:solidFill>
                  <a:srgbClr val="1A1A2E"/>
                </a:solidFill>
                <a:latin typeface="Calibri" pitchFamily="34" charset="0"/>
                <a:ea typeface="Calibri" pitchFamily="34" charset="-122"/>
                <a:cs typeface="Calibri" pitchFamily="34" charset="-120"/>
              </a:rPr>
              <a:t>Knowledge gaps carry patient-safety consequences (e.g., untreated infection masked by antipyretics); participants call for structured, continuous AMR-ethics training.</a:t>
            </a:r>
            <a:endParaRPr lang="en-US" sz="11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9692640" y="4389120"/>
            <a:ext cx="3840480" cy="3840480"/>
          </a:xfrm>
          <a:prstGeom prst="ellipse">
            <a:avLst/>
          </a:prstGeom>
          <a:solidFill>
            <a:srgbClr val="263172"/>
          </a:solidFill>
          <a:ln/>
        </p:spPr>
      </p:sp>
      <p:sp>
        <p:nvSpPr>
          <p:cNvPr id="3" name="Text 1"/>
          <p:cNvSpPr/>
          <p:nvPr/>
        </p:nvSpPr>
        <p:spPr>
          <a:xfrm>
            <a:off x="548640" y="502920"/>
            <a:ext cx="9144000" cy="640080"/>
          </a:xfrm>
          <a:prstGeom prst="rect">
            <a:avLst/>
          </a:prstGeom>
          <a:noFill/>
          <a:ln/>
        </p:spPr>
        <p:txBody>
          <a:bodyPr wrap="square" rtlCol="0" anchor="ctr"/>
          <a:lstStyle/>
          <a:p>
            <a:pPr marL="0" indent="0">
              <a:buNone/>
            </a:pPr>
            <a:r>
              <a:rPr lang="en-US" sz="3400" b="1" dirty="0" smtClean="0">
                <a:solidFill>
                  <a:srgbClr val="FFFFFF"/>
                </a:solidFill>
                <a:latin typeface="Cambria" pitchFamily="34" charset="0"/>
                <a:ea typeface="Cambria" pitchFamily="34" charset="-122"/>
                <a:cs typeface="Cambria" pitchFamily="34" charset="-120"/>
              </a:rPr>
              <a:t>Discussion: Reassigning </a:t>
            </a:r>
            <a:r>
              <a:rPr lang="en-US" sz="3400" b="1" dirty="0">
                <a:solidFill>
                  <a:srgbClr val="FFFFFF"/>
                </a:solidFill>
                <a:latin typeface="Cambria" pitchFamily="34" charset="0"/>
                <a:ea typeface="Cambria" pitchFamily="34" charset="-122"/>
                <a:cs typeface="Cambria" pitchFamily="34" charset="-120"/>
              </a:rPr>
              <a:t>Responsibility</a:t>
            </a:r>
            <a:endParaRPr lang="en-US" sz="3400" dirty="0"/>
          </a:p>
        </p:txBody>
      </p:sp>
      <p:sp>
        <p:nvSpPr>
          <p:cNvPr id="4" name="Text 2"/>
          <p:cNvSpPr/>
          <p:nvPr/>
        </p:nvSpPr>
        <p:spPr>
          <a:xfrm>
            <a:off x="548640" y="1143000"/>
            <a:ext cx="9144000" cy="365760"/>
          </a:xfrm>
          <a:prstGeom prst="rect">
            <a:avLst/>
          </a:prstGeom>
          <a:noFill/>
          <a:ln/>
        </p:spPr>
        <p:txBody>
          <a:bodyPr wrap="square" rtlCol="0" anchor="ctr"/>
          <a:lstStyle/>
          <a:p>
            <a:pPr marL="0" indent="0">
              <a:buNone/>
            </a:pPr>
            <a:r>
              <a:rPr lang="en-US" sz="1400" i="1" dirty="0">
                <a:solidFill>
                  <a:srgbClr val="CADCFC"/>
                </a:solidFill>
                <a:latin typeface="Calibri" pitchFamily="34" charset="0"/>
                <a:ea typeface="Calibri" pitchFamily="34" charset="-122"/>
                <a:cs typeface="Calibri" pitchFamily="34" charset="-120"/>
              </a:rPr>
              <a:t>Applying Young's (2006) Social Connection Model of responsibility</a:t>
            </a:r>
            <a:endParaRPr lang="en-US" sz="1400" dirty="0"/>
          </a:p>
        </p:txBody>
      </p:sp>
      <p:sp>
        <p:nvSpPr>
          <p:cNvPr id="5" name="Shape 3"/>
          <p:cNvSpPr/>
          <p:nvPr/>
        </p:nvSpPr>
        <p:spPr>
          <a:xfrm>
            <a:off x="548640" y="1920240"/>
            <a:ext cx="320040" cy="320040"/>
          </a:xfrm>
          <a:prstGeom prst="ellipse">
            <a:avLst/>
          </a:prstGeom>
          <a:solidFill>
            <a:srgbClr val="D4A24E"/>
          </a:solidFill>
          <a:ln/>
        </p:spPr>
      </p:sp>
      <p:sp>
        <p:nvSpPr>
          <p:cNvPr id="6" name="Text 4"/>
          <p:cNvSpPr/>
          <p:nvPr/>
        </p:nvSpPr>
        <p:spPr>
          <a:xfrm>
            <a:off x="548640" y="1920240"/>
            <a:ext cx="320040" cy="320040"/>
          </a:xfrm>
          <a:prstGeom prst="rect">
            <a:avLst/>
          </a:prstGeom>
          <a:noFill/>
          <a:ln/>
        </p:spPr>
        <p:txBody>
          <a:bodyPr wrap="square" rtlCol="0" anchor="ctr"/>
          <a:lstStyle/>
          <a:p>
            <a:pPr marL="0" indent="0" algn="ctr">
              <a:buNone/>
            </a:pPr>
            <a:r>
              <a:rPr lang="en-US" sz="1300" b="1" dirty="0">
                <a:solidFill>
                  <a:srgbClr val="1E2761"/>
                </a:solidFill>
                <a:latin typeface="Calibri" pitchFamily="34" charset="0"/>
                <a:ea typeface="Calibri" pitchFamily="34" charset="-122"/>
                <a:cs typeface="Calibri" pitchFamily="34" charset="-120"/>
              </a:rPr>
              <a:t>1</a:t>
            </a:r>
            <a:endParaRPr lang="en-US" sz="1300" dirty="0"/>
          </a:p>
        </p:txBody>
      </p:sp>
      <p:sp>
        <p:nvSpPr>
          <p:cNvPr id="7" name="Text 5"/>
          <p:cNvSpPr/>
          <p:nvPr/>
        </p:nvSpPr>
        <p:spPr>
          <a:xfrm>
            <a:off x="1051560" y="1828800"/>
            <a:ext cx="9875520" cy="822960"/>
          </a:xfrm>
          <a:prstGeom prst="rect">
            <a:avLst/>
          </a:prstGeom>
          <a:noFill/>
          <a:ln/>
        </p:spPr>
        <p:txBody>
          <a:bodyPr wrap="square" rtlCol="0" anchor="t"/>
          <a:lstStyle/>
          <a:p>
            <a:pPr>
              <a:lnSpc>
                <a:spcPct val="115000"/>
              </a:lnSpc>
            </a:pPr>
            <a:r>
              <a:rPr lang="en-US" sz="1400" dirty="0">
                <a:solidFill>
                  <a:srgbClr val="FFFFFF"/>
                </a:solidFill>
                <a:latin typeface="Calibri" pitchFamily="34" charset="0"/>
                <a:ea typeface="Calibri" pitchFamily="34" charset="-122"/>
                <a:cs typeface="Calibri" pitchFamily="34" charset="-120"/>
              </a:rPr>
              <a:t>Across themes, individually-attributed “failures” trace back to structural conditions </a:t>
            </a:r>
            <a:r>
              <a:rPr lang="en-US" sz="1400" dirty="0" smtClean="0">
                <a:solidFill>
                  <a:srgbClr val="FFFFFF"/>
                </a:solidFill>
                <a:latin typeface="Calibri" pitchFamily="34" charset="0"/>
                <a:ea typeface="Calibri" pitchFamily="34" charset="-122"/>
                <a:cs typeface="Calibri" pitchFamily="34" charset="-120"/>
              </a:rPr>
              <a:t>such as </a:t>
            </a:r>
            <a:r>
              <a:rPr lang="en-US" sz="1400" dirty="0">
                <a:solidFill>
                  <a:srgbClr val="FFFFFF"/>
                </a:solidFill>
                <a:latin typeface="Calibri" pitchFamily="34" charset="0"/>
                <a:ea typeface="Calibri" pitchFamily="34" charset="-122"/>
                <a:cs typeface="Calibri" pitchFamily="34" charset="-120"/>
              </a:rPr>
              <a:t>missing reagents, </a:t>
            </a:r>
            <a:r>
              <a:rPr lang="en-GB" sz="1400" dirty="0">
                <a:solidFill>
                  <a:srgbClr val="FFFFFF"/>
                </a:solidFill>
                <a:latin typeface="Calibri" pitchFamily="34" charset="0"/>
                <a:ea typeface="Calibri" pitchFamily="34" charset="-122"/>
                <a:cs typeface="Calibri" pitchFamily="34" charset="-120"/>
              </a:rPr>
              <a:t>uncertainty regarding the interpretation and application of existing legal and institutional requirements to secondary use of health data</a:t>
            </a:r>
            <a:r>
              <a:rPr lang="en-US" sz="1400" dirty="0" smtClean="0">
                <a:solidFill>
                  <a:srgbClr val="FFFFFF"/>
                </a:solidFill>
                <a:latin typeface="Calibri" pitchFamily="34" charset="0"/>
                <a:ea typeface="Calibri" pitchFamily="34" charset="-122"/>
                <a:cs typeface="Calibri" pitchFamily="34" charset="-120"/>
              </a:rPr>
              <a:t>,</a:t>
            </a:r>
            <a:r>
              <a:rPr lang="en-GB" sz="1400" dirty="0" smtClean="0">
                <a:solidFill>
                  <a:srgbClr val="FFFFFF"/>
                </a:solidFill>
                <a:latin typeface="Calibri" pitchFamily="34" charset="0"/>
                <a:ea typeface="Calibri" pitchFamily="34" charset="-122"/>
                <a:cs typeface="Calibri" pitchFamily="34" charset="-120"/>
              </a:rPr>
              <a:t> </a:t>
            </a:r>
            <a:r>
              <a:rPr lang="en-GB" sz="1400" dirty="0">
                <a:solidFill>
                  <a:srgbClr val="FFFFFF"/>
                </a:solidFill>
                <a:latin typeface="Calibri" pitchFamily="34" charset="0"/>
                <a:ea typeface="Calibri" pitchFamily="34" charset="-122"/>
                <a:cs typeface="Calibri" pitchFamily="34" charset="-120"/>
              </a:rPr>
              <a:t>AMS governance structures that systematically exclude key professional groups from decision-making </a:t>
            </a:r>
            <a:r>
              <a:rPr lang="en-GB" sz="1400" dirty="0" smtClean="0">
                <a:solidFill>
                  <a:srgbClr val="FFFFFF"/>
                </a:solidFill>
                <a:latin typeface="Calibri" pitchFamily="34" charset="0"/>
                <a:ea typeface="Calibri" pitchFamily="34" charset="-122"/>
                <a:cs typeface="Calibri" pitchFamily="34" charset="-120"/>
              </a:rPr>
              <a:t>processes.</a:t>
            </a:r>
            <a:endParaRPr lang="en-US" sz="1400" dirty="0"/>
          </a:p>
        </p:txBody>
      </p:sp>
      <p:sp>
        <p:nvSpPr>
          <p:cNvPr id="8" name="Shape 6"/>
          <p:cNvSpPr/>
          <p:nvPr/>
        </p:nvSpPr>
        <p:spPr>
          <a:xfrm>
            <a:off x="548640" y="2880360"/>
            <a:ext cx="320040" cy="320040"/>
          </a:xfrm>
          <a:prstGeom prst="ellipse">
            <a:avLst/>
          </a:prstGeom>
          <a:solidFill>
            <a:srgbClr val="D4A24E"/>
          </a:solidFill>
          <a:ln/>
        </p:spPr>
      </p:sp>
      <p:sp>
        <p:nvSpPr>
          <p:cNvPr id="9" name="Text 7"/>
          <p:cNvSpPr/>
          <p:nvPr/>
        </p:nvSpPr>
        <p:spPr>
          <a:xfrm>
            <a:off x="548640" y="2880360"/>
            <a:ext cx="320040" cy="320040"/>
          </a:xfrm>
          <a:prstGeom prst="rect">
            <a:avLst/>
          </a:prstGeom>
          <a:noFill/>
          <a:ln/>
        </p:spPr>
        <p:txBody>
          <a:bodyPr wrap="square" rtlCol="0" anchor="ctr"/>
          <a:lstStyle/>
          <a:p>
            <a:pPr marL="0" indent="0" algn="ctr">
              <a:buNone/>
            </a:pPr>
            <a:r>
              <a:rPr lang="en-US" sz="1300" b="1" dirty="0">
                <a:solidFill>
                  <a:srgbClr val="1E2761"/>
                </a:solidFill>
                <a:latin typeface="Calibri" pitchFamily="34" charset="0"/>
                <a:ea typeface="Calibri" pitchFamily="34" charset="-122"/>
                <a:cs typeface="Calibri" pitchFamily="34" charset="-120"/>
              </a:rPr>
              <a:t>2</a:t>
            </a:r>
            <a:endParaRPr lang="en-US" sz="1300" dirty="0"/>
          </a:p>
        </p:txBody>
      </p:sp>
      <p:sp>
        <p:nvSpPr>
          <p:cNvPr id="10" name="Text 8"/>
          <p:cNvSpPr/>
          <p:nvPr/>
        </p:nvSpPr>
        <p:spPr>
          <a:xfrm>
            <a:off x="1051560" y="2788920"/>
            <a:ext cx="9875520" cy="822960"/>
          </a:xfrm>
          <a:prstGeom prst="rect">
            <a:avLst/>
          </a:prstGeom>
          <a:noFill/>
          <a:ln/>
        </p:spPr>
        <p:txBody>
          <a:bodyPr wrap="square" rtlCol="0" anchor="t"/>
          <a:lstStyle/>
          <a:p>
            <a:pPr marL="0" indent="0">
              <a:lnSpc>
                <a:spcPct val="115000"/>
              </a:lnSpc>
              <a:buNone/>
            </a:pPr>
            <a:r>
              <a:rPr lang="en-US" sz="1400" dirty="0">
                <a:solidFill>
                  <a:srgbClr val="FFFFFF"/>
                </a:solidFill>
                <a:latin typeface="Calibri" pitchFamily="34" charset="0"/>
                <a:ea typeface="Calibri" pitchFamily="34" charset="-122"/>
                <a:cs typeface="Calibri" pitchFamily="34" charset="-120"/>
              </a:rPr>
              <a:t>Remedial responsibility should fall on the actors with power to change these conditions: procurement &amp; supply systems, data-governance bodies, AMS committees, curriculum bodies, ethics committees.</a:t>
            </a:r>
            <a:endParaRPr lang="en-US" sz="1400" dirty="0"/>
          </a:p>
        </p:txBody>
      </p:sp>
      <p:sp>
        <p:nvSpPr>
          <p:cNvPr id="11" name="Shape 9"/>
          <p:cNvSpPr/>
          <p:nvPr/>
        </p:nvSpPr>
        <p:spPr>
          <a:xfrm>
            <a:off x="548640" y="3840480"/>
            <a:ext cx="320040" cy="320040"/>
          </a:xfrm>
          <a:prstGeom prst="ellipse">
            <a:avLst/>
          </a:prstGeom>
          <a:solidFill>
            <a:srgbClr val="D4A24E"/>
          </a:solidFill>
          <a:ln/>
        </p:spPr>
      </p:sp>
      <p:sp>
        <p:nvSpPr>
          <p:cNvPr id="12" name="Text 10"/>
          <p:cNvSpPr/>
          <p:nvPr/>
        </p:nvSpPr>
        <p:spPr>
          <a:xfrm>
            <a:off x="548640" y="3840480"/>
            <a:ext cx="320040" cy="320040"/>
          </a:xfrm>
          <a:prstGeom prst="rect">
            <a:avLst/>
          </a:prstGeom>
          <a:noFill/>
          <a:ln/>
        </p:spPr>
        <p:txBody>
          <a:bodyPr wrap="square" rtlCol="0" anchor="ctr"/>
          <a:lstStyle/>
          <a:p>
            <a:pPr marL="0" indent="0" algn="ctr">
              <a:buNone/>
            </a:pPr>
            <a:r>
              <a:rPr lang="en-US" sz="1300" b="1" dirty="0">
                <a:solidFill>
                  <a:srgbClr val="1E2761"/>
                </a:solidFill>
                <a:latin typeface="Calibri" pitchFamily="34" charset="0"/>
                <a:ea typeface="Calibri" pitchFamily="34" charset="-122"/>
                <a:cs typeface="Calibri" pitchFamily="34" charset="-120"/>
              </a:rPr>
              <a:t>3</a:t>
            </a:r>
            <a:endParaRPr lang="en-US" sz="1300" dirty="0"/>
          </a:p>
        </p:txBody>
      </p:sp>
      <p:sp>
        <p:nvSpPr>
          <p:cNvPr id="13" name="Text 11"/>
          <p:cNvSpPr/>
          <p:nvPr/>
        </p:nvSpPr>
        <p:spPr>
          <a:xfrm>
            <a:off x="1051560" y="3749040"/>
            <a:ext cx="9875520" cy="822960"/>
          </a:xfrm>
          <a:prstGeom prst="rect">
            <a:avLst/>
          </a:prstGeom>
          <a:noFill/>
          <a:ln/>
        </p:spPr>
        <p:txBody>
          <a:bodyPr wrap="square" rtlCol="0" anchor="t"/>
          <a:lstStyle/>
          <a:p>
            <a:pPr marL="0" indent="0">
              <a:lnSpc>
                <a:spcPct val="115000"/>
              </a:lnSpc>
              <a:buNone/>
            </a:pPr>
            <a:r>
              <a:rPr lang="en-US" sz="1400" dirty="0">
                <a:solidFill>
                  <a:srgbClr val="FFFFFF"/>
                </a:solidFill>
                <a:latin typeface="Calibri" pitchFamily="34" charset="0"/>
                <a:ea typeface="Calibri" pitchFamily="34" charset="-122"/>
                <a:cs typeface="Calibri" pitchFamily="34" charset="-120"/>
              </a:rPr>
              <a:t>Individual accountability is retained wherever meaningful discretion </a:t>
            </a:r>
            <a:r>
              <a:rPr lang="en-US" sz="1400" dirty="0" smtClean="0">
                <a:solidFill>
                  <a:srgbClr val="FFFFFF"/>
                </a:solidFill>
                <a:latin typeface="Calibri" pitchFamily="34" charset="0"/>
                <a:ea typeface="Calibri" pitchFamily="34" charset="-122"/>
                <a:cs typeface="Calibri" pitchFamily="34" charset="-120"/>
              </a:rPr>
              <a:t>exists; </a:t>
            </a:r>
            <a:r>
              <a:rPr lang="en-US" sz="1400" dirty="0">
                <a:solidFill>
                  <a:srgbClr val="FFFFFF"/>
                </a:solidFill>
                <a:latin typeface="Calibri" pitchFamily="34" charset="0"/>
                <a:ea typeface="Calibri" pitchFamily="34" charset="-122"/>
                <a:cs typeface="Calibri" pitchFamily="34" charset="-120"/>
              </a:rPr>
              <a:t>the model reassigns, not erases, responsibility.</a:t>
            </a:r>
            <a:endParaRPr lang="en-US" sz="1400" dirty="0"/>
          </a:p>
        </p:txBody>
      </p:sp>
      <p:sp>
        <p:nvSpPr>
          <p:cNvPr id="14" name="Shape 12"/>
          <p:cNvSpPr/>
          <p:nvPr/>
        </p:nvSpPr>
        <p:spPr>
          <a:xfrm>
            <a:off x="548640" y="4800600"/>
            <a:ext cx="320040" cy="320040"/>
          </a:xfrm>
          <a:prstGeom prst="ellipse">
            <a:avLst/>
          </a:prstGeom>
          <a:solidFill>
            <a:srgbClr val="D4A24E"/>
          </a:solidFill>
          <a:ln/>
        </p:spPr>
      </p:sp>
      <p:sp>
        <p:nvSpPr>
          <p:cNvPr id="15" name="Text 13"/>
          <p:cNvSpPr/>
          <p:nvPr/>
        </p:nvSpPr>
        <p:spPr>
          <a:xfrm>
            <a:off x="548640" y="4800600"/>
            <a:ext cx="320040" cy="320040"/>
          </a:xfrm>
          <a:prstGeom prst="rect">
            <a:avLst/>
          </a:prstGeom>
          <a:noFill/>
          <a:ln/>
        </p:spPr>
        <p:txBody>
          <a:bodyPr wrap="square" rtlCol="0" anchor="ctr"/>
          <a:lstStyle/>
          <a:p>
            <a:pPr marL="0" indent="0" algn="ctr">
              <a:buNone/>
            </a:pPr>
            <a:r>
              <a:rPr lang="en-US" sz="1300" b="1" dirty="0">
                <a:solidFill>
                  <a:srgbClr val="1E2761"/>
                </a:solidFill>
                <a:latin typeface="Calibri" pitchFamily="34" charset="0"/>
                <a:ea typeface="Calibri" pitchFamily="34" charset="-122"/>
                <a:cs typeface="Calibri" pitchFamily="34" charset="-120"/>
              </a:rPr>
              <a:t>4</a:t>
            </a:r>
            <a:endParaRPr lang="en-US" sz="1300" dirty="0"/>
          </a:p>
        </p:txBody>
      </p:sp>
      <p:sp>
        <p:nvSpPr>
          <p:cNvPr id="16" name="Text 14"/>
          <p:cNvSpPr/>
          <p:nvPr/>
        </p:nvSpPr>
        <p:spPr>
          <a:xfrm>
            <a:off x="1051560" y="4709160"/>
            <a:ext cx="9875520" cy="822960"/>
          </a:xfrm>
          <a:prstGeom prst="rect">
            <a:avLst/>
          </a:prstGeom>
          <a:noFill/>
          <a:ln/>
        </p:spPr>
        <p:txBody>
          <a:bodyPr wrap="square" rtlCol="0" anchor="t"/>
          <a:lstStyle/>
          <a:p>
            <a:pPr marL="0" indent="0">
              <a:lnSpc>
                <a:spcPct val="115000"/>
              </a:lnSpc>
              <a:buNone/>
            </a:pPr>
            <a:r>
              <a:rPr lang="en-US" sz="1400" dirty="0">
                <a:solidFill>
                  <a:srgbClr val="FFFFFF"/>
                </a:solidFill>
                <a:latin typeface="Calibri" pitchFamily="34" charset="0"/>
                <a:ea typeface="Calibri" pitchFamily="34" charset="-122"/>
                <a:cs typeface="Calibri" pitchFamily="34" charset="-120"/>
              </a:rPr>
              <a:t>AMS ethical guidance should therefore specify institutional obligations alongside individual conduct.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1498</Words>
  <Application>Microsoft Office PowerPoint</Application>
  <PresentationFormat>Widescreen</PresentationFormat>
  <Paragraphs>141</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Author</cp:lastModifiedBy>
  <cp:revision>15</cp:revision>
  <dcterms:created xsi:type="dcterms:W3CDTF">2026-08-05T07:36:50Z</dcterms:created>
  <dcterms:modified xsi:type="dcterms:W3CDTF">2026-08-18T09:25:59Z</dcterms:modified>
</cp:coreProperties>
</file>