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4" r:id="rId9"/>
    <p:sldId id="265" r:id="rId10"/>
    <p:sldId id="266" r:id="rId11"/>
    <p:sldId id="262" r:id="rId12"/>
    <p:sldId id="263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26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672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100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51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pic>
        <p:nvPicPr>
          <p:cNvPr id="18" name="Picture 17" descr="10_cadre_ssi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81" y="1691640"/>
            <a:ext cx="6015824" cy="407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37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 </a:t>
            </a:r>
            <a:r>
              <a:rPr lang="en-US" sz="2800" b="1" dirty="0"/>
              <a:t>7.5</a:t>
            </a:r>
            <a:r>
              <a:rPr lang="en-US" sz="2800" dirty="0"/>
              <a:t>% post-caesarean SSI prevalence was identified</a:t>
            </a:r>
            <a:r>
              <a:rPr lang="en-US" sz="2800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Surveillance </a:t>
            </a:r>
            <a:r>
              <a:rPr lang="en-US" sz="2800" dirty="0"/>
              <a:t>and care bundles implementation may strengthen IPC. 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This </a:t>
            </a:r>
            <a:r>
              <a:rPr lang="en-US" sz="2800" dirty="0"/>
              <a:t>study had a small sample and few cases, larger studies are recommended to confirm risk factors and guide interventions. 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Routine </a:t>
            </a:r>
            <a:r>
              <a:rPr lang="en-US" sz="2800" dirty="0"/>
              <a:t>post-discharge SSI surveillance and continuous monitoring of perioperative care bundle adherence are essential components of maternal healthcare IPC </a:t>
            </a:r>
            <a:r>
              <a:rPr lang="en-US" sz="2800" dirty="0" smtClean="0"/>
              <a:t>programs.</a:t>
            </a: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>
              <a:spcAft>
                <a:spcPts val="3000"/>
              </a:spcAft>
            </a:pPr>
            <a:r>
              <a:rPr sz="1650" b="1" dirty="0">
                <a:solidFill>
                  <a:srgbClr val="007C89"/>
                </a:solidFill>
                <a:latin typeface="Aptos"/>
              </a:rPr>
              <a:t>TITLE OF ABSTRACT:</a:t>
            </a:r>
            <a:r>
              <a:rPr sz="1650" b="0" dirty="0">
                <a:solidFill>
                  <a:srgbClr val="00384A"/>
                </a:solidFill>
                <a:latin typeface="Aptos"/>
              </a:rPr>
              <a:t> </a:t>
            </a:r>
            <a:r>
              <a:rPr lang="en-US" b="1" dirty="0"/>
              <a:t>Thirty-Day Surveillance of Surgical Site Infection Following Caesarean Section in September 2025 at Meru Teaching and Referral Hospital.</a:t>
            </a:r>
            <a:r>
              <a:rPr sz="1650" b="0" dirty="0" smtClean="0">
                <a:solidFill>
                  <a:srgbClr val="00384A"/>
                </a:solidFill>
                <a:latin typeface="Aptos"/>
              </a:rPr>
              <a:t> </a:t>
            </a:r>
            <a:endParaRPr sz="16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PRESENTER NAME: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 smtClean="0">
                <a:solidFill>
                  <a:srgbClr val="00384A"/>
                </a:solidFill>
                <a:latin typeface="Aptos"/>
              </a:rPr>
              <a:t>REUBEN.M KAILIKIA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INSTITUTION / AFFILIATION: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 smtClean="0">
                <a:solidFill>
                  <a:srgbClr val="00384A"/>
                </a:solidFill>
                <a:latin typeface="Aptos"/>
              </a:rPr>
              <a:t>MERU TEACHING AND REFERRAL HOSPITAL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COUNTY: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0" dirty="0" smtClean="0">
                <a:solidFill>
                  <a:srgbClr val="00384A"/>
                </a:solidFill>
                <a:latin typeface="Aptos"/>
              </a:rPr>
              <a:t>MERU</a:t>
            </a:r>
            <a:endParaRPr sz="1450" b="0" dirty="0">
              <a:solidFill>
                <a:srgbClr val="00384A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COUNTRY:</a:t>
            </a:r>
            <a:r>
              <a:rPr sz="1450" b="0" dirty="0">
                <a:solidFill>
                  <a:srgbClr val="00384A"/>
                </a:solidFill>
                <a:latin typeface="Aptos"/>
              </a:rPr>
              <a:t> </a:t>
            </a:r>
            <a:r>
              <a:rPr lang="en-US" sz="1450" b="0" dirty="0" smtClean="0">
                <a:solidFill>
                  <a:srgbClr val="00384A"/>
                </a:solidFill>
                <a:latin typeface="Aptos"/>
              </a:rPr>
              <a:t>KENYA</a:t>
            </a:r>
            <a:r>
              <a:rPr sz="1450" b="0" dirty="0" smtClean="0">
                <a:solidFill>
                  <a:srgbClr val="00384A"/>
                </a:solidFill>
                <a:latin typeface="Aptos"/>
              </a:rPr>
              <a:t> </a:t>
            </a:r>
            <a:endParaRPr sz="1450" b="0" dirty="0">
              <a:solidFill>
                <a:srgbClr val="00384A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An estimated one in five deliveries globally are by caesarean section(C/S) and it is expected to rise to one in three by 2030.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Surgical </a:t>
            </a:r>
            <a:r>
              <a:rPr lang="en-US" sz="2400" dirty="0"/>
              <a:t>site infection (SSI) remains one of the most common healthcare-associated infections following caesarean </a:t>
            </a:r>
            <a:r>
              <a:rPr lang="en-US" sz="2400" dirty="0" smtClean="0"/>
              <a:t>section accounting to up to 15% of the deliveries.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SSI is documented to directly or indirectly contribute </a:t>
            </a:r>
            <a:r>
              <a:rPr lang="en-US" sz="2400" dirty="0"/>
              <a:t>to increased maternal morbidity, prolonged hospital stay, and antimicrobial </a:t>
            </a:r>
            <a:r>
              <a:rPr lang="en-US" sz="2400" dirty="0" smtClean="0"/>
              <a:t>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Active </a:t>
            </a:r>
            <a:r>
              <a:rPr lang="en-US" sz="2400" dirty="0"/>
              <a:t>post-discharge surveillance and adherence to evidence-based care bundles are essential components of infection prevention and control (IPC) </a:t>
            </a:r>
            <a:r>
              <a:rPr lang="en-US" sz="2400" dirty="0" smtClean="0"/>
              <a:t>programs proven to reduce the risk post C/S SSI.</a:t>
            </a:r>
            <a:endParaRPr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/ Research Question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determine the 30-day prevalence of post-caesarean section </a:t>
            </a:r>
            <a:r>
              <a:rPr lang="en-US" sz="2400" dirty="0" smtClean="0"/>
              <a:t>SSI at Meru Teaching and referral Hospital.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To assess </a:t>
            </a:r>
            <a:r>
              <a:rPr lang="en-US" sz="2400" dirty="0"/>
              <a:t>compliance with perioperative care </a:t>
            </a:r>
            <a:r>
              <a:rPr lang="en-US" sz="2400" dirty="0" smtClean="0"/>
              <a:t>bundles.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 smtClean="0"/>
              <a:t>To identify </a:t>
            </a:r>
            <a:r>
              <a:rPr lang="en-US" sz="2400" dirty="0"/>
              <a:t>factors associated with SSI at Meru Teaching and Referral Hospital.</a:t>
            </a:r>
            <a:endParaRPr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cross-sectional prospective observational surveillance study was conducted among 53 </a:t>
            </a:r>
            <a:r>
              <a:rPr lang="en-US" dirty="0" smtClean="0"/>
              <a:t>systematically </a:t>
            </a:r>
            <a:r>
              <a:rPr lang="en-US" dirty="0"/>
              <a:t>selected mothers who underwent caesarean section between 1</a:t>
            </a:r>
            <a:r>
              <a:rPr lang="en-US" baseline="30000" dirty="0"/>
              <a:t>st</a:t>
            </a:r>
            <a:r>
              <a:rPr lang="en-US" dirty="0"/>
              <a:t> and 30</a:t>
            </a:r>
            <a:r>
              <a:rPr lang="en-US" baseline="30000" dirty="0"/>
              <a:t>th</a:t>
            </a:r>
            <a:r>
              <a:rPr lang="en-US" dirty="0"/>
              <a:t> September 2025 at </a:t>
            </a:r>
            <a:r>
              <a:rPr lang="en-US" dirty="0" err="1"/>
              <a:t>MeTRH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Sample size was calculated using the Cochran sample size formula with a finite population of 121 and an estimated </a:t>
            </a:r>
            <a:r>
              <a:rPr lang="en-US" dirty="0" err="1" smtClean="0"/>
              <a:t>ssi</a:t>
            </a:r>
            <a:r>
              <a:rPr lang="en-US" dirty="0" smtClean="0"/>
              <a:t> rate of 6.6%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SSI was defined using the WHO </a:t>
            </a:r>
            <a:r>
              <a:rPr lang="en-US" dirty="0" smtClean="0"/>
              <a:t>criteria (infection occurring between day 2 and 30 of surgery).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Participants were assessed on postoperative day three and followed by telephone on days 14 and </a:t>
            </a:r>
            <a:r>
              <a:rPr lang="en-US" dirty="0" smtClean="0"/>
              <a:t>30</a:t>
            </a:r>
            <a:r>
              <a:rPr lang="en-US" dirty="0"/>
              <a:t> </a:t>
            </a:r>
            <a:r>
              <a:rPr lang="en-US" dirty="0" smtClean="0"/>
              <a:t>for signs of infection either superficial, deep incisional or organ space.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 was analyzed using MS Excel. Descriptive statistics were used to summarize findings while graphs and charts were used for visual representation</a:t>
            </a:r>
            <a:r>
              <a:rPr lang="en-US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427378"/>
            <a:ext cx="10835640" cy="4653382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mean participant age was </a:t>
            </a:r>
            <a:r>
              <a:rPr lang="en-US" sz="2400" b="1" dirty="0"/>
              <a:t>25</a:t>
            </a:r>
            <a:r>
              <a:rPr lang="en-US" sz="2400" dirty="0"/>
              <a:t> years. 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About </a:t>
            </a:r>
            <a:r>
              <a:rPr lang="en-US" sz="2400" dirty="0"/>
              <a:t>half of participants had secondary education which potentially improved understanding of instructions. 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Four </a:t>
            </a:r>
            <a:r>
              <a:rPr lang="en-US" sz="2400" dirty="0"/>
              <a:t>mothers </a:t>
            </a:r>
            <a:r>
              <a:rPr lang="en-US" sz="2400" b="1" dirty="0"/>
              <a:t>7.5% </a:t>
            </a:r>
            <a:r>
              <a:rPr lang="en-US" sz="2400" dirty="0"/>
              <a:t>developed SSI within 30 days. 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Emergency </a:t>
            </a:r>
            <a:r>
              <a:rPr lang="en-US" sz="2400" dirty="0"/>
              <a:t>cases accounted for </a:t>
            </a:r>
            <a:r>
              <a:rPr lang="en-US" sz="2400" b="1" dirty="0"/>
              <a:t>79.2% </a:t>
            </a:r>
            <a:r>
              <a:rPr lang="en-US" sz="2400" dirty="0"/>
              <a:t>of procedures accounted for three quarters of the infections signaling reduced bundle adherence when time is limited. </a:t>
            </a: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Only </a:t>
            </a:r>
            <a:r>
              <a:rPr lang="en-US" sz="2400" b="1" dirty="0"/>
              <a:t>26%</a:t>
            </a:r>
            <a:r>
              <a:rPr lang="en-US" sz="2400" dirty="0"/>
              <a:t> received timely antibiotic prophylaxis with all 4 SSI cases noncompliant to this </a:t>
            </a:r>
            <a:r>
              <a:rPr lang="en-US" sz="2400" dirty="0" smtClean="0"/>
              <a:t>bundle.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92</a:t>
            </a:r>
            <a:r>
              <a:rPr lang="en-US" sz="2400" b="1" dirty="0"/>
              <a:t>%</a:t>
            </a:r>
            <a:r>
              <a:rPr lang="en-US" sz="2400" dirty="0"/>
              <a:t> had hair removal done with a blade and for all the cases had adequate skin preparation and hand hygiene observed </a:t>
            </a:r>
            <a:r>
              <a:rPr lang="en-US" sz="2400" dirty="0" smtClean="0"/>
              <a:t>preoperatively.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041042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pic>
        <p:nvPicPr>
          <p:cNvPr id="16" name="Picture 15" descr="03_ssi3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1" y="1792225"/>
            <a:ext cx="4425695" cy="3936492"/>
          </a:xfrm>
          <a:prstGeom prst="rect">
            <a:avLst/>
          </a:prstGeom>
        </p:spPr>
      </p:pic>
      <p:pic>
        <p:nvPicPr>
          <p:cNvPr id="17" name="Picture 16" descr="01_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2896" y="1691640"/>
            <a:ext cx="5863448" cy="4191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pic>
        <p:nvPicPr>
          <p:cNvPr id="18" name="Picture 17" descr="02_education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824" y="1900070"/>
            <a:ext cx="4370037" cy="3720747"/>
          </a:xfrm>
          <a:prstGeom prst="rect">
            <a:avLst/>
          </a:prstGeom>
        </p:spPr>
      </p:pic>
      <p:pic>
        <p:nvPicPr>
          <p:cNvPr id="19" name="Picture 18" descr="04_c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1704" y="1827799"/>
            <a:ext cx="4152304" cy="412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61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endParaRPr/>
          </a:p>
        </p:txBody>
      </p:sp>
      <p:pic>
        <p:nvPicPr>
          <p:cNvPr id="20" name="Picture 19" descr="06_abx_ssi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81" y="1691640"/>
            <a:ext cx="4471415" cy="4071744"/>
          </a:xfrm>
          <a:prstGeom prst="rect">
            <a:avLst/>
          </a:prstGeom>
        </p:spPr>
      </p:pic>
      <p:pic>
        <p:nvPicPr>
          <p:cNvPr id="21" name="Picture 20" descr="08_hair_ssi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1264" y="1751076"/>
            <a:ext cx="5497797" cy="420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18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4634</TotalTime>
  <Words>754</Words>
  <Application>Microsoft Office PowerPoint</Application>
  <PresentationFormat>Widescreen</PresentationFormat>
  <Paragraphs>101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admin</cp:lastModifiedBy>
  <cp:revision>12</cp:revision>
  <dcterms:created xsi:type="dcterms:W3CDTF">2026-07-30T12:57:17Z</dcterms:created>
  <dcterms:modified xsi:type="dcterms:W3CDTF">2026-08-10T13:13:03Z</dcterms:modified>
</cp:coreProperties>
</file>