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8"/>
  </p:notesMasterIdLst>
  <p:sldIdLst>
    <p:sldId id="256" r:id="rId2"/>
    <p:sldId id="257" r:id="rId3"/>
    <p:sldId id="290" r:id="rId4"/>
    <p:sldId id="260" r:id="rId5"/>
    <p:sldId id="262" r:id="rId6"/>
    <p:sldId id="268" r:id="rId7"/>
    <p:sldId id="263" r:id="rId8"/>
    <p:sldId id="272" r:id="rId9"/>
    <p:sldId id="275" r:id="rId10"/>
    <p:sldId id="274" r:id="rId11"/>
    <p:sldId id="289" r:id="rId12"/>
    <p:sldId id="288" r:id="rId13"/>
    <p:sldId id="266" r:id="rId14"/>
    <p:sldId id="265" r:id="rId15"/>
    <p:sldId id="285" r:id="rId16"/>
    <p:sldId id="28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2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HH COMPLIANCE % </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Sheet1!$A$3</c:f>
              <c:strCache>
                <c:ptCount val="1"/>
                <c:pt idx="0">
                  <c:v>KCRH</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Sheet1!$B$1:$E$2</c:f>
              <c:multiLvlStrCache>
                <c:ptCount val="4"/>
                <c:lvl>
                  <c:pt idx="0">
                    <c:v>baseline 2021</c:v>
                  </c:pt>
                  <c:pt idx="1">
                    <c:v>May-22</c:v>
                  </c:pt>
                  <c:pt idx="2">
                    <c:v>Mar-23</c:v>
                  </c:pt>
                  <c:pt idx="3">
                    <c:v>May-23</c:v>
                  </c:pt>
                </c:lvl>
                <c:lvl>
                  <c:pt idx="0">
                    <c:v>HAND HYGEINE COMPLIANCE %</c:v>
                  </c:pt>
                </c:lvl>
              </c:multiLvlStrCache>
            </c:multiLvlStrRef>
          </c:cat>
          <c:val>
            <c:numRef>
              <c:f>Sheet1!$B$3:$E$3</c:f>
              <c:numCache>
                <c:formatCode>General</c:formatCode>
                <c:ptCount val="4"/>
                <c:pt idx="0">
                  <c:v>30</c:v>
                </c:pt>
                <c:pt idx="1">
                  <c:v>45</c:v>
                </c:pt>
                <c:pt idx="2">
                  <c:v>28</c:v>
                </c:pt>
                <c:pt idx="3">
                  <c:v>49.2</c:v>
                </c:pt>
              </c:numCache>
            </c:numRef>
          </c:val>
          <c:extLst>
            <c:ext xmlns:c16="http://schemas.microsoft.com/office/drawing/2014/chart" uri="{C3380CC4-5D6E-409C-BE32-E72D297353CC}">
              <c16:uniqueId val="{00000000-2205-4DC8-AA0D-48B1B3503B0E}"/>
            </c:ext>
          </c:extLst>
        </c:ser>
        <c:ser>
          <c:idx val="1"/>
          <c:order val="1"/>
          <c:tx>
            <c:strRef>
              <c:f>Sheet1!$A$4</c:f>
              <c:strCache>
                <c:ptCount val="1"/>
                <c:pt idx="0">
                  <c:v>MSCH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Sheet1!$B$1:$E$2</c:f>
              <c:multiLvlStrCache>
                <c:ptCount val="4"/>
                <c:lvl>
                  <c:pt idx="0">
                    <c:v>baseline 2021</c:v>
                  </c:pt>
                  <c:pt idx="1">
                    <c:v>May-22</c:v>
                  </c:pt>
                  <c:pt idx="2">
                    <c:v>Mar-23</c:v>
                  </c:pt>
                  <c:pt idx="3">
                    <c:v>May-23</c:v>
                  </c:pt>
                </c:lvl>
                <c:lvl>
                  <c:pt idx="0">
                    <c:v>HAND HYGEINE COMPLIANCE %</c:v>
                  </c:pt>
                </c:lvl>
              </c:multiLvlStrCache>
            </c:multiLvlStrRef>
          </c:cat>
          <c:val>
            <c:numRef>
              <c:f>Sheet1!$B$4:$E$4</c:f>
              <c:numCache>
                <c:formatCode>General</c:formatCode>
                <c:ptCount val="4"/>
                <c:pt idx="0">
                  <c:v>12</c:v>
                </c:pt>
                <c:pt idx="1">
                  <c:v>34</c:v>
                </c:pt>
                <c:pt idx="2">
                  <c:v>20</c:v>
                </c:pt>
                <c:pt idx="3">
                  <c:v>50</c:v>
                </c:pt>
              </c:numCache>
            </c:numRef>
          </c:val>
          <c:extLst>
            <c:ext xmlns:c16="http://schemas.microsoft.com/office/drawing/2014/chart" uri="{C3380CC4-5D6E-409C-BE32-E72D297353CC}">
              <c16:uniqueId val="{00000001-2205-4DC8-AA0D-48B1B3503B0E}"/>
            </c:ext>
          </c:extLst>
        </c:ser>
        <c:dLbls>
          <c:showLegendKey val="0"/>
          <c:showVal val="0"/>
          <c:showCatName val="0"/>
          <c:showSerName val="0"/>
          <c:showPercent val="0"/>
          <c:showBubbleSize val="0"/>
        </c:dLbls>
        <c:gapWidth val="219"/>
        <c:axId val="532393823"/>
        <c:axId val="464462927"/>
      </c:barChart>
      <c:catAx>
        <c:axId val="532393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64462927"/>
        <c:crosses val="autoZero"/>
        <c:auto val="1"/>
        <c:lblAlgn val="ctr"/>
        <c:lblOffset val="100"/>
        <c:noMultiLvlLbl val="0"/>
      </c:catAx>
      <c:valAx>
        <c:axId val="4644629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239382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E99525-A862-4017-9CFC-C937327B3BAF}"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39914-BDEE-4A58-BBC6-632D1B1D5C57}" type="slidenum">
              <a:rPr lang="en-US" smtClean="0"/>
              <a:t>‹#›</a:t>
            </a:fld>
            <a:endParaRPr lang="en-US"/>
          </a:p>
        </p:txBody>
      </p:sp>
    </p:spTree>
    <p:extLst>
      <p:ext uri="{BB962C8B-B14F-4D97-AF65-F5344CB8AC3E}">
        <p14:creationId xmlns:p14="http://schemas.microsoft.com/office/powerpoint/2010/main" val="2624791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9FF56C-84AF-4D90-9A06-53473FCB203E}" type="datetimeFigureOut">
              <a:rPr lang="en-US" smtClean="0"/>
              <a:t>8/19/2026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97C9F172-121F-4F17-BC91-749F3E951B81}"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14104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9FF56C-84AF-4D90-9A06-53473FCB203E}"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9F172-121F-4F17-BC91-749F3E951B81}"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7657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9FF56C-84AF-4D90-9A06-53473FCB203E}"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9F172-121F-4F17-BC91-749F3E951B81}"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2224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9FF56C-84AF-4D90-9A06-53473FCB203E}"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9F172-121F-4F17-BC91-749F3E951B81}"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91455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9FF56C-84AF-4D90-9A06-53473FCB203E}"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9F172-121F-4F17-BC91-749F3E951B81}"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5241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9FF56C-84AF-4D90-9A06-53473FCB203E}"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C9F172-121F-4F17-BC91-749F3E951B81}"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17422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9FF56C-84AF-4D90-9A06-53473FCB203E}"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C9F172-121F-4F17-BC91-749F3E951B81}"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630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9FF56C-84AF-4D90-9A06-53473FCB203E}"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C9F172-121F-4F17-BC91-749F3E951B81}"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185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9FF56C-84AF-4D90-9A06-53473FCB203E}"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C9F172-121F-4F17-BC91-749F3E951B81}" type="slidenum">
              <a:rPr lang="en-US" smtClean="0"/>
              <a:t>‹#›</a:t>
            </a:fld>
            <a:endParaRPr lang="en-US"/>
          </a:p>
        </p:txBody>
      </p:sp>
    </p:spTree>
    <p:extLst>
      <p:ext uri="{BB962C8B-B14F-4D97-AF65-F5344CB8AC3E}">
        <p14:creationId xmlns:p14="http://schemas.microsoft.com/office/powerpoint/2010/main" val="895061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9FF56C-84AF-4D90-9A06-53473FCB203E}"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C9F172-121F-4F17-BC91-749F3E951B81}"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9646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29FF56C-84AF-4D90-9A06-53473FCB203E}" type="datetimeFigureOut">
              <a:rPr lang="en-US" smtClean="0"/>
              <a:t>8/19/2026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97C9F172-121F-4F17-BC91-749F3E951B81}"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4110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29FF56C-84AF-4D90-9A06-53473FCB203E}" type="datetimeFigureOut">
              <a:rPr lang="en-US" smtClean="0"/>
              <a:t>8/19/2026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7C9F172-121F-4F17-BC91-749F3E951B81}"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31032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docx"/><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package" Target="../embeddings/Microsoft_Word_Document1.docx"/></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57DC8-00F8-7F9B-E0A1-A000EF9896F5}"/>
              </a:ext>
            </a:extLst>
          </p:cNvPr>
          <p:cNvSpPr>
            <a:spLocks noGrp="1"/>
          </p:cNvSpPr>
          <p:nvPr>
            <p:ph type="ctrTitle"/>
          </p:nvPr>
        </p:nvSpPr>
        <p:spPr>
          <a:xfrm>
            <a:off x="685800" y="960120"/>
            <a:ext cx="6858000" cy="1828800"/>
          </a:xfrm>
        </p:spPr>
        <p:txBody>
          <a:bodyPr>
            <a:noAutofit/>
          </a:bodyPr>
          <a:lstStyle/>
          <a:p>
            <a:pPr algn="ctr">
              <a:defRPr sz="3000" b="1">
                <a:solidFill>
                  <a:srgbClr val="1F374C"/>
                </a:solidFill>
                <a:latin typeface="Aptos Display"/>
              </a:defRPr>
            </a:pPr>
            <a:r>
              <a:rPr lang="en-US" sz="3600" b="1" dirty="0"/>
              <a:t>IMPROVING HAND HYGEINE COMPLIANCE USING CONTINOUS QUALITY IMPROVEMENT FRAMEWORK IN KILIFI COUNTY (2021-2023)</a:t>
            </a:r>
          </a:p>
        </p:txBody>
      </p:sp>
      <p:sp>
        <p:nvSpPr>
          <p:cNvPr id="3" name="Subtitle 2">
            <a:extLst>
              <a:ext uri="{FF2B5EF4-FFF2-40B4-BE49-F238E27FC236}">
                <a16:creationId xmlns:a16="http://schemas.microsoft.com/office/drawing/2014/main" id="{201532AE-87A1-4738-BDFB-BA5BECE54953}"/>
              </a:ext>
            </a:extLst>
          </p:cNvPr>
          <p:cNvSpPr>
            <a:spLocks noGrp="1"/>
          </p:cNvSpPr>
          <p:nvPr>
            <p:ph type="subTitle" idx="1"/>
          </p:nvPr>
        </p:nvSpPr>
        <p:spPr>
          <a:xfrm>
            <a:off x="685800" y="3833870"/>
            <a:ext cx="7040880" cy="2251244"/>
          </a:xfrm>
        </p:spPr>
        <p:txBody>
          <a:bodyPr>
            <a:normAutofit lnSpcReduction="10000"/>
          </a:bodyPr>
          <a:lstStyle/>
          <a:p>
            <a:pPr>
              <a:spcAft>
                <a:spcPts val="600"/>
              </a:spcAft>
              <a:defRPr sz="1500">
                <a:solidFill>
                  <a:srgbClr val="374151"/>
                </a:solidFill>
                <a:latin typeface="Aptos"/>
              </a:defRPr>
            </a:pPr>
            <a:endParaRPr lang="en-US" dirty="0"/>
          </a:p>
          <a:p>
            <a:pPr algn="ctr">
              <a:spcAft>
                <a:spcPts val="600"/>
              </a:spcAft>
              <a:defRPr sz="1500">
                <a:solidFill>
                  <a:srgbClr val="374151"/>
                </a:solidFill>
                <a:latin typeface="Aptos"/>
              </a:defRPr>
            </a:pPr>
            <a:r>
              <a:rPr lang="en-US" b="1" dirty="0"/>
              <a:t>FLORENCE M. LUGHANJE</a:t>
            </a:r>
          </a:p>
          <a:p>
            <a:pPr algn="ctr">
              <a:spcAft>
                <a:spcPts val="600"/>
              </a:spcAft>
              <a:defRPr sz="1500">
                <a:solidFill>
                  <a:srgbClr val="374151"/>
                </a:solidFill>
                <a:latin typeface="Aptos"/>
              </a:defRPr>
            </a:pPr>
            <a:r>
              <a:rPr lang="en-US" b="1" dirty="0"/>
              <a:t>COUNTY IPC FOCAL PERSON</a:t>
            </a:r>
          </a:p>
          <a:p>
            <a:pPr algn="ctr">
              <a:spcAft>
                <a:spcPts val="600"/>
              </a:spcAft>
              <a:defRPr sz="1500">
                <a:solidFill>
                  <a:srgbClr val="374151"/>
                </a:solidFill>
                <a:latin typeface="Aptos"/>
              </a:defRPr>
            </a:pPr>
            <a:r>
              <a:rPr lang="en-US" b="1" dirty="0"/>
              <a:t>KILIFI</a:t>
            </a:r>
            <a:r>
              <a:rPr lang="en-US" dirty="0"/>
              <a:t> </a:t>
            </a:r>
            <a:r>
              <a:rPr lang="en-US" b="1" dirty="0"/>
              <a:t>COUNTY</a:t>
            </a:r>
            <a:r>
              <a:rPr lang="en-US" dirty="0"/>
              <a:t> </a:t>
            </a:r>
            <a:r>
              <a:rPr lang="en-US" b="1" dirty="0"/>
              <a:t>GOVERNMENT</a:t>
            </a:r>
          </a:p>
          <a:p>
            <a:pPr>
              <a:spcAft>
                <a:spcPts val="600"/>
              </a:spcAft>
              <a:defRPr sz="1500">
                <a:solidFill>
                  <a:srgbClr val="374151"/>
                </a:solidFill>
                <a:latin typeface="Aptos"/>
              </a:defRPr>
            </a:pPr>
            <a:r>
              <a:rPr lang="en-US" dirty="0"/>
              <a:t> </a:t>
            </a:r>
          </a:p>
        </p:txBody>
      </p:sp>
      <p:pic>
        <p:nvPicPr>
          <p:cNvPr id="7" name="Picture 6">
            <a:extLst>
              <a:ext uri="{FF2B5EF4-FFF2-40B4-BE49-F238E27FC236}">
                <a16:creationId xmlns:a16="http://schemas.microsoft.com/office/drawing/2014/main" id="{02A8DF8E-3403-0423-DA07-8DA85B26CA70}"/>
              </a:ext>
            </a:extLst>
          </p:cNvPr>
          <p:cNvPicPr>
            <a:picLocks noChangeAspect="1"/>
          </p:cNvPicPr>
          <p:nvPr/>
        </p:nvPicPr>
        <p:blipFill>
          <a:blip r:embed="rId2"/>
          <a:stretch>
            <a:fillRect/>
          </a:stretch>
        </p:blipFill>
        <p:spPr>
          <a:xfrm>
            <a:off x="10337963" y="1105002"/>
            <a:ext cx="1024217" cy="646232"/>
          </a:xfrm>
          <a:prstGeom prst="rect">
            <a:avLst/>
          </a:prstGeom>
        </p:spPr>
      </p:pic>
      <p:sp>
        <p:nvSpPr>
          <p:cNvPr id="8" name="Rectangle 7"/>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8046720" y="73152"/>
            <a:ext cx="4142232" cy="6784848"/>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5883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61A82-A465-0F76-B221-26497957FE22}"/>
              </a:ext>
            </a:extLst>
          </p:cNvPr>
          <p:cNvSpPr>
            <a:spLocks noGrp="1"/>
          </p:cNvSpPr>
          <p:nvPr>
            <p:ph type="title"/>
          </p:nvPr>
        </p:nvSpPr>
        <p:spPr>
          <a:xfrm>
            <a:off x="594360" y="320040"/>
            <a:ext cx="10972800" cy="594360"/>
          </a:xfrm>
        </p:spPr>
        <p:txBody>
          <a:bodyPr/>
          <a:lstStyle/>
          <a:p>
            <a:pPr>
              <a:defRPr sz="2600" b="1">
                <a:solidFill>
                  <a:srgbClr val="1F374C"/>
                </a:solidFill>
                <a:latin typeface="Aptos Display"/>
              </a:defRPr>
            </a:pPr>
            <a:r>
              <a:rPr lang="en-US" dirty="0"/>
              <a:t>Results of HH compliance </a:t>
            </a:r>
          </a:p>
        </p:txBody>
      </p:sp>
      <p:sp>
        <p:nvSpPr>
          <p:cNvPr id="4" name="Content Placeholder 3">
            <a:extLst>
              <a:ext uri="{FF2B5EF4-FFF2-40B4-BE49-F238E27FC236}">
                <a16:creationId xmlns:a16="http://schemas.microsoft.com/office/drawing/2014/main" id="{4EE6F34B-C723-DD70-AEF6-D17D84DEB423}"/>
              </a:ext>
            </a:extLst>
          </p:cNvPr>
          <p:cNvSpPr>
            <a:spLocks noGrp="1"/>
          </p:cNvSpPr>
          <p:nvPr>
            <p:ph sz="half" idx="2"/>
          </p:nvPr>
        </p:nvSpPr>
        <p:spPr/>
        <p:txBody>
          <a:bodyPr>
            <a:normAutofit lnSpcReduction="10000"/>
          </a:bodyPr>
          <a:lstStyle/>
          <a:p>
            <a:pPr>
              <a:spcAft>
                <a:spcPts val="600"/>
              </a:spcAft>
              <a:buFont typeface="Wingdings" panose="05000000000000000000" pitchFamily="2" charset="2"/>
              <a:buChar char="q"/>
              <a:defRPr sz="1500">
                <a:solidFill>
                  <a:srgbClr val="374151"/>
                </a:solidFill>
                <a:latin typeface="Aptos"/>
              </a:defRPr>
            </a:pPr>
            <a:r>
              <a:rPr lang="en-GB" sz="1600" dirty="0"/>
              <a:t>Hand hygiene compliance increased from 30% to 49.2% (KCRH) and 12% to 50%(MSCH) as shown in figure 1.</a:t>
            </a:r>
          </a:p>
          <a:p>
            <a:pPr>
              <a:spcAft>
                <a:spcPts val="600"/>
              </a:spcAft>
              <a:buFont typeface="Wingdings" panose="05000000000000000000" pitchFamily="2" charset="2"/>
              <a:buChar char="q"/>
              <a:defRPr sz="1500">
                <a:solidFill>
                  <a:srgbClr val="374151"/>
                </a:solidFill>
                <a:latin typeface="Aptos"/>
              </a:defRPr>
            </a:pPr>
            <a:r>
              <a:rPr lang="en-GB" sz="1600" dirty="0"/>
              <a:t> There was a decline in Mar 2023 in both facilities likely due to staff transitions with the entry of new interns.</a:t>
            </a:r>
          </a:p>
          <a:p>
            <a:pPr>
              <a:spcAft>
                <a:spcPts val="600"/>
              </a:spcAft>
              <a:buFont typeface="Wingdings" panose="05000000000000000000" pitchFamily="2" charset="2"/>
              <a:buChar char="q"/>
              <a:defRPr sz="1500">
                <a:solidFill>
                  <a:srgbClr val="374151"/>
                </a:solidFill>
                <a:latin typeface="Aptos"/>
              </a:defRPr>
            </a:pPr>
            <a:r>
              <a:rPr lang="en-GB" sz="1600" dirty="0"/>
              <a:t> These were subsequently oriented to the IPC reforms and hand hygiene IEC materials were strategically  placed, bringing the compliance gradually up to 50%.</a:t>
            </a:r>
            <a:endParaRPr lang="en-US" sz="1600" dirty="0"/>
          </a:p>
          <a:p>
            <a:pPr>
              <a:spcAft>
                <a:spcPts val="600"/>
              </a:spcAft>
              <a:defRPr sz="1500">
                <a:solidFill>
                  <a:srgbClr val="374151"/>
                </a:solidFill>
                <a:latin typeface="Aptos"/>
              </a:defRPr>
            </a:pPr>
            <a:endParaRPr lang="en-US" dirty="0"/>
          </a:p>
        </p:txBody>
      </p:sp>
      <p:pic>
        <p:nvPicPr>
          <p:cNvPr id="16" name="Picture 15">
            <a:extLst>
              <a:ext uri="{FF2B5EF4-FFF2-40B4-BE49-F238E27FC236}">
                <a16:creationId xmlns:a16="http://schemas.microsoft.com/office/drawing/2014/main" id="{E8AC946E-772B-9115-F509-177406BE2BCE}"/>
              </a:ext>
            </a:extLst>
          </p:cNvPr>
          <p:cNvPicPr>
            <a:picLocks noChangeAspect="1"/>
          </p:cNvPicPr>
          <p:nvPr/>
        </p:nvPicPr>
        <p:blipFill>
          <a:blip r:embed="rId2"/>
          <a:stretch>
            <a:fillRect/>
          </a:stretch>
        </p:blipFill>
        <p:spPr>
          <a:xfrm>
            <a:off x="8322069" y="600504"/>
            <a:ext cx="1089060" cy="656707"/>
          </a:xfrm>
          <a:prstGeom prst="rect">
            <a:avLst/>
          </a:prstGeom>
        </p:spPr>
      </p:pic>
      <p:sp>
        <p:nvSpPr>
          <p:cNvPr id="17" name="Rectangle 16"/>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8" name="Content Placeholder 7">
            <a:extLst>
              <a:ext uri="{FF2B5EF4-FFF2-40B4-BE49-F238E27FC236}">
                <a16:creationId xmlns:a16="http://schemas.microsoft.com/office/drawing/2014/main" id="{C2B7A8B1-800F-6B49-3E2E-72559C3E3209}"/>
              </a:ext>
            </a:extLst>
          </p:cNvPr>
          <p:cNvGraphicFramePr>
            <a:graphicFrameLocks noGrp="1"/>
          </p:cNvGraphicFramePr>
          <p:nvPr>
            <p:ph sz="half" idx="1"/>
            <p:extLst>
              <p:ext uri="{D42A27DB-BD31-4B8C-83A1-F6EECF244321}">
                <p14:modId xmlns:p14="http://schemas.microsoft.com/office/powerpoint/2010/main" val="1640978165"/>
              </p:ext>
            </p:extLst>
          </p:nvPr>
        </p:nvGraphicFramePr>
        <p:xfrm>
          <a:off x="1447800" y="2011363"/>
          <a:ext cx="4645025" cy="3448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04793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6D6925-A1A1-B8BA-D6D0-C5F4D7EE3519}"/>
              </a:ext>
            </a:extLst>
          </p:cNvPr>
          <p:cNvPicPr>
            <a:picLocks noChangeAspect="1"/>
          </p:cNvPicPr>
          <p:nvPr/>
        </p:nvPicPr>
        <p:blipFill>
          <a:blip r:embed="rId2"/>
          <a:stretch>
            <a:fillRect/>
          </a:stretch>
        </p:blipFill>
        <p:spPr>
          <a:xfrm>
            <a:off x="107880" y="176695"/>
            <a:ext cx="3467528" cy="2689796"/>
          </a:xfrm>
          <a:prstGeom prst="rect">
            <a:avLst/>
          </a:prstGeom>
        </p:spPr>
      </p:pic>
      <p:pic>
        <p:nvPicPr>
          <p:cNvPr id="7" name="Picture 6">
            <a:extLst>
              <a:ext uri="{FF2B5EF4-FFF2-40B4-BE49-F238E27FC236}">
                <a16:creationId xmlns:a16="http://schemas.microsoft.com/office/drawing/2014/main" id="{A99CBA2B-B2BD-ECCE-4A99-4DB983545C94}"/>
              </a:ext>
            </a:extLst>
          </p:cNvPr>
          <p:cNvPicPr>
            <a:picLocks noChangeAspect="1"/>
          </p:cNvPicPr>
          <p:nvPr/>
        </p:nvPicPr>
        <p:blipFill>
          <a:blip r:embed="rId3"/>
          <a:stretch>
            <a:fillRect/>
          </a:stretch>
        </p:blipFill>
        <p:spPr>
          <a:xfrm>
            <a:off x="4122733" y="220598"/>
            <a:ext cx="2651990" cy="2645893"/>
          </a:xfrm>
          <a:prstGeom prst="rect">
            <a:avLst/>
          </a:prstGeom>
        </p:spPr>
      </p:pic>
      <p:pic>
        <p:nvPicPr>
          <p:cNvPr id="9" name="Picture 8">
            <a:extLst>
              <a:ext uri="{FF2B5EF4-FFF2-40B4-BE49-F238E27FC236}">
                <a16:creationId xmlns:a16="http://schemas.microsoft.com/office/drawing/2014/main" id="{8B94E09E-6CCF-7788-A6CE-C2FB2C3EA425}"/>
              </a:ext>
            </a:extLst>
          </p:cNvPr>
          <p:cNvPicPr>
            <a:picLocks noChangeAspect="1"/>
          </p:cNvPicPr>
          <p:nvPr/>
        </p:nvPicPr>
        <p:blipFill>
          <a:blip r:embed="rId4"/>
          <a:stretch>
            <a:fillRect/>
          </a:stretch>
        </p:blipFill>
        <p:spPr>
          <a:xfrm>
            <a:off x="7636385" y="341946"/>
            <a:ext cx="2816596" cy="2639797"/>
          </a:xfrm>
          <a:prstGeom prst="rect">
            <a:avLst/>
          </a:prstGeom>
        </p:spPr>
      </p:pic>
      <p:sp>
        <p:nvSpPr>
          <p:cNvPr id="10" name="Rectangle 9"/>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470358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AC20-F8DC-5031-3E9E-C5E885994ED8}"/>
              </a:ext>
            </a:extLst>
          </p:cNvPr>
          <p:cNvSpPr>
            <a:spLocks noGrp="1"/>
          </p:cNvSpPr>
          <p:nvPr>
            <p:ph type="title"/>
          </p:nvPr>
        </p:nvSpPr>
        <p:spPr>
          <a:xfrm>
            <a:off x="594360" y="320040"/>
            <a:ext cx="10972800" cy="594360"/>
          </a:xfrm>
        </p:spPr>
        <p:txBody>
          <a:bodyPr/>
          <a:lstStyle/>
          <a:p>
            <a:pPr>
              <a:defRPr sz="2600" b="1">
                <a:solidFill>
                  <a:srgbClr val="1F374C"/>
                </a:solidFill>
                <a:latin typeface="Aptos Display"/>
              </a:defRPr>
            </a:pPr>
            <a:endParaRPr lang="en-US" dirty="0"/>
          </a:p>
        </p:txBody>
      </p:sp>
      <p:pic>
        <p:nvPicPr>
          <p:cNvPr id="6" name="Content Placeholder 5">
            <a:extLst>
              <a:ext uri="{FF2B5EF4-FFF2-40B4-BE49-F238E27FC236}">
                <a16:creationId xmlns:a16="http://schemas.microsoft.com/office/drawing/2014/main" id="{E3FB2D56-6448-C3ED-EA60-1DCFF59BA6DE}"/>
              </a:ext>
            </a:extLst>
          </p:cNvPr>
          <p:cNvPicPr>
            <a:picLocks noGrp="1" noChangeAspect="1"/>
          </p:cNvPicPr>
          <p:nvPr>
            <p:ph sz="half" idx="1"/>
          </p:nvPr>
        </p:nvPicPr>
        <p:blipFill>
          <a:blip r:embed="rId2"/>
          <a:stretch>
            <a:fillRect/>
          </a:stretch>
        </p:blipFill>
        <p:spPr>
          <a:xfrm>
            <a:off x="1484114" y="2020739"/>
            <a:ext cx="4572396" cy="3429297"/>
          </a:xfrm>
          <a:prstGeom prst="rect">
            <a:avLst/>
          </a:prstGeom>
        </p:spPr>
      </p:pic>
      <p:pic>
        <p:nvPicPr>
          <p:cNvPr id="8" name="Content Placeholder 7">
            <a:extLst>
              <a:ext uri="{FF2B5EF4-FFF2-40B4-BE49-F238E27FC236}">
                <a16:creationId xmlns:a16="http://schemas.microsoft.com/office/drawing/2014/main" id="{3F337E2E-0D15-57A3-B9B3-F633EFAB6A54}"/>
              </a:ext>
            </a:extLst>
          </p:cNvPr>
          <p:cNvPicPr>
            <a:picLocks noGrp="1" noChangeAspect="1"/>
          </p:cNvPicPr>
          <p:nvPr>
            <p:ph sz="half" idx="2"/>
          </p:nvPr>
        </p:nvPicPr>
        <p:blipFill>
          <a:blip r:embed="rId3"/>
          <a:stretch>
            <a:fillRect/>
          </a:stretch>
        </p:blipFill>
        <p:spPr>
          <a:xfrm>
            <a:off x="6449814" y="2023914"/>
            <a:ext cx="4572396" cy="3429297"/>
          </a:xfrm>
          <a:prstGeom prst="rect">
            <a:avLst/>
          </a:prstGeom>
        </p:spPr>
      </p:pic>
      <p:sp>
        <p:nvSpPr>
          <p:cNvPr id="9" name="Rectangle 8"/>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4119414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CEEB-B969-C0C6-D601-41A28CBE56B8}"/>
              </a:ext>
            </a:extLst>
          </p:cNvPr>
          <p:cNvSpPr>
            <a:spLocks noGrp="1"/>
          </p:cNvSpPr>
          <p:nvPr>
            <p:ph type="title"/>
          </p:nvPr>
        </p:nvSpPr>
        <p:spPr>
          <a:xfrm>
            <a:off x="594360" y="320040"/>
            <a:ext cx="10972800" cy="594360"/>
          </a:xfrm>
        </p:spPr>
        <p:txBody>
          <a:bodyPr/>
          <a:lstStyle/>
          <a:p>
            <a:pPr algn="ctr">
              <a:defRPr sz="2600" b="1">
                <a:solidFill>
                  <a:srgbClr val="1F374C"/>
                </a:solidFill>
                <a:latin typeface="Aptos Display"/>
              </a:defRPr>
            </a:pPr>
            <a:r>
              <a:rPr lang="en-US" b="1" dirty="0"/>
              <a:t>SUCCESS</a:t>
            </a:r>
            <a:r>
              <a:rPr lang="en-US" dirty="0"/>
              <a:t> </a:t>
            </a:r>
            <a:r>
              <a:rPr lang="en-US" b="1" dirty="0"/>
              <a:t>FACTORS</a:t>
            </a:r>
            <a:r>
              <a:rPr lang="en-US" dirty="0"/>
              <a:t> </a:t>
            </a:r>
          </a:p>
        </p:txBody>
      </p:sp>
      <p:sp>
        <p:nvSpPr>
          <p:cNvPr id="3" name="Content Placeholder 2">
            <a:extLst>
              <a:ext uri="{FF2B5EF4-FFF2-40B4-BE49-F238E27FC236}">
                <a16:creationId xmlns:a16="http://schemas.microsoft.com/office/drawing/2014/main" id="{6B2F4E1F-9EE4-A063-3C85-B25C9F0C449E}"/>
              </a:ext>
            </a:extLst>
          </p:cNvPr>
          <p:cNvSpPr>
            <a:spLocks noGrp="1"/>
          </p:cNvSpPr>
          <p:nvPr>
            <p:ph idx="1"/>
          </p:nvPr>
        </p:nvSpPr>
        <p:spPr/>
        <p:txBody>
          <a:bodyPr/>
          <a:lstStyle/>
          <a:p>
            <a:pPr lvl="0">
              <a:spcAft>
                <a:spcPts val="600"/>
              </a:spcAft>
              <a:defRPr sz="1500">
                <a:solidFill>
                  <a:srgbClr val="374151"/>
                </a:solidFill>
                <a:latin typeface="Aptos"/>
              </a:defRPr>
            </a:pPr>
            <a:r>
              <a:rPr lang="en-US" dirty="0"/>
              <a:t>Administrative /management support </a:t>
            </a:r>
          </a:p>
          <a:p>
            <a:pPr lvl="0">
              <a:spcAft>
                <a:spcPts val="600"/>
              </a:spcAft>
              <a:defRPr sz="1500">
                <a:solidFill>
                  <a:srgbClr val="374151"/>
                </a:solidFill>
                <a:latin typeface="Aptos"/>
              </a:defRPr>
            </a:pPr>
            <a:r>
              <a:rPr lang="en-US" dirty="0"/>
              <a:t>Technical support from USAID MTaPS</a:t>
            </a:r>
          </a:p>
          <a:p>
            <a:pPr lvl="0">
              <a:spcAft>
                <a:spcPts val="600"/>
              </a:spcAft>
              <a:defRPr sz="1500">
                <a:solidFill>
                  <a:srgbClr val="374151"/>
                </a:solidFill>
                <a:latin typeface="Aptos"/>
              </a:defRPr>
            </a:pPr>
            <a:r>
              <a:rPr lang="en-US" dirty="0"/>
              <a:t>Strengthened IPC governance </a:t>
            </a:r>
          </a:p>
          <a:p>
            <a:pPr lvl="0">
              <a:spcAft>
                <a:spcPts val="600"/>
              </a:spcAft>
              <a:defRPr sz="1500">
                <a:solidFill>
                  <a:srgbClr val="374151"/>
                </a:solidFill>
                <a:latin typeface="Aptos"/>
              </a:defRPr>
            </a:pPr>
            <a:r>
              <a:rPr lang="en-US" dirty="0"/>
              <a:t>Availability of IPC commodities. </a:t>
            </a:r>
          </a:p>
          <a:p>
            <a:pPr lvl="0">
              <a:spcAft>
                <a:spcPts val="600"/>
              </a:spcAft>
              <a:defRPr sz="1500">
                <a:solidFill>
                  <a:srgbClr val="374151"/>
                </a:solidFill>
                <a:latin typeface="Aptos"/>
              </a:defRPr>
            </a:pPr>
            <a:r>
              <a:rPr lang="en-US" dirty="0"/>
              <a:t>Provision of SOPs and job aids</a:t>
            </a:r>
          </a:p>
          <a:p>
            <a:pPr lvl="0">
              <a:spcAft>
                <a:spcPts val="600"/>
              </a:spcAft>
              <a:defRPr sz="1500">
                <a:solidFill>
                  <a:srgbClr val="374151"/>
                </a:solidFill>
                <a:latin typeface="Aptos"/>
              </a:defRPr>
            </a:pPr>
            <a:r>
              <a:rPr lang="en-US" dirty="0"/>
              <a:t>Provision of IPC audit tools in soft copy </a:t>
            </a:r>
          </a:p>
          <a:p>
            <a:pPr lvl="0">
              <a:spcAft>
                <a:spcPts val="600"/>
              </a:spcAft>
              <a:defRPr sz="1500">
                <a:solidFill>
                  <a:srgbClr val="374151"/>
                </a:solidFill>
                <a:latin typeface="Aptos"/>
              </a:defRPr>
            </a:pPr>
            <a:r>
              <a:rPr lang="en-US" dirty="0"/>
              <a:t>Dedicated  and committed IPC committees and HCWs</a:t>
            </a:r>
          </a:p>
          <a:p>
            <a:pPr>
              <a:spcAft>
                <a:spcPts val="600"/>
              </a:spcAft>
              <a:defRPr sz="1500">
                <a:solidFill>
                  <a:srgbClr val="374151"/>
                </a:solidFill>
                <a:latin typeface="Aptos"/>
              </a:defRPr>
            </a:pPr>
            <a:endParaRPr lang="en-US" dirty="0"/>
          </a:p>
        </p:txBody>
      </p:sp>
      <p:pic>
        <p:nvPicPr>
          <p:cNvPr id="5" name="Picture 4">
            <a:extLst>
              <a:ext uri="{FF2B5EF4-FFF2-40B4-BE49-F238E27FC236}">
                <a16:creationId xmlns:a16="http://schemas.microsoft.com/office/drawing/2014/main" id="{BC62DFF5-6B76-B642-C435-BC2A6807225F}"/>
              </a:ext>
            </a:extLst>
          </p:cNvPr>
          <p:cNvPicPr>
            <a:picLocks noChangeAspect="1"/>
          </p:cNvPicPr>
          <p:nvPr/>
        </p:nvPicPr>
        <p:blipFill>
          <a:blip r:embed="rId2"/>
          <a:stretch>
            <a:fillRect/>
          </a:stretch>
        </p:blipFill>
        <p:spPr>
          <a:xfrm>
            <a:off x="10254316" y="896987"/>
            <a:ext cx="800538" cy="587136"/>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06650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31EDF-3471-2C3D-2434-2FE0AE731530}"/>
              </a:ext>
            </a:extLst>
          </p:cNvPr>
          <p:cNvSpPr>
            <a:spLocks noGrp="1"/>
          </p:cNvSpPr>
          <p:nvPr>
            <p:ph type="title"/>
          </p:nvPr>
        </p:nvSpPr>
        <p:spPr>
          <a:xfrm>
            <a:off x="594360" y="320040"/>
            <a:ext cx="10972800" cy="594360"/>
          </a:xfrm>
        </p:spPr>
        <p:txBody>
          <a:bodyPr/>
          <a:lstStyle/>
          <a:p>
            <a:pPr algn="ctr">
              <a:defRPr sz="2600" b="1">
                <a:solidFill>
                  <a:srgbClr val="1F374C"/>
                </a:solidFill>
                <a:latin typeface="Aptos Display"/>
              </a:defRPr>
            </a:pPr>
            <a:r>
              <a:rPr lang="en-US" b="1" dirty="0"/>
              <a:t>CHALLENGES </a:t>
            </a:r>
            <a:r>
              <a:rPr lang="en-US" dirty="0"/>
              <a:t> </a:t>
            </a:r>
          </a:p>
        </p:txBody>
      </p:sp>
      <p:sp>
        <p:nvSpPr>
          <p:cNvPr id="3" name="Content Placeholder 2">
            <a:extLst>
              <a:ext uri="{FF2B5EF4-FFF2-40B4-BE49-F238E27FC236}">
                <a16:creationId xmlns:a16="http://schemas.microsoft.com/office/drawing/2014/main" id="{C865715A-221C-8897-E3FD-9AEE622066E3}"/>
              </a:ext>
            </a:extLst>
          </p:cNvPr>
          <p:cNvSpPr>
            <a:spLocks noGrp="1"/>
          </p:cNvSpPr>
          <p:nvPr>
            <p:ph idx="1"/>
          </p:nvPr>
        </p:nvSpPr>
        <p:spPr/>
        <p:txBody>
          <a:bodyPr/>
          <a:lstStyle/>
          <a:p>
            <a:pPr lvl="0">
              <a:spcAft>
                <a:spcPts val="600"/>
              </a:spcAft>
              <a:defRPr sz="1500">
                <a:solidFill>
                  <a:srgbClr val="374151"/>
                </a:solidFill>
                <a:latin typeface="Aptos"/>
              </a:defRPr>
            </a:pPr>
            <a:r>
              <a:rPr lang="en-US" dirty="0"/>
              <a:t>Multiple roles for County and facility IPC focal persons- little time for IPC activities</a:t>
            </a:r>
          </a:p>
          <a:p>
            <a:pPr lvl="0">
              <a:spcAft>
                <a:spcPts val="600"/>
              </a:spcAft>
              <a:defRPr sz="1500">
                <a:solidFill>
                  <a:srgbClr val="374151"/>
                </a:solidFill>
                <a:latin typeface="Aptos"/>
              </a:defRPr>
            </a:pPr>
            <a:r>
              <a:rPr lang="en-US" dirty="0"/>
              <a:t>Lean staffing in facilities</a:t>
            </a:r>
          </a:p>
          <a:p>
            <a:pPr lvl="0">
              <a:spcAft>
                <a:spcPts val="600"/>
              </a:spcAft>
              <a:defRPr sz="1500">
                <a:solidFill>
                  <a:srgbClr val="374151"/>
                </a:solidFill>
                <a:latin typeface="Aptos"/>
              </a:defRPr>
            </a:pPr>
            <a:r>
              <a:rPr lang="en-US" dirty="0"/>
              <a:t>High workload in the health facilities</a:t>
            </a:r>
          </a:p>
          <a:p>
            <a:pPr lvl="0">
              <a:spcAft>
                <a:spcPts val="600"/>
              </a:spcAft>
              <a:defRPr sz="1500">
                <a:solidFill>
                  <a:srgbClr val="374151"/>
                </a:solidFill>
                <a:latin typeface="Aptos"/>
              </a:defRPr>
            </a:pPr>
            <a:r>
              <a:rPr lang="en-US" dirty="0"/>
              <a:t>Few HCWs trained in IPC</a:t>
            </a:r>
          </a:p>
          <a:p>
            <a:pPr>
              <a:spcAft>
                <a:spcPts val="600"/>
              </a:spcAft>
              <a:defRPr sz="1500">
                <a:solidFill>
                  <a:srgbClr val="374151"/>
                </a:solidFill>
                <a:latin typeface="Aptos"/>
              </a:defRPr>
            </a:pPr>
            <a:endParaRPr lang="en-US" dirty="0"/>
          </a:p>
        </p:txBody>
      </p:sp>
      <p:pic>
        <p:nvPicPr>
          <p:cNvPr id="5" name="Picture 4">
            <a:extLst>
              <a:ext uri="{FF2B5EF4-FFF2-40B4-BE49-F238E27FC236}">
                <a16:creationId xmlns:a16="http://schemas.microsoft.com/office/drawing/2014/main" id="{1C47C83A-86BB-0DFB-A24C-501C4243B9D3}"/>
              </a:ext>
            </a:extLst>
          </p:cNvPr>
          <p:cNvPicPr>
            <a:picLocks noChangeAspect="1"/>
          </p:cNvPicPr>
          <p:nvPr/>
        </p:nvPicPr>
        <p:blipFill>
          <a:blip r:embed="rId2"/>
          <a:stretch>
            <a:fillRect/>
          </a:stretch>
        </p:blipFill>
        <p:spPr>
          <a:xfrm>
            <a:off x="8595723" y="1060889"/>
            <a:ext cx="804742" cy="536494"/>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94184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3EA5D-15AF-4C64-D37D-AE83BEEDB5EC}"/>
              </a:ext>
            </a:extLst>
          </p:cNvPr>
          <p:cNvSpPr>
            <a:spLocks noGrp="1"/>
          </p:cNvSpPr>
          <p:nvPr>
            <p:ph type="title"/>
          </p:nvPr>
        </p:nvSpPr>
        <p:spPr>
          <a:xfrm>
            <a:off x="594360" y="320040"/>
            <a:ext cx="10972800" cy="594360"/>
          </a:xfrm>
        </p:spPr>
        <p:txBody>
          <a:bodyPr/>
          <a:lstStyle/>
          <a:p>
            <a:pPr algn="ctr">
              <a:defRPr sz="2600" b="1">
                <a:solidFill>
                  <a:srgbClr val="1F374C"/>
                </a:solidFill>
                <a:latin typeface="Aptos Display"/>
              </a:defRPr>
            </a:pPr>
            <a:r>
              <a:rPr lang="en-US" b="1" dirty="0"/>
              <a:t>CONCLUSION</a:t>
            </a:r>
          </a:p>
        </p:txBody>
      </p:sp>
      <p:sp>
        <p:nvSpPr>
          <p:cNvPr id="3" name="Content Placeholder 2">
            <a:extLst>
              <a:ext uri="{FF2B5EF4-FFF2-40B4-BE49-F238E27FC236}">
                <a16:creationId xmlns:a16="http://schemas.microsoft.com/office/drawing/2014/main" id="{123173AD-ADC3-2A4D-DDC9-3EBF0678C9CC}"/>
              </a:ext>
            </a:extLst>
          </p:cNvPr>
          <p:cNvSpPr>
            <a:spLocks noGrp="1"/>
          </p:cNvSpPr>
          <p:nvPr>
            <p:ph idx="1"/>
          </p:nvPr>
        </p:nvSpPr>
        <p:spPr/>
        <p:txBody>
          <a:bodyPr/>
          <a:lstStyle/>
          <a:p>
            <a:pPr>
              <a:spcAft>
                <a:spcPts val="600"/>
              </a:spcAft>
              <a:defRPr sz="1500">
                <a:solidFill>
                  <a:srgbClr val="374151"/>
                </a:solidFill>
                <a:latin typeface="Aptos"/>
              </a:defRPr>
            </a:pPr>
            <a:r>
              <a:rPr lang="en-US" dirty="0"/>
              <a:t>HH compliance among health care workers can be improved through information, education, and communication with constant monitoring using the </a:t>
            </a:r>
            <a:r>
              <a:rPr lang="en-US" dirty="0" err="1"/>
              <a:t>Continous</a:t>
            </a:r>
            <a:r>
              <a:rPr lang="en-US" dirty="0"/>
              <a:t> quality improvement(CQI) approach.</a:t>
            </a:r>
          </a:p>
        </p:txBody>
      </p:sp>
      <p:pic>
        <p:nvPicPr>
          <p:cNvPr id="5" name="Picture 4">
            <a:extLst>
              <a:ext uri="{FF2B5EF4-FFF2-40B4-BE49-F238E27FC236}">
                <a16:creationId xmlns:a16="http://schemas.microsoft.com/office/drawing/2014/main" id="{587C13A0-F02B-D725-AFDF-79B5C8B48FD2}"/>
              </a:ext>
            </a:extLst>
          </p:cNvPr>
          <p:cNvPicPr>
            <a:picLocks noChangeAspect="1"/>
          </p:cNvPicPr>
          <p:nvPr/>
        </p:nvPicPr>
        <p:blipFill>
          <a:blip r:embed="rId2"/>
          <a:stretch>
            <a:fillRect/>
          </a:stretch>
        </p:blipFill>
        <p:spPr>
          <a:xfrm>
            <a:off x="8673135" y="855161"/>
            <a:ext cx="804742" cy="536494"/>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85800" y="5212080"/>
            <a:ext cx="10789920" cy="685800"/>
          </a:xfrm>
          <a:prstGeom prst="rect">
            <a:avLst/>
          </a:prstGeom>
          <a:noFill/>
        </p:spPr>
        <p:txBody>
          <a:bodyPr wrap="none">
            <a:spAutoFit/>
          </a:bodyPr>
          <a:lstStyle/>
          <a:p>
            <a:pPr>
              <a:defRPr sz="1800" b="1">
                <a:solidFill>
                  <a:srgbClr val="26787A"/>
                </a:solidFill>
                <a:latin typeface="Aptos"/>
              </a:defRPr>
            </a:pPr>
            <a:r>
              <a:t>Key message: Continuous quality improvement can turn routine hand-hygiene monitoring into sustained action and measurable improvement.</a:t>
            </a:r>
          </a:p>
        </p:txBody>
      </p:sp>
    </p:spTree>
    <p:extLst>
      <p:ext uri="{BB962C8B-B14F-4D97-AF65-F5344CB8AC3E}">
        <p14:creationId xmlns:p14="http://schemas.microsoft.com/office/powerpoint/2010/main" val="1577725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C007A-57F1-3248-F2B1-82720743D832}"/>
              </a:ext>
            </a:extLst>
          </p:cNvPr>
          <p:cNvSpPr>
            <a:spLocks noGrp="1"/>
          </p:cNvSpPr>
          <p:nvPr>
            <p:ph type="title"/>
          </p:nvPr>
        </p:nvSpPr>
        <p:spPr>
          <a:xfrm>
            <a:off x="594360" y="320040"/>
            <a:ext cx="10972800" cy="594360"/>
          </a:xfrm>
        </p:spPr>
        <p:txBody>
          <a:bodyPr/>
          <a:lstStyle/>
          <a:p>
            <a:pPr>
              <a:defRPr sz="2600" b="1">
                <a:solidFill>
                  <a:srgbClr val="1F374C"/>
                </a:solidFill>
                <a:latin typeface="Aptos Display"/>
              </a:defRPr>
            </a:pPr>
            <a:r>
              <a:rPr lang="en-US" b="1" dirty="0"/>
              <a:t>ACKNOWLEDGMENT</a:t>
            </a:r>
          </a:p>
        </p:txBody>
      </p:sp>
      <p:sp>
        <p:nvSpPr>
          <p:cNvPr id="3" name="Content Placeholder 2">
            <a:extLst>
              <a:ext uri="{FF2B5EF4-FFF2-40B4-BE49-F238E27FC236}">
                <a16:creationId xmlns:a16="http://schemas.microsoft.com/office/drawing/2014/main" id="{CBD226E9-2CBF-FE96-A8AE-19DAD130B849}"/>
              </a:ext>
            </a:extLst>
          </p:cNvPr>
          <p:cNvSpPr>
            <a:spLocks noGrp="1"/>
          </p:cNvSpPr>
          <p:nvPr>
            <p:ph idx="1"/>
          </p:nvPr>
        </p:nvSpPr>
        <p:spPr/>
        <p:txBody>
          <a:bodyPr>
            <a:normAutofit fontScale="92500" lnSpcReduction="10000"/>
          </a:bodyPr>
          <a:lstStyle/>
          <a:p>
            <a:pPr>
              <a:spcAft>
                <a:spcPts val="600"/>
              </a:spcAft>
              <a:defRPr sz="1500">
                <a:solidFill>
                  <a:srgbClr val="374151"/>
                </a:solidFill>
                <a:latin typeface="Aptos"/>
              </a:defRPr>
            </a:pPr>
            <a:endParaRPr lang="en-US" dirty="0"/>
          </a:p>
          <a:p>
            <a:pPr>
              <a:spcAft>
                <a:spcPts val="600"/>
              </a:spcAft>
              <a:defRPr sz="1500">
                <a:solidFill>
                  <a:srgbClr val="374151"/>
                </a:solidFill>
                <a:latin typeface="Aptos"/>
              </a:defRPr>
            </a:pPr>
            <a:r>
              <a:rPr lang="en-US" sz="2600" dirty="0"/>
              <a:t>Kilifi county health management team, </a:t>
            </a:r>
          </a:p>
          <a:p>
            <a:pPr>
              <a:spcAft>
                <a:spcPts val="600"/>
              </a:spcAft>
              <a:defRPr sz="1500">
                <a:solidFill>
                  <a:srgbClr val="374151"/>
                </a:solidFill>
                <a:latin typeface="Aptos"/>
              </a:defRPr>
            </a:pPr>
            <a:r>
              <a:rPr lang="en-US" sz="2600" dirty="0"/>
              <a:t>MOH Patient and Health care worker Safety</a:t>
            </a:r>
          </a:p>
          <a:p>
            <a:pPr>
              <a:spcAft>
                <a:spcPts val="600"/>
              </a:spcAft>
              <a:defRPr sz="1500">
                <a:solidFill>
                  <a:srgbClr val="374151"/>
                </a:solidFill>
                <a:latin typeface="Aptos"/>
              </a:defRPr>
            </a:pPr>
            <a:r>
              <a:rPr lang="en-US" sz="2600" dirty="0"/>
              <a:t>Malindi Sub County hospital</a:t>
            </a:r>
          </a:p>
          <a:p>
            <a:pPr>
              <a:spcAft>
                <a:spcPts val="600"/>
              </a:spcAft>
              <a:defRPr sz="1500">
                <a:solidFill>
                  <a:srgbClr val="374151"/>
                </a:solidFill>
                <a:latin typeface="Aptos"/>
              </a:defRPr>
            </a:pPr>
            <a:r>
              <a:rPr lang="en-US" sz="2600" dirty="0"/>
              <a:t>Kilifi County Hospital</a:t>
            </a:r>
          </a:p>
          <a:p>
            <a:pPr>
              <a:spcAft>
                <a:spcPts val="600"/>
              </a:spcAft>
              <a:defRPr sz="1500">
                <a:solidFill>
                  <a:srgbClr val="374151"/>
                </a:solidFill>
                <a:latin typeface="Aptos"/>
              </a:defRPr>
            </a:pPr>
            <a:r>
              <a:rPr lang="en-US" sz="2600" dirty="0"/>
              <a:t>USAID MTaPS Kenya</a:t>
            </a:r>
          </a:p>
          <a:p>
            <a:pPr>
              <a:spcAft>
                <a:spcPts val="600"/>
              </a:spcAft>
              <a:defRPr sz="1500">
                <a:solidFill>
                  <a:srgbClr val="374151"/>
                </a:solidFill>
                <a:latin typeface="Aptos"/>
              </a:defRPr>
            </a:pPr>
            <a:endParaRPr lang="en-US" dirty="0"/>
          </a:p>
        </p:txBody>
      </p:sp>
      <p:pic>
        <p:nvPicPr>
          <p:cNvPr id="5" name="Picture 4">
            <a:extLst>
              <a:ext uri="{FF2B5EF4-FFF2-40B4-BE49-F238E27FC236}">
                <a16:creationId xmlns:a16="http://schemas.microsoft.com/office/drawing/2014/main" id="{DB477403-93C8-4840-B727-801D1AE75210}"/>
              </a:ext>
            </a:extLst>
          </p:cNvPr>
          <p:cNvPicPr>
            <a:picLocks noChangeAspect="1"/>
          </p:cNvPicPr>
          <p:nvPr/>
        </p:nvPicPr>
        <p:blipFill>
          <a:blip r:embed="rId2"/>
          <a:stretch>
            <a:fillRect/>
          </a:stretch>
        </p:blipFill>
        <p:spPr>
          <a:xfrm>
            <a:off x="8066960" y="872097"/>
            <a:ext cx="804742" cy="536494"/>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670489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55B4B-7018-1FA1-E8F6-7688B39C7DDE}"/>
              </a:ext>
            </a:extLst>
          </p:cNvPr>
          <p:cNvSpPr>
            <a:spLocks noGrp="1"/>
          </p:cNvSpPr>
          <p:nvPr>
            <p:ph type="title"/>
          </p:nvPr>
        </p:nvSpPr>
        <p:spPr>
          <a:xfrm>
            <a:off x="594360" y="320040"/>
            <a:ext cx="10972800" cy="594360"/>
          </a:xfrm>
        </p:spPr>
        <p:txBody>
          <a:bodyPr>
            <a:normAutofit fontScale="90000"/>
          </a:bodyPr>
          <a:lstStyle/>
          <a:p>
            <a:pPr algn="ctr">
              <a:defRPr sz="2600" b="1">
                <a:solidFill>
                  <a:srgbClr val="1F374C"/>
                </a:solidFill>
                <a:latin typeface="Aptos Display"/>
              </a:defRPr>
            </a:pPr>
            <a:br>
              <a:rPr lang="en-US" b="1" dirty="0"/>
            </a:br>
            <a:r>
              <a:rPr lang="en-US" b="1" dirty="0"/>
              <a:t>INTRODUCTION     </a:t>
            </a:r>
          </a:p>
        </p:txBody>
      </p:sp>
      <p:sp>
        <p:nvSpPr>
          <p:cNvPr id="3" name="Content Placeholder 2">
            <a:extLst>
              <a:ext uri="{FF2B5EF4-FFF2-40B4-BE49-F238E27FC236}">
                <a16:creationId xmlns:a16="http://schemas.microsoft.com/office/drawing/2014/main" id="{713D7A72-08CE-7293-C47F-4F307D87AA3B}"/>
              </a:ext>
            </a:extLst>
          </p:cNvPr>
          <p:cNvSpPr>
            <a:spLocks noGrp="1"/>
          </p:cNvSpPr>
          <p:nvPr>
            <p:ph idx="1"/>
          </p:nvPr>
        </p:nvSpPr>
        <p:spPr>
          <a:xfrm>
            <a:off x="838200" y="1465243"/>
            <a:ext cx="10515600" cy="4711720"/>
          </a:xfrm>
        </p:spPr>
        <p:txBody>
          <a:bodyPr>
            <a:normAutofit fontScale="85000" lnSpcReduction="10000"/>
          </a:bodyPr>
          <a:lstStyle/>
          <a:p>
            <a:pPr>
              <a:spcAft>
                <a:spcPts val="600"/>
              </a:spcAft>
              <a:defRPr sz="1500">
                <a:solidFill>
                  <a:srgbClr val="374151"/>
                </a:solidFill>
                <a:latin typeface="Aptos"/>
              </a:defRPr>
            </a:pPr>
            <a:endParaRPr lang="en-US" dirty="0"/>
          </a:p>
          <a:p>
            <a:pPr>
              <a:spcAft>
                <a:spcPts val="600"/>
              </a:spcAft>
              <a:buFont typeface="Wingdings" panose="05000000000000000000" pitchFamily="2" charset="2"/>
              <a:buChar char="q"/>
              <a:defRPr sz="1500">
                <a:solidFill>
                  <a:srgbClr val="374151"/>
                </a:solidFill>
                <a:latin typeface="Aptos"/>
              </a:defRPr>
            </a:pPr>
            <a:r>
              <a:rPr lang="en-US" sz="1900" dirty="0"/>
              <a:t>IPC is defined as a process where policies, procedures and activities are designed to prevent spread of infections i.e. health care associated infections in the health care setting and communities (National IPC guidelines for healthcare services in Kenya,2015)</a:t>
            </a:r>
          </a:p>
          <a:p>
            <a:pPr>
              <a:spcAft>
                <a:spcPts val="600"/>
              </a:spcAft>
              <a:buFont typeface="Wingdings" panose="05000000000000000000" pitchFamily="2" charset="2"/>
              <a:buChar char="q"/>
              <a:defRPr sz="1500">
                <a:solidFill>
                  <a:srgbClr val="374151"/>
                </a:solidFill>
                <a:latin typeface="Aptos"/>
              </a:defRPr>
            </a:pPr>
            <a:r>
              <a:rPr lang="en-US" sz="1900" dirty="0"/>
              <a:t>Infection prevention and control (IPC) is a critical issue because millions of patients develop HAIs at the hands of health care providers in both developed and developing countries.(WHO)</a:t>
            </a:r>
          </a:p>
          <a:p>
            <a:pPr>
              <a:spcAft>
                <a:spcPts val="600"/>
              </a:spcAft>
              <a:buFont typeface="Wingdings" panose="05000000000000000000" pitchFamily="2" charset="2"/>
              <a:buChar char="q"/>
              <a:defRPr sz="1500">
                <a:solidFill>
                  <a:srgbClr val="374151"/>
                </a:solidFill>
                <a:latin typeface="Aptos"/>
              </a:defRPr>
            </a:pPr>
            <a:r>
              <a:rPr lang="en-US" sz="1900" dirty="0"/>
              <a:t>Hand hygiene(HH) is one of elements of standard precautions in preventing and controlling the spread of hospital-acquired  infections (HAIs) </a:t>
            </a:r>
          </a:p>
          <a:p>
            <a:pPr>
              <a:spcAft>
                <a:spcPts val="600"/>
              </a:spcAft>
              <a:buFont typeface="Wingdings" panose="05000000000000000000" pitchFamily="2" charset="2"/>
              <a:buChar char="q"/>
              <a:defRPr sz="1500">
                <a:solidFill>
                  <a:srgbClr val="374151"/>
                </a:solidFill>
                <a:latin typeface="Aptos"/>
              </a:defRPr>
            </a:pPr>
            <a:r>
              <a:rPr lang="en-US" sz="1900" dirty="0"/>
              <a:t> Evidence suggests that by performing hand hygiene, HCWs break the chain of transmission of the pathogens between patients and the healthcare environment and can result in a reduction of 15% to 30% of HCAIs . However, hand hygiene compliance in sub-Saharan African countries is as low as 21.1% due to the varied factors</a:t>
            </a:r>
          </a:p>
          <a:p>
            <a:pPr>
              <a:spcAft>
                <a:spcPts val="600"/>
              </a:spcAft>
              <a:buFont typeface="Wingdings" panose="05000000000000000000" pitchFamily="2" charset="2"/>
              <a:buChar char="q"/>
              <a:defRPr sz="1500">
                <a:solidFill>
                  <a:srgbClr val="374151"/>
                </a:solidFill>
                <a:latin typeface="Aptos"/>
              </a:defRPr>
            </a:pPr>
            <a:r>
              <a:rPr lang="en-US" sz="1900" dirty="0"/>
              <a:t>Hand hygiene compliance among healthcare workers in Kenya is generally low, ranging from 15% to 54.1% depending on the facility, department, and available resources. (</a:t>
            </a:r>
            <a:r>
              <a:rPr lang="en-US" sz="1900" dirty="0" err="1"/>
              <a:t>sciencedirect</a:t>
            </a:r>
            <a:r>
              <a:rPr lang="en-US" sz="1900" dirty="0"/>
              <a:t>)</a:t>
            </a:r>
          </a:p>
          <a:p>
            <a:pPr>
              <a:spcAft>
                <a:spcPts val="600"/>
              </a:spcAft>
              <a:defRPr sz="1500">
                <a:solidFill>
                  <a:srgbClr val="374151"/>
                </a:solidFill>
                <a:latin typeface="Aptos"/>
              </a:defRPr>
            </a:pPr>
            <a:endParaRPr lang="en-US" dirty="0"/>
          </a:p>
        </p:txBody>
      </p:sp>
      <p:pic>
        <p:nvPicPr>
          <p:cNvPr id="5" name="Picture 4">
            <a:extLst>
              <a:ext uri="{FF2B5EF4-FFF2-40B4-BE49-F238E27FC236}">
                <a16:creationId xmlns:a16="http://schemas.microsoft.com/office/drawing/2014/main" id="{DA445093-06A9-2CDF-4B7F-E64440067B86}"/>
              </a:ext>
            </a:extLst>
          </p:cNvPr>
          <p:cNvPicPr>
            <a:picLocks noChangeAspect="1"/>
          </p:cNvPicPr>
          <p:nvPr/>
        </p:nvPicPr>
        <p:blipFill>
          <a:blip r:embed="rId2"/>
          <a:stretch>
            <a:fillRect/>
          </a:stretch>
        </p:blipFill>
        <p:spPr>
          <a:xfrm>
            <a:off x="9298958" y="565649"/>
            <a:ext cx="800538" cy="539002"/>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272827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67E2-EB46-5DE8-0352-22B931671F23}"/>
              </a:ext>
            </a:extLst>
          </p:cNvPr>
          <p:cNvSpPr>
            <a:spLocks noGrp="1"/>
          </p:cNvSpPr>
          <p:nvPr>
            <p:ph type="title"/>
          </p:nvPr>
        </p:nvSpPr>
        <p:spPr>
          <a:xfrm>
            <a:off x="594360" y="320040"/>
            <a:ext cx="10972800" cy="594360"/>
          </a:xfrm>
        </p:spPr>
        <p:txBody>
          <a:bodyPr/>
          <a:lstStyle/>
          <a:p>
            <a:pPr algn="ctr">
              <a:defRPr sz="2600" b="1">
                <a:solidFill>
                  <a:srgbClr val="1F374C"/>
                </a:solidFill>
                <a:latin typeface="Aptos Display"/>
              </a:defRPr>
            </a:pPr>
            <a:r>
              <a:rPr lang="en-US" b="1" dirty="0"/>
              <a:t>INTRODUCTION</a:t>
            </a:r>
            <a:r>
              <a:rPr lang="en-US" dirty="0"/>
              <a:t>….2</a:t>
            </a:r>
          </a:p>
        </p:txBody>
      </p:sp>
      <p:sp>
        <p:nvSpPr>
          <p:cNvPr id="3" name="Content Placeholder 2">
            <a:extLst>
              <a:ext uri="{FF2B5EF4-FFF2-40B4-BE49-F238E27FC236}">
                <a16:creationId xmlns:a16="http://schemas.microsoft.com/office/drawing/2014/main" id="{9744F965-9961-6A28-CEF8-A54C7DFF8F33}"/>
              </a:ext>
            </a:extLst>
          </p:cNvPr>
          <p:cNvSpPr>
            <a:spLocks noGrp="1"/>
          </p:cNvSpPr>
          <p:nvPr>
            <p:ph idx="1"/>
          </p:nvPr>
        </p:nvSpPr>
        <p:spPr>
          <a:xfrm>
            <a:off x="1451579" y="1643743"/>
            <a:ext cx="9603275" cy="4506686"/>
          </a:xfrm>
        </p:spPr>
        <p:txBody>
          <a:bodyPr>
            <a:normAutofit fontScale="32500" lnSpcReduction="20000"/>
          </a:bodyPr>
          <a:lstStyle/>
          <a:p>
            <a:pPr>
              <a:spcAft>
                <a:spcPts val="600"/>
              </a:spcAft>
              <a:buFont typeface="Wingdings" panose="05000000000000000000" pitchFamily="2" charset="2"/>
              <a:buChar char="q"/>
              <a:defRPr sz="1500">
                <a:solidFill>
                  <a:srgbClr val="374151"/>
                </a:solidFill>
                <a:latin typeface="Aptos"/>
              </a:defRPr>
            </a:pPr>
            <a:endParaRPr lang="en-US" sz="3200" dirty="0"/>
          </a:p>
          <a:p>
            <a:pPr>
              <a:spcAft>
                <a:spcPts val="600"/>
              </a:spcAft>
              <a:buFont typeface="Wingdings" panose="05000000000000000000" pitchFamily="2" charset="2"/>
              <a:buChar char="q"/>
              <a:defRPr sz="1500">
                <a:solidFill>
                  <a:srgbClr val="374151"/>
                </a:solidFill>
                <a:latin typeface="Aptos"/>
              </a:defRPr>
            </a:pPr>
            <a:r>
              <a:rPr lang="en-US" sz="4300" dirty="0"/>
              <a:t>The WHO (2009)  recommended direct observation based on the 5 moments for hand hygiene as a gold standard technique for monitoring hand hygiene practices among HCWs during patient care and remains widely used and reliable method.</a:t>
            </a:r>
          </a:p>
          <a:p>
            <a:pPr>
              <a:spcAft>
                <a:spcPts val="600"/>
              </a:spcAft>
              <a:buFont typeface="Wingdings" panose="05000000000000000000" pitchFamily="2" charset="2"/>
              <a:buChar char="q"/>
              <a:defRPr sz="1500">
                <a:solidFill>
                  <a:srgbClr val="374151"/>
                </a:solidFill>
                <a:latin typeface="Aptos"/>
              </a:defRPr>
            </a:pPr>
            <a:r>
              <a:rPr lang="en-US" sz="4300" dirty="0"/>
              <a:t>The 5 moments for hand hygiene states that there are five moments when HCWs should practice hand hygiene during patient care to prevent HCAIs: (1) before touching a patient, (2) before a clean/aseptic procedure, (3) after exposure to body fluids risk, (4) after touching a patient, and (5) after touching patient surroundings[8]. </a:t>
            </a:r>
          </a:p>
          <a:p>
            <a:pPr>
              <a:spcAft>
                <a:spcPts val="600"/>
              </a:spcAft>
              <a:buFont typeface="Wingdings" panose="05000000000000000000" pitchFamily="2" charset="2"/>
              <a:buChar char="q"/>
              <a:defRPr sz="1500">
                <a:solidFill>
                  <a:srgbClr val="374151"/>
                </a:solidFill>
                <a:latin typeface="Aptos"/>
              </a:defRPr>
            </a:pPr>
            <a:r>
              <a:rPr lang="en-US" sz="4300" dirty="0"/>
              <a:t>PDSA: Plan-Do-Study-Act , is a 4-step process for quality improvement. During the planning stage, objectives and desired outcomes are defined. The 'do' phase allows for the implementation of the plan from the first stage. During the 'study' phase, results are gathered and analyzed to determine the plan's effect. Finally, during the 'act' stage, if the process has achieved the goal, it is controlled to ensure continued compliance; if it has not, a new PDSA cycle is implemented to better meet the outcomes</a:t>
            </a:r>
          </a:p>
          <a:p>
            <a:pPr>
              <a:spcAft>
                <a:spcPts val="600"/>
              </a:spcAft>
              <a:buFont typeface="Wingdings" panose="05000000000000000000" pitchFamily="2" charset="2"/>
              <a:buChar char="q"/>
              <a:defRPr sz="1500">
                <a:solidFill>
                  <a:srgbClr val="374151"/>
                </a:solidFill>
                <a:latin typeface="Aptos"/>
              </a:defRPr>
            </a:pPr>
            <a:r>
              <a:rPr lang="en-US" sz="4300" dirty="0"/>
              <a:t>Continuous Quality Improvement (CQI) is a progressive incremental improvement of processes, safety, and patient care. The goal of CQI may include improving operations, outcomes, systems, processes, the work environment, or regulatory compliance. Process improvement may be "gradual" or "breakthrough" in nature</a:t>
            </a:r>
            <a:r>
              <a:rPr lang="en-GB" sz="4300" dirty="0"/>
              <a:t>A CQI approach can be an effective strategy towards improving HH compliance</a:t>
            </a:r>
            <a:endParaRPr lang="en-US" sz="4300" dirty="0"/>
          </a:p>
          <a:p>
            <a:pPr>
              <a:spcAft>
                <a:spcPts val="600"/>
              </a:spcAft>
              <a:defRPr sz="1500">
                <a:solidFill>
                  <a:srgbClr val="374151"/>
                </a:solidFill>
                <a:latin typeface="Aptos"/>
              </a:defRPr>
            </a:pPr>
            <a:endParaRPr lang="en-US" dirty="0"/>
          </a:p>
        </p:txBody>
      </p:sp>
      <p:sp>
        <p:nvSpPr>
          <p:cNvPr id="4" name="Rectangle 3"/>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549189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2348-CA37-C523-27E9-9855DAE25110}"/>
              </a:ext>
            </a:extLst>
          </p:cNvPr>
          <p:cNvSpPr>
            <a:spLocks noGrp="1"/>
          </p:cNvSpPr>
          <p:nvPr>
            <p:ph type="title"/>
          </p:nvPr>
        </p:nvSpPr>
        <p:spPr>
          <a:xfrm>
            <a:off x="594360" y="320040"/>
            <a:ext cx="10972800" cy="594360"/>
          </a:xfrm>
        </p:spPr>
        <p:txBody>
          <a:bodyPr/>
          <a:lstStyle/>
          <a:p>
            <a:pPr algn="ctr">
              <a:defRPr sz="2600" b="1">
                <a:solidFill>
                  <a:srgbClr val="1F374C"/>
                </a:solidFill>
                <a:latin typeface="Aptos Display"/>
              </a:defRPr>
            </a:pPr>
            <a:r>
              <a:rPr lang="en-US" b="1" dirty="0"/>
              <a:t>OBJECTIVE  / STUDY SITE   </a:t>
            </a:r>
          </a:p>
        </p:txBody>
      </p:sp>
      <p:sp>
        <p:nvSpPr>
          <p:cNvPr id="3" name="Content Placeholder 2">
            <a:extLst>
              <a:ext uri="{FF2B5EF4-FFF2-40B4-BE49-F238E27FC236}">
                <a16:creationId xmlns:a16="http://schemas.microsoft.com/office/drawing/2014/main" id="{13B5A514-C93E-4177-68EC-C99E7BEB10F2}"/>
              </a:ext>
            </a:extLst>
          </p:cNvPr>
          <p:cNvSpPr>
            <a:spLocks noGrp="1"/>
          </p:cNvSpPr>
          <p:nvPr>
            <p:ph idx="1"/>
          </p:nvPr>
        </p:nvSpPr>
        <p:spPr/>
        <p:txBody>
          <a:bodyPr>
            <a:normAutofit fontScale="70000" lnSpcReduction="20000"/>
          </a:bodyPr>
          <a:lstStyle/>
          <a:p>
            <a:pPr marL="114300" marR="0" indent="-342900" algn="just">
              <a:lnSpc>
                <a:spcPct val="115000"/>
              </a:lnSpc>
              <a:spcAft>
                <a:spcPts val="600"/>
              </a:spcAft>
              <a:buFont typeface="Wingdings" panose="05000000000000000000" pitchFamily="2" charset="2"/>
              <a:buChar char="q"/>
              <a:defRPr sz="1500">
                <a:solidFill>
                  <a:srgbClr val="374151"/>
                </a:solidFill>
                <a:latin typeface="Aptos"/>
              </a:defRPr>
            </a:pPr>
            <a:r>
              <a:rPr lang="en-GB" sz="3100" kern="0" dirty="0">
                <a:latin typeface="Arial" panose="020B0604020202020204" pitchFamily="34" charset="0"/>
                <a:ea typeface="Calibri" panose="020F0502020204030204" pitchFamily="34" charset="0"/>
                <a:cs typeface="Times New Roman" panose="02020603050405020304" pitchFamily="18" charset="0"/>
              </a:rPr>
              <a:t>To determine the effect of CQI on hand hygiene compliance amongst health care workers in  Kilifi County.</a:t>
            </a:r>
          </a:p>
          <a:p>
            <a:pPr>
              <a:spcAft>
                <a:spcPts val="600"/>
              </a:spcAft>
              <a:buFont typeface="Wingdings" panose="05000000000000000000" pitchFamily="2" charset="2"/>
              <a:buChar char="q"/>
              <a:defRPr sz="1500">
                <a:solidFill>
                  <a:srgbClr val="374151"/>
                </a:solidFill>
                <a:latin typeface="Aptos"/>
              </a:defRPr>
            </a:pPr>
            <a:r>
              <a:rPr lang="en-GB" sz="3100" kern="0" dirty="0">
                <a:latin typeface="Arial" panose="020B0604020202020204" pitchFamily="34" charset="0"/>
                <a:ea typeface="Calibri" panose="020F0502020204030204" pitchFamily="34" charset="0"/>
                <a:cs typeface="Times New Roman" panose="02020603050405020304" pitchFamily="18" charset="0"/>
              </a:rPr>
              <a:t>The CQI project was initiated in two hospitals in Kilifi County and targeted increasing HH compliance. </a:t>
            </a:r>
            <a:endParaRPr lang="en-US" sz="3100" kern="1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defRPr sz="1500">
                <a:solidFill>
                  <a:srgbClr val="374151"/>
                </a:solidFill>
                <a:latin typeface="Aptos"/>
              </a:defRPr>
            </a:pPr>
            <a:r>
              <a:rPr lang="en-GB" sz="3100" dirty="0"/>
              <a:t>Kilifi county referral Hospital(KCRH)</a:t>
            </a:r>
            <a:endParaRPr lang="en-US" sz="3100" dirty="0"/>
          </a:p>
          <a:p>
            <a:pPr>
              <a:spcAft>
                <a:spcPts val="600"/>
              </a:spcAft>
              <a:defRPr sz="1500">
                <a:solidFill>
                  <a:srgbClr val="374151"/>
                </a:solidFill>
                <a:latin typeface="Aptos"/>
              </a:defRPr>
            </a:pPr>
            <a:r>
              <a:rPr lang="en-GB" sz="3100" dirty="0"/>
              <a:t>Malindi Subcounty Hospital (MSCH)</a:t>
            </a:r>
            <a:endParaRPr lang="en-US" sz="3100" dirty="0"/>
          </a:p>
          <a:p>
            <a:pPr marL="0" marR="0" algn="just">
              <a:lnSpc>
                <a:spcPct val="115000"/>
              </a:lnSpc>
              <a:spcAft>
                <a:spcPts val="600"/>
              </a:spcAft>
              <a:buNone/>
              <a:defRPr sz="1500">
                <a:solidFill>
                  <a:srgbClr val="374151"/>
                </a:solidFill>
                <a:latin typeface="Aptos"/>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600"/>
              </a:spcAft>
              <a:buNone/>
              <a:defRPr sz="1500">
                <a:solidFill>
                  <a:srgbClr val="374151"/>
                </a:solidFill>
                <a:latin typeface="Aptos"/>
              </a:defRPr>
            </a:pPr>
            <a:r>
              <a:rPr lang="en-GB" kern="0" dirty="0">
                <a:latin typeface="Arial" panose="020B0604020202020204" pitchFamily="34" charset="0"/>
                <a:ea typeface="Calibri" panose="020F0502020204030204" pitchFamily="34" charset="0"/>
                <a:cs typeface="Times New Roman" panose="02020603050405020304" pitchFamily="18" charset="0"/>
              </a:rPr>
              <a:t> </a:t>
            </a:r>
            <a:endParaRPr lang="en-US" dirty="0"/>
          </a:p>
        </p:txBody>
      </p:sp>
      <p:pic>
        <p:nvPicPr>
          <p:cNvPr id="5" name="Picture 4">
            <a:extLst>
              <a:ext uri="{FF2B5EF4-FFF2-40B4-BE49-F238E27FC236}">
                <a16:creationId xmlns:a16="http://schemas.microsoft.com/office/drawing/2014/main" id="{EDC7491E-77A7-04E8-AA08-41BBB4D3677E}"/>
              </a:ext>
            </a:extLst>
          </p:cNvPr>
          <p:cNvPicPr>
            <a:picLocks noChangeAspect="1"/>
          </p:cNvPicPr>
          <p:nvPr/>
        </p:nvPicPr>
        <p:blipFill>
          <a:blip r:embed="rId2"/>
          <a:stretch>
            <a:fillRect/>
          </a:stretch>
        </p:blipFill>
        <p:spPr>
          <a:xfrm>
            <a:off x="9453970" y="931969"/>
            <a:ext cx="804742" cy="459686"/>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684815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7FFBA-6865-18C8-C97B-67545B50D9C2}"/>
              </a:ext>
            </a:extLst>
          </p:cNvPr>
          <p:cNvSpPr>
            <a:spLocks noGrp="1"/>
          </p:cNvSpPr>
          <p:nvPr>
            <p:ph type="title"/>
          </p:nvPr>
        </p:nvSpPr>
        <p:spPr>
          <a:xfrm>
            <a:off x="594360" y="320040"/>
            <a:ext cx="10972800" cy="594360"/>
          </a:xfrm>
        </p:spPr>
        <p:txBody>
          <a:bodyPr/>
          <a:lstStyle/>
          <a:p>
            <a:pPr>
              <a:defRPr sz="2600" b="1">
                <a:solidFill>
                  <a:srgbClr val="1F374C"/>
                </a:solidFill>
                <a:latin typeface="Aptos Display"/>
              </a:defRPr>
            </a:pPr>
            <a:r>
              <a:rPr lang="en-US" b="1" dirty="0"/>
              <a:t>CONTEXT</a:t>
            </a:r>
            <a:r>
              <a:rPr lang="en-US" dirty="0"/>
              <a:t> </a:t>
            </a:r>
          </a:p>
        </p:txBody>
      </p:sp>
      <p:pic>
        <p:nvPicPr>
          <p:cNvPr id="11" name="Content Placeholder 10">
            <a:extLst>
              <a:ext uri="{FF2B5EF4-FFF2-40B4-BE49-F238E27FC236}">
                <a16:creationId xmlns:a16="http://schemas.microsoft.com/office/drawing/2014/main" id="{676FE60F-E930-3334-3722-28A7E8F5550D}"/>
              </a:ext>
            </a:extLst>
          </p:cNvPr>
          <p:cNvPicPr>
            <a:picLocks noGrp="1" noChangeAspect="1"/>
          </p:cNvPicPr>
          <p:nvPr>
            <p:ph idx="1"/>
          </p:nvPr>
        </p:nvPicPr>
        <p:blipFill>
          <a:blip r:embed="rId2"/>
          <a:stretch>
            <a:fillRect/>
          </a:stretch>
        </p:blipFill>
        <p:spPr>
          <a:xfrm>
            <a:off x="3205537" y="537905"/>
            <a:ext cx="6914508" cy="4927858"/>
          </a:xfrm>
          <a:prstGeom prst="rect">
            <a:avLst/>
          </a:prstGeom>
        </p:spPr>
      </p:pic>
      <p:sp>
        <p:nvSpPr>
          <p:cNvPr id="12" name="Rectangle 11"/>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416414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8ED52-E311-CE02-9237-273D8E1880E0}"/>
              </a:ext>
            </a:extLst>
          </p:cNvPr>
          <p:cNvSpPr>
            <a:spLocks noGrp="1"/>
          </p:cNvSpPr>
          <p:nvPr>
            <p:ph type="title"/>
          </p:nvPr>
        </p:nvSpPr>
        <p:spPr>
          <a:xfrm>
            <a:off x="594360" y="320040"/>
            <a:ext cx="10972800" cy="594360"/>
          </a:xfrm>
        </p:spPr>
        <p:txBody>
          <a:bodyPr/>
          <a:lstStyle/>
          <a:p>
            <a:pPr>
              <a:defRPr sz="2600" b="1">
                <a:solidFill>
                  <a:srgbClr val="1F374C"/>
                </a:solidFill>
                <a:latin typeface="Aptos Display"/>
              </a:defRPr>
            </a:pPr>
            <a:r>
              <a:rPr lang="en-US" b="1" dirty="0"/>
              <a:t>STUDY DESIGN /METHODOLOGY</a:t>
            </a:r>
          </a:p>
        </p:txBody>
      </p:sp>
      <p:sp>
        <p:nvSpPr>
          <p:cNvPr id="3" name="Content Placeholder 2">
            <a:extLst>
              <a:ext uri="{FF2B5EF4-FFF2-40B4-BE49-F238E27FC236}">
                <a16:creationId xmlns:a16="http://schemas.microsoft.com/office/drawing/2014/main" id="{8D6CF529-E88A-7213-42FE-0BF00F78DBBF}"/>
              </a:ext>
            </a:extLst>
          </p:cNvPr>
          <p:cNvSpPr>
            <a:spLocks noGrp="1"/>
          </p:cNvSpPr>
          <p:nvPr>
            <p:ph idx="1"/>
          </p:nvPr>
        </p:nvSpPr>
        <p:spPr/>
        <p:txBody>
          <a:bodyPr>
            <a:normAutofit fontScale="85000" lnSpcReduction="20000"/>
          </a:bodyPr>
          <a:lstStyle/>
          <a:p>
            <a:pPr>
              <a:spcAft>
                <a:spcPts val="600"/>
              </a:spcAft>
              <a:buFont typeface="Wingdings" panose="05000000000000000000" pitchFamily="2" charset="2"/>
              <a:buChar char="q"/>
              <a:defRPr sz="1500">
                <a:solidFill>
                  <a:srgbClr val="374151"/>
                </a:solidFill>
                <a:latin typeface="Aptos"/>
              </a:defRPr>
            </a:pPr>
            <a:r>
              <a:rPr lang="en-US" sz="1800" b="1" dirty="0"/>
              <a:t>A PRE-POST INTERVENTION  Study design was used. </a:t>
            </a:r>
          </a:p>
          <a:p>
            <a:pPr>
              <a:spcAft>
                <a:spcPts val="600"/>
              </a:spcAft>
              <a:buFont typeface="Wingdings" panose="05000000000000000000" pitchFamily="2" charset="2"/>
              <a:buChar char="q"/>
              <a:defRPr sz="1500">
                <a:solidFill>
                  <a:srgbClr val="374151"/>
                </a:solidFill>
                <a:latin typeface="Aptos"/>
              </a:defRPr>
            </a:pPr>
            <a:r>
              <a:rPr lang="en-US" sz="1800" dirty="0"/>
              <a:t>Baseline assessment for core components of IPC program  was  conducted  in February 2021,in two hospitals in Kilifi county to identify gaps and prioritize support, by  MTaPS Kenya, in collaboration with the MOH Patient and Health Worker Safety Division (National AMR secretariat) and the Kilifi County Health Department</a:t>
            </a:r>
          </a:p>
          <a:p>
            <a:pPr>
              <a:spcAft>
                <a:spcPts val="600"/>
              </a:spcAft>
              <a:buFont typeface="Wingdings" panose="05000000000000000000" pitchFamily="2" charset="2"/>
              <a:buChar char="q"/>
              <a:defRPr sz="1500">
                <a:solidFill>
                  <a:srgbClr val="374151"/>
                </a:solidFill>
                <a:latin typeface="Aptos"/>
              </a:defRPr>
            </a:pPr>
            <a:r>
              <a:rPr lang="en-US" sz="1800" dirty="0"/>
              <a:t>Primary data was collected using structured ICAT questionnaires, analyzed descriptively and presented in charts. </a:t>
            </a:r>
          </a:p>
          <a:p>
            <a:pPr>
              <a:spcAft>
                <a:spcPts val="600"/>
              </a:spcAft>
              <a:buFont typeface="Wingdings" panose="05000000000000000000" pitchFamily="2" charset="2"/>
              <a:buChar char="q"/>
              <a:defRPr sz="1500">
                <a:solidFill>
                  <a:srgbClr val="374151"/>
                </a:solidFill>
                <a:latin typeface="Aptos"/>
              </a:defRPr>
            </a:pPr>
            <a:r>
              <a:rPr lang="en-US" sz="1800" dirty="0"/>
              <a:t>The findings of the survey were presented based on measured variables under 5  modules, health facility information, IPC programs, occupational health, waste management and surgical area practices </a:t>
            </a:r>
          </a:p>
          <a:p>
            <a:pPr>
              <a:spcAft>
                <a:spcPts val="600"/>
              </a:spcAft>
              <a:buFont typeface="Wingdings" panose="05000000000000000000" pitchFamily="2" charset="2"/>
              <a:buChar char="q"/>
              <a:defRPr sz="1500">
                <a:solidFill>
                  <a:srgbClr val="374151"/>
                </a:solidFill>
                <a:latin typeface="Aptos"/>
              </a:defRPr>
            </a:pPr>
            <a:r>
              <a:rPr lang="en-US" sz="1800" dirty="0"/>
              <a:t>The findings were shared and  IPC committees’ technical and managerial capacity were strengthened through IPC training. IPC  teams from the two hospitals  were  trained on IPC, CQI  and   Workplans for the 5 modules were prepared </a:t>
            </a:r>
          </a:p>
          <a:p>
            <a:pPr>
              <a:spcAft>
                <a:spcPts val="600"/>
              </a:spcAft>
              <a:defRPr sz="1500">
                <a:solidFill>
                  <a:srgbClr val="374151"/>
                </a:solidFill>
                <a:latin typeface="Aptos"/>
              </a:defRPr>
            </a:pPr>
            <a:endParaRPr lang="en-US" dirty="0"/>
          </a:p>
          <a:p>
            <a:pPr>
              <a:spcAft>
                <a:spcPts val="600"/>
              </a:spcAft>
              <a:defRPr sz="1500">
                <a:solidFill>
                  <a:srgbClr val="374151"/>
                </a:solidFill>
                <a:latin typeface="Aptos"/>
              </a:defRPr>
            </a:pPr>
            <a:endParaRPr lang="en-US" dirty="0"/>
          </a:p>
        </p:txBody>
      </p:sp>
      <p:pic>
        <p:nvPicPr>
          <p:cNvPr id="5" name="Picture 4">
            <a:extLst>
              <a:ext uri="{FF2B5EF4-FFF2-40B4-BE49-F238E27FC236}">
                <a16:creationId xmlns:a16="http://schemas.microsoft.com/office/drawing/2014/main" id="{8769B75D-8E6E-493E-DF87-9E523CA79A90}"/>
              </a:ext>
            </a:extLst>
          </p:cNvPr>
          <p:cNvPicPr>
            <a:picLocks noChangeAspect="1"/>
          </p:cNvPicPr>
          <p:nvPr/>
        </p:nvPicPr>
        <p:blipFill>
          <a:blip r:embed="rId2"/>
          <a:stretch>
            <a:fillRect/>
          </a:stretch>
        </p:blipFill>
        <p:spPr>
          <a:xfrm>
            <a:off x="9423148" y="779799"/>
            <a:ext cx="804742" cy="536494"/>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723580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587F-7E5E-6837-01DF-53108E511780}"/>
              </a:ext>
            </a:extLst>
          </p:cNvPr>
          <p:cNvSpPr>
            <a:spLocks noGrp="1"/>
          </p:cNvSpPr>
          <p:nvPr>
            <p:ph type="title"/>
          </p:nvPr>
        </p:nvSpPr>
        <p:spPr>
          <a:xfrm>
            <a:off x="594360" y="320040"/>
            <a:ext cx="10972800" cy="594360"/>
          </a:xfrm>
        </p:spPr>
        <p:txBody>
          <a:bodyPr>
            <a:normAutofit fontScale="90000"/>
          </a:bodyPr>
          <a:lstStyle/>
          <a:p>
            <a:br>
              <a:rPr lang="en-US" sz="2400" b="1" dirty="0"/>
            </a:br>
            <a:r>
              <a:rPr lang="en-US" sz="2400" b="1" dirty="0"/>
              <a:t>IMPLEMENTATION STRATEGY FOR HAND HYGEINE AUDITS </a:t>
            </a:r>
          </a:p>
        </p:txBody>
      </p:sp>
      <p:sp>
        <p:nvSpPr>
          <p:cNvPr id="3" name="Content Placeholder 2">
            <a:extLst>
              <a:ext uri="{FF2B5EF4-FFF2-40B4-BE49-F238E27FC236}">
                <a16:creationId xmlns:a16="http://schemas.microsoft.com/office/drawing/2014/main" id="{FD7EE54F-E8BD-960F-EF42-56D4E46FEB43}"/>
              </a:ext>
            </a:extLst>
          </p:cNvPr>
          <p:cNvSpPr>
            <a:spLocks noGrp="1"/>
          </p:cNvSpPr>
          <p:nvPr>
            <p:ph idx="1"/>
          </p:nvPr>
        </p:nvSpPr>
        <p:spPr>
          <a:xfrm>
            <a:off x="838200" y="1415143"/>
            <a:ext cx="10515600" cy="4761820"/>
          </a:xfrm>
        </p:spPr>
        <p:txBody>
          <a:bodyPr>
            <a:normAutofit lnSpcReduction="10000"/>
          </a:bodyPr>
          <a:lstStyle/>
          <a:p>
            <a:pPr>
              <a:spcAft>
                <a:spcPts val="600"/>
              </a:spcAft>
              <a:buFont typeface="Wingdings" panose="05000000000000000000" pitchFamily="2" charset="2"/>
              <a:buChar char="q"/>
              <a:defRPr sz="1500">
                <a:solidFill>
                  <a:srgbClr val="374151"/>
                </a:solidFill>
                <a:latin typeface="Aptos"/>
              </a:defRPr>
            </a:pPr>
            <a:endParaRPr lang="en-US" dirty="0"/>
          </a:p>
          <a:p>
            <a:pPr>
              <a:spcAft>
                <a:spcPts val="600"/>
              </a:spcAft>
              <a:buFont typeface="Wingdings" panose="05000000000000000000" pitchFamily="2" charset="2"/>
              <a:buChar char="q"/>
              <a:defRPr sz="1500">
                <a:solidFill>
                  <a:srgbClr val="374151"/>
                </a:solidFill>
                <a:latin typeface="Aptos"/>
              </a:defRPr>
            </a:pPr>
            <a:r>
              <a:rPr lang="en-US" sz="1600" dirty="0"/>
              <a:t>The teams  used the PDSA cycle to design and implement interventions.</a:t>
            </a:r>
          </a:p>
          <a:p>
            <a:pPr>
              <a:spcAft>
                <a:spcPts val="600"/>
              </a:spcAft>
              <a:buFont typeface="Wingdings" panose="05000000000000000000" pitchFamily="2" charset="2"/>
              <a:buChar char="q"/>
              <a:defRPr sz="1500">
                <a:solidFill>
                  <a:srgbClr val="374151"/>
                </a:solidFill>
                <a:latin typeface="Aptos"/>
              </a:defRPr>
            </a:pPr>
            <a:r>
              <a:rPr lang="en-US" sz="1600" dirty="0"/>
              <a:t> Data for hand hygiene  was collected using the WHO “five moments for hand hygiene” tool, where HH opportunities were observed, recorded and subsequent compliance among staff calculated between May 2021 and May 2023. In total, four Hand hygiene audits were done in each of the facilities during this period. </a:t>
            </a:r>
          </a:p>
          <a:p>
            <a:pPr>
              <a:spcAft>
                <a:spcPts val="600"/>
              </a:spcAft>
              <a:buFont typeface="Wingdings" panose="05000000000000000000" pitchFamily="2" charset="2"/>
              <a:buChar char="q"/>
              <a:defRPr sz="1500">
                <a:solidFill>
                  <a:srgbClr val="374151"/>
                </a:solidFill>
                <a:latin typeface="Aptos"/>
              </a:defRPr>
            </a:pPr>
            <a:r>
              <a:rPr lang="en-US" sz="1600" dirty="0"/>
              <a:t>The findings were shared with the HCWs and interventions undertaken to improve performance.</a:t>
            </a:r>
          </a:p>
          <a:p>
            <a:pPr>
              <a:spcAft>
                <a:spcPts val="600"/>
              </a:spcAft>
              <a:buFont typeface="Wingdings" panose="05000000000000000000" pitchFamily="2" charset="2"/>
              <a:buChar char="q"/>
              <a:defRPr sz="1500">
                <a:solidFill>
                  <a:srgbClr val="374151"/>
                </a:solidFill>
                <a:latin typeface="Aptos"/>
              </a:defRPr>
            </a:pPr>
            <a:r>
              <a:rPr lang="en-US" sz="1600" dirty="0"/>
              <a:t> The interventions included HCW training, mentorship, provision of posters and hand-washing commodities and supplies. </a:t>
            </a:r>
          </a:p>
          <a:p>
            <a:pPr>
              <a:spcAft>
                <a:spcPts val="600"/>
              </a:spcAft>
              <a:buFont typeface="Wingdings" panose="05000000000000000000" pitchFamily="2" charset="2"/>
              <a:buChar char="q"/>
              <a:defRPr sz="1500">
                <a:solidFill>
                  <a:srgbClr val="374151"/>
                </a:solidFill>
                <a:latin typeface="Aptos"/>
              </a:defRPr>
            </a:pPr>
            <a:r>
              <a:rPr lang="en-US" sz="1600" dirty="0"/>
              <a:t>Quarterly supportive supervision  was done by the county and MTaPS teams, where PDSA methodology   was used  to review  the CQI workplan implementation process , evaluate the implementation of CQI workplans, and identify challenges, then brainstorming solutions and updating the workplan  .</a:t>
            </a:r>
          </a:p>
          <a:p>
            <a:pPr>
              <a:spcAft>
                <a:spcPts val="600"/>
              </a:spcAft>
              <a:buFont typeface="Wingdings" panose="05000000000000000000" pitchFamily="2" charset="2"/>
              <a:buChar char="q"/>
              <a:defRPr sz="1500">
                <a:solidFill>
                  <a:srgbClr val="374151"/>
                </a:solidFill>
                <a:latin typeface="Aptos"/>
              </a:defRPr>
            </a:pPr>
            <a:r>
              <a:rPr lang="en-US" sz="1600" dirty="0"/>
              <a:t> Data was analyzed using Microsoft Excel.</a:t>
            </a:r>
          </a:p>
        </p:txBody>
      </p:sp>
      <p:pic>
        <p:nvPicPr>
          <p:cNvPr id="5" name="Picture 4">
            <a:extLst>
              <a:ext uri="{FF2B5EF4-FFF2-40B4-BE49-F238E27FC236}">
                <a16:creationId xmlns:a16="http://schemas.microsoft.com/office/drawing/2014/main" id="{FF6892E2-C450-B33E-06D8-FB8F061DBA95}"/>
              </a:ext>
            </a:extLst>
          </p:cNvPr>
          <p:cNvPicPr>
            <a:picLocks noChangeAspect="1"/>
          </p:cNvPicPr>
          <p:nvPr/>
        </p:nvPicPr>
        <p:blipFill>
          <a:blip r:embed="rId2"/>
          <a:stretch>
            <a:fillRect/>
          </a:stretch>
        </p:blipFill>
        <p:spPr>
          <a:xfrm>
            <a:off x="10737341" y="462336"/>
            <a:ext cx="749167" cy="843189"/>
          </a:xfrm>
          <a:prstGeom prst="rect">
            <a:avLst/>
          </a:prstGeom>
        </p:spPr>
      </p:pic>
      <p:sp>
        <p:nvSpPr>
          <p:cNvPr id="6" name="Rectangle 5"/>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412480" y="868680"/>
            <a:ext cx="2926080" cy="411480"/>
          </a:xfrm>
          <a:prstGeom prst="rect">
            <a:avLst/>
          </a:prstGeom>
          <a:noFill/>
        </p:spPr>
        <p:txBody>
          <a:bodyPr wrap="none">
            <a:spAutoFit/>
          </a:bodyPr>
          <a:lstStyle/>
          <a:p>
            <a:pPr>
              <a:defRPr sz="1100" b="1">
                <a:solidFill>
                  <a:srgbClr val="26787A"/>
                </a:solidFill>
                <a:latin typeface="Aptos"/>
              </a:defRPr>
            </a:pPr>
            <a:r>
              <a:t>CQI • PDSA • FEEDBACK • ADAPT</a:t>
            </a:r>
          </a:p>
        </p:txBody>
      </p:sp>
    </p:spTree>
    <p:extLst>
      <p:ext uri="{BB962C8B-B14F-4D97-AF65-F5344CB8AC3E}">
        <p14:creationId xmlns:p14="http://schemas.microsoft.com/office/powerpoint/2010/main" val="419338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9F35-A379-F1E1-C8D2-0F0A35F4C1C5}"/>
              </a:ext>
            </a:extLst>
          </p:cNvPr>
          <p:cNvSpPr>
            <a:spLocks noGrp="1"/>
          </p:cNvSpPr>
          <p:nvPr>
            <p:ph type="title"/>
          </p:nvPr>
        </p:nvSpPr>
        <p:spPr>
          <a:xfrm>
            <a:off x="594360" y="320040"/>
            <a:ext cx="10972800" cy="594360"/>
          </a:xfrm>
        </p:spPr>
        <p:txBody>
          <a:bodyPr>
            <a:normAutofit fontScale="90000"/>
          </a:bodyPr>
          <a:lstStyle/>
          <a:p>
            <a:br>
              <a:rPr lang="en-US" sz="2400" b="1" dirty="0"/>
            </a:br>
            <a:r>
              <a:rPr lang="en-US" sz="2400" b="1" dirty="0"/>
              <a:t>RESULTS OF IPC ASSESSMENT at baseline using ICATT </a:t>
            </a:r>
          </a:p>
        </p:txBody>
      </p:sp>
      <p:sp>
        <p:nvSpPr>
          <p:cNvPr id="3" name="Content Placeholder 2">
            <a:extLst>
              <a:ext uri="{FF2B5EF4-FFF2-40B4-BE49-F238E27FC236}">
                <a16:creationId xmlns:a16="http://schemas.microsoft.com/office/drawing/2014/main" id="{1AEDF7B1-A148-A028-E8F9-B9727B8C6447}"/>
              </a:ext>
            </a:extLst>
          </p:cNvPr>
          <p:cNvSpPr>
            <a:spLocks noGrp="1"/>
          </p:cNvSpPr>
          <p:nvPr>
            <p:ph sz="half" idx="1"/>
          </p:nvPr>
        </p:nvSpPr>
        <p:spPr/>
        <p:txBody>
          <a:bodyPr>
            <a:normAutofit/>
          </a:bodyPr>
          <a:lstStyle/>
          <a:p>
            <a:pPr>
              <a:spcAft>
                <a:spcPts val="600"/>
              </a:spcAft>
              <a:defRPr sz="1500">
                <a:solidFill>
                  <a:srgbClr val="374151"/>
                </a:solidFill>
                <a:latin typeface="Aptos"/>
              </a:defRPr>
            </a:pPr>
            <a:endParaRPr lang="en-US" dirty="0"/>
          </a:p>
          <a:p>
            <a:pPr>
              <a:spcAft>
                <a:spcPts val="600"/>
              </a:spcAft>
              <a:buFont typeface="Wingdings" panose="05000000000000000000" pitchFamily="2" charset="2"/>
              <a:buChar char="q"/>
              <a:defRPr sz="1500">
                <a:solidFill>
                  <a:srgbClr val="374151"/>
                </a:solidFill>
                <a:latin typeface="Aptos"/>
              </a:defRPr>
            </a:pPr>
            <a:r>
              <a:rPr lang="en-US" sz="1700" dirty="0"/>
              <a:t>The mean IPC assessment score was 44% (C rating),  in the two selected facilities in Kilifi</a:t>
            </a:r>
          </a:p>
          <a:p>
            <a:pPr>
              <a:spcAft>
                <a:spcPts val="600"/>
              </a:spcAft>
              <a:buFont typeface="Wingdings" panose="05000000000000000000" pitchFamily="2" charset="2"/>
              <a:buChar char="q"/>
              <a:defRPr sz="1500">
                <a:solidFill>
                  <a:srgbClr val="374151"/>
                </a:solidFill>
                <a:latin typeface="Aptos"/>
              </a:defRPr>
            </a:pPr>
            <a:r>
              <a:rPr lang="en-US" sz="1700" dirty="0"/>
              <a:t>No facility was reported to be thoroughly, consistently compliant with the recommended practices.</a:t>
            </a:r>
          </a:p>
          <a:p>
            <a:pPr>
              <a:spcAft>
                <a:spcPts val="600"/>
              </a:spcAft>
              <a:buFont typeface="Wingdings" panose="05000000000000000000" pitchFamily="2" charset="2"/>
              <a:buChar char="q"/>
              <a:defRPr sz="1500">
                <a:solidFill>
                  <a:srgbClr val="374151"/>
                </a:solidFill>
                <a:latin typeface="Aptos"/>
              </a:defRPr>
            </a:pPr>
            <a:r>
              <a:rPr lang="en-US" sz="1700" dirty="0"/>
              <a:t> Training and follow-up is needed on recommended practices</a:t>
            </a:r>
          </a:p>
          <a:p>
            <a:pPr>
              <a:spcAft>
                <a:spcPts val="600"/>
              </a:spcAft>
              <a:defRPr sz="1500">
                <a:solidFill>
                  <a:srgbClr val="374151"/>
                </a:solidFill>
                <a:latin typeface="Aptos"/>
              </a:defRPr>
            </a:pPr>
            <a:endParaRPr lang="en-US" dirty="0"/>
          </a:p>
        </p:txBody>
      </p:sp>
      <p:graphicFrame>
        <p:nvGraphicFramePr>
          <p:cNvPr id="9" name="Content Placeholder 8">
            <a:extLst>
              <a:ext uri="{FF2B5EF4-FFF2-40B4-BE49-F238E27FC236}">
                <a16:creationId xmlns:a16="http://schemas.microsoft.com/office/drawing/2014/main" id="{D1F73623-CD3E-C4FD-AE2A-B7C7A8B8DA5B}"/>
              </a:ext>
            </a:extLst>
          </p:cNvPr>
          <p:cNvGraphicFramePr>
            <a:graphicFrameLocks noGrp="1"/>
          </p:cNvGraphicFramePr>
          <p:nvPr>
            <p:ph sz="half" idx="2"/>
            <p:extLst>
              <p:ext uri="{D42A27DB-BD31-4B8C-83A1-F6EECF244321}">
                <p14:modId xmlns:p14="http://schemas.microsoft.com/office/powerpoint/2010/main" val="5752046"/>
              </p:ext>
            </p:extLst>
          </p:nvPr>
        </p:nvGraphicFramePr>
        <p:xfrm>
          <a:off x="6529985" y="1844159"/>
          <a:ext cx="4354286" cy="4301758"/>
        </p:xfrm>
        <a:graphic>
          <a:graphicData uri="http://schemas.openxmlformats.org/drawingml/2006/table">
            <a:tbl>
              <a:tblPr>
                <a:tableStyleId>{5C22544A-7EE6-4342-B048-85BDC9FD1C3A}</a:tableStyleId>
              </a:tblPr>
              <a:tblGrid>
                <a:gridCol w="779872">
                  <a:extLst>
                    <a:ext uri="{9D8B030D-6E8A-4147-A177-3AD203B41FA5}">
                      <a16:colId xmlns:a16="http://schemas.microsoft.com/office/drawing/2014/main" val="1212906450"/>
                    </a:ext>
                  </a:extLst>
                </a:gridCol>
                <a:gridCol w="779872">
                  <a:extLst>
                    <a:ext uri="{9D8B030D-6E8A-4147-A177-3AD203B41FA5}">
                      <a16:colId xmlns:a16="http://schemas.microsoft.com/office/drawing/2014/main" val="396882233"/>
                    </a:ext>
                  </a:extLst>
                </a:gridCol>
                <a:gridCol w="2794542">
                  <a:extLst>
                    <a:ext uri="{9D8B030D-6E8A-4147-A177-3AD203B41FA5}">
                      <a16:colId xmlns:a16="http://schemas.microsoft.com/office/drawing/2014/main" val="859810542"/>
                    </a:ext>
                  </a:extLst>
                </a:gridCol>
              </a:tblGrid>
              <a:tr h="923394">
                <a:tc>
                  <a:txBody>
                    <a:bodyPr/>
                    <a:lstStyle/>
                    <a:p>
                      <a:pPr algn="l" fontAlgn="t">
                        <a:buNone/>
                      </a:pPr>
                      <a:r>
                        <a:rPr lang="en-US" sz="1600" b="1" u="none" strike="noStrike" dirty="0">
                          <a:effectLst/>
                        </a:rPr>
                        <a:t>SCORE</a:t>
                      </a:r>
                      <a:endParaRPr lang="en-US" sz="1600" b="1" i="0" u="none" strike="noStrike" dirty="0">
                        <a:solidFill>
                          <a:srgbClr val="000000"/>
                        </a:solidFill>
                        <a:effectLst/>
                        <a:latin typeface="Calibri" panose="020F0502020204030204" pitchFamily="34" charset="0"/>
                      </a:endParaRPr>
                    </a:p>
                  </a:txBody>
                  <a:tcPr marL="6350" marR="6350" marT="6350" marB="0"/>
                </a:tc>
                <a:tc>
                  <a:txBody>
                    <a:bodyPr/>
                    <a:lstStyle/>
                    <a:p>
                      <a:pPr algn="l" fontAlgn="t">
                        <a:buNone/>
                      </a:pPr>
                      <a:r>
                        <a:rPr lang="en-US" sz="1600" b="1" u="none" strike="noStrike" dirty="0">
                          <a:effectLst/>
                        </a:rPr>
                        <a:t>RATE</a:t>
                      </a:r>
                      <a:endParaRPr lang="en-US" sz="1600" b="1" i="0" u="none" strike="noStrike" dirty="0">
                        <a:solidFill>
                          <a:srgbClr val="000000"/>
                        </a:solidFill>
                        <a:effectLst/>
                        <a:latin typeface="Calibri" panose="020F0502020204030204" pitchFamily="34" charset="0"/>
                      </a:endParaRPr>
                    </a:p>
                  </a:txBody>
                  <a:tcPr marL="6350" marR="6350" marT="6350" marB="0"/>
                </a:tc>
                <a:tc>
                  <a:txBody>
                    <a:bodyPr/>
                    <a:lstStyle/>
                    <a:p>
                      <a:pPr algn="l" fontAlgn="t">
                        <a:buNone/>
                      </a:pPr>
                      <a:r>
                        <a:rPr lang="en-US" sz="1600" b="1" u="none" strike="noStrike" dirty="0">
                          <a:effectLst/>
                        </a:rPr>
                        <a:t>EXPLAINATION</a:t>
                      </a:r>
                      <a:endParaRPr lang="en-US" sz="1600" b="1"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198118510"/>
                  </a:ext>
                </a:extLst>
              </a:tr>
              <a:tr h="851844">
                <a:tc>
                  <a:txBody>
                    <a:bodyPr/>
                    <a:lstStyle/>
                    <a:p>
                      <a:pPr algn="l" fontAlgn="t">
                        <a:buNone/>
                      </a:pPr>
                      <a:r>
                        <a:rPr lang="en-US" sz="1600" u="none" strike="noStrike" dirty="0">
                          <a:effectLst/>
                        </a:rPr>
                        <a:t>&gt;75%</a:t>
                      </a:r>
                      <a:endParaRPr lang="en-US" sz="1600" b="0" i="0" u="none" strike="noStrike" dirty="0">
                        <a:solidFill>
                          <a:srgbClr val="000000"/>
                        </a:solidFill>
                        <a:effectLst/>
                        <a:latin typeface="Calibri" panose="020F0502020204030204" pitchFamily="34" charset="0"/>
                      </a:endParaRPr>
                    </a:p>
                  </a:txBody>
                  <a:tcPr marL="6350" marR="6350" marT="6350" marB="0"/>
                </a:tc>
                <a:tc>
                  <a:txBody>
                    <a:bodyPr/>
                    <a:lstStyle/>
                    <a:p>
                      <a:pPr algn="l" fontAlgn="t">
                        <a:buNone/>
                      </a:pPr>
                      <a:r>
                        <a:rPr lang="en-US" sz="1600" u="none" strike="noStrike" dirty="0">
                          <a:effectLst/>
                        </a:rPr>
                        <a:t>A</a:t>
                      </a:r>
                      <a:endParaRPr lang="en-US" sz="1600" b="0" i="0" u="none" strike="noStrike" dirty="0">
                        <a:solidFill>
                          <a:srgbClr val="000000"/>
                        </a:solidFill>
                        <a:effectLst/>
                        <a:latin typeface="Calibri" panose="020F0502020204030204" pitchFamily="34" charset="0"/>
                      </a:endParaRPr>
                    </a:p>
                  </a:txBody>
                  <a:tcPr marL="6350" marR="6350" marT="6350" marB="0"/>
                </a:tc>
                <a:tc>
                  <a:txBody>
                    <a:bodyPr/>
                    <a:lstStyle/>
                    <a:p>
                      <a:pPr algn="ctr" fontAlgn="t">
                        <a:buNone/>
                      </a:pPr>
                      <a:r>
                        <a:rPr lang="en-US" sz="1600" u="none" strike="noStrike" dirty="0">
                          <a:effectLst/>
                        </a:rPr>
                        <a:t>Recommended practices followed consistently and thoroughly</a:t>
                      </a:r>
                      <a:br>
                        <a:rPr lang="en-US" sz="1600" u="none" strike="noStrike" dirty="0">
                          <a:effectLst/>
                        </a:rPr>
                      </a:br>
                      <a:endParaRPr lang="en-US"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3996356599"/>
                  </a:ext>
                </a:extLst>
              </a:tr>
              <a:tr h="798884">
                <a:tc>
                  <a:txBody>
                    <a:bodyPr/>
                    <a:lstStyle/>
                    <a:p>
                      <a:pPr algn="l" fontAlgn="t">
                        <a:buNone/>
                      </a:pPr>
                      <a:r>
                        <a:rPr lang="en-US" sz="1600" u="none" strike="noStrike">
                          <a:effectLst/>
                        </a:rPr>
                        <a:t>50%-70%</a:t>
                      </a:r>
                      <a:endParaRPr lang="en-US" sz="1600" b="0" i="0" u="none" strike="noStrike">
                        <a:solidFill>
                          <a:srgbClr val="000000"/>
                        </a:solidFill>
                        <a:effectLst/>
                        <a:latin typeface="Calibri" panose="020F0502020204030204" pitchFamily="34" charset="0"/>
                      </a:endParaRPr>
                    </a:p>
                  </a:txBody>
                  <a:tcPr marL="6350" marR="6350" marT="6350" marB="0"/>
                </a:tc>
                <a:tc>
                  <a:txBody>
                    <a:bodyPr/>
                    <a:lstStyle/>
                    <a:p>
                      <a:pPr algn="l" fontAlgn="t">
                        <a:buNone/>
                      </a:pPr>
                      <a:r>
                        <a:rPr lang="en-US" sz="1600" u="none" strike="noStrike">
                          <a:effectLst/>
                        </a:rPr>
                        <a:t>B</a:t>
                      </a:r>
                      <a:endParaRPr lang="en-US" sz="1600" b="0" i="0" u="none" strike="noStrike">
                        <a:solidFill>
                          <a:srgbClr val="000000"/>
                        </a:solidFill>
                        <a:effectLst/>
                        <a:latin typeface="Calibri" panose="020F0502020204030204" pitchFamily="34" charset="0"/>
                      </a:endParaRPr>
                    </a:p>
                  </a:txBody>
                  <a:tcPr marL="6350" marR="6350" marT="6350" marB="0"/>
                </a:tc>
                <a:tc>
                  <a:txBody>
                    <a:bodyPr/>
                    <a:lstStyle/>
                    <a:p>
                      <a:pPr algn="ctr" fontAlgn="t">
                        <a:buNone/>
                      </a:pPr>
                      <a:r>
                        <a:rPr lang="en-US" sz="1600" u="none" strike="noStrike" dirty="0">
                          <a:effectLst/>
                        </a:rPr>
                        <a:t>Recommended practices usually</a:t>
                      </a:r>
                      <a:endParaRPr lang="en-US"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824603008"/>
                  </a:ext>
                </a:extLst>
              </a:tr>
              <a:tr h="1597770">
                <a:tc>
                  <a:txBody>
                    <a:bodyPr/>
                    <a:lstStyle/>
                    <a:p>
                      <a:pPr algn="l" fontAlgn="t">
                        <a:buNone/>
                      </a:pPr>
                      <a:r>
                        <a:rPr lang="en-US" sz="1600" u="none" strike="noStrike">
                          <a:effectLst/>
                        </a:rPr>
                        <a:t>&lt;50%</a:t>
                      </a:r>
                      <a:endParaRPr lang="en-US" sz="1600" b="0" i="0" u="none" strike="noStrike">
                        <a:solidFill>
                          <a:srgbClr val="000000"/>
                        </a:solidFill>
                        <a:effectLst/>
                        <a:latin typeface="Calibri" panose="020F0502020204030204" pitchFamily="34" charset="0"/>
                      </a:endParaRPr>
                    </a:p>
                  </a:txBody>
                  <a:tcPr marL="6350" marR="6350" marT="6350" marB="0"/>
                </a:tc>
                <a:tc>
                  <a:txBody>
                    <a:bodyPr/>
                    <a:lstStyle/>
                    <a:p>
                      <a:pPr algn="l" fontAlgn="t">
                        <a:buNone/>
                      </a:pPr>
                      <a:r>
                        <a:rPr lang="en-US" sz="1600" u="none" strike="noStrike" dirty="0">
                          <a:effectLst/>
                        </a:rPr>
                        <a:t>C</a:t>
                      </a:r>
                      <a:endParaRPr lang="en-US" sz="1600" b="0" i="0" u="none" strike="noStrike" dirty="0">
                        <a:solidFill>
                          <a:srgbClr val="000000"/>
                        </a:solidFill>
                        <a:effectLst/>
                        <a:latin typeface="Calibri" panose="020F0502020204030204" pitchFamily="34" charset="0"/>
                      </a:endParaRPr>
                    </a:p>
                  </a:txBody>
                  <a:tcPr marL="6350" marR="6350" marT="6350" marB="0"/>
                </a:tc>
                <a:tc>
                  <a:txBody>
                    <a:bodyPr/>
                    <a:lstStyle/>
                    <a:p>
                      <a:pPr algn="l" fontAlgn="t">
                        <a:buNone/>
                      </a:pPr>
                      <a:r>
                        <a:rPr lang="en-US" sz="1600" u="none" strike="noStrike" dirty="0">
                          <a:effectLst/>
                        </a:rPr>
                        <a:t>Training and follow-up needed  on recommended  practices </a:t>
                      </a:r>
                      <a:endParaRPr lang="en-US" sz="1600" b="0" i="0" u="none" strike="noStrike" dirty="0">
                        <a:solidFill>
                          <a:srgbClr val="000000"/>
                        </a:solidFill>
                        <a:effectLst/>
                        <a:latin typeface="Calibri" panose="020F0502020204030204" pitchFamily="34" charset="0"/>
                      </a:endParaRPr>
                    </a:p>
                  </a:txBody>
                  <a:tcPr marL="6350" marR="6350" marT="6350" marB="0"/>
                </a:tc>
                <a:extLst>
                  <a:ext uri="{0D108BD9-81ED-4DB2-BD59-A6C34878D82A}">
                    <a16:rowId xmlns:a16="http://schemas.microsoft.com/office/drawing/2014/main" val="2667304850"/>
                  </a:ext>
                </a:extLst>
              </a:tr>
            </a:tbl>
          </a:graphicData>
        </a:graphic>
      </p:graphicFrame>
      <p:pic>
        <p:nvPicPr>
          <p:cNvPr id="11" name="Picture 10">
            <a:extLst>
              <a:ext uri="{FF2B5EF4-FFF2-40B4-BE49-F238E27FC236}">
                <a16:creationId xmlns:a16="http://schemas.microsoft.com/office/drawing/2014/main" id="{1F5E71EF-A898-5AB2-FEF0-F9A1363EAC6A}"/>
              </a:ext>
            </a:extLst>
          </p:cNvPr>
          <p:cNvPicPr>
            <a:picLocks noChangeAspect="1"/>
          </p:cNvPicPr>
          <p:nvPr/>
        </p:nvPicPr>
        <p:blipFill>
          <a:blip r:embed="rId2"/>
          <a:stretch>
            <a:fillRect/>
          </a:stretch>
        </p:blipFill>
        <p:spPr>
          <a:xfrm>
            <a:off x="10244934" y="804889"/>
            <a:ext cx="953897" cy="654041"/>
          </a:xfrm>
          <a:prstGeom prst="rect">
            <a:avLst/>
          </a:prstGeom>
        </p:spPr>
      </p:pic>
      <p:sp>
        <p:nvSpPr>
          <p:cNvPr id="12" name="Rectangle 11"/>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69890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9F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C541-DA82-B37D-4692-A0DA1AD971AB}"/>
              </a:ext>
            </a:extLst>
          </p:cNvPr>
          <p:cNvSpPr>
            <a:spLocks noGrp="1"/>
          </p:cNvSpPr>
          <p:nvPr>
            <p:ph type="title"/>
          </p:nvPr>
        </p:nvSpPr>
        <p:spPr>
          <a:xfrm>
            <a:off x="594360" y="320040"/>
            <a:ext cx="10972800" cy="594360"/>
          </a:xfrm>
        </p:spPr>
        <p:txBody>
          <a:bodyPr/>
          <a:lstStyle/>
          <a:p>
            <a:pPr>
              <a:defRPr sz="2600" b="1">
                <a:solidFill>
                  <a:srgbClr val="1F374C"/>
                </a:solidFill>
                <a:latin typeface="Aptos Display"/>
              </a:defRPr>
            </a:pPr>
            <a:r>
              <a:rPr lang="en-US" b="1" dirty="0"/>
              <a:t>HAND HYGEINE WORKPLANS</a:t>
            </a:r>
          </a:p>
        </p:txBody>
      </p:sp>
      <p:sp>
        <p:nvSpPr>
          <p:cNvPr id="3" name="Text Placeholder 2">
            <a:extLst>
              <a:ext uri="{FF2B5EF4-FFF2-40B4-BE49-F238E27FC236}">
                <a16:creationId xmlns:a16="http://schemas.microsoft.com/office/drawing/2014/main" id="{A6E16DC9-139B-FBCB-5A3A-D30E8523986A}"/>
              </a:ext>
            </a:extLst>
          </p:cNvPr>
          <p:cNvSpPr>
            <a:spLocks noGrp="1"/>
          </p:cNvSpPr>
          <p:nvPr>
            <p:ph type="body" idx="1"/>
          </p:nvPr>
        </p:nvSpPr>
        <p:spPr/>
        <p:txBody>
          <a:bodyPr/>
          <a:lstStyle/>
          <a:p>
            <a:pPr marL="342900" indent="-342900">
              <a:spcAft>
                <a:spcPts val="600"/>
              </a:spcAft>
              <a:buFont typeface="Wingdings" panose="05000000000000000000" pitchFamily="2" charset="2"/>
              <a:buChar char="q"/>
              <a:defRPr sz="1500">
                <a:solidFill>
                  <a:srgbClr val="374151"/>
                </a:solidFill>
                <a:latin typeface="Aptos"/>
              </a:defRPr>
            </a:pPr>
            <a:r>
              <a:rPr lang="en-US" dirty="0"/>
              <a:t>KILIFI COUNTY REFERAL HOSPITAL</a:t>
            </a:r>
          </a:p>
        </p:txBody>
      </p:sp>
      <p:graphicFrame>
        <p:nvGraphicFramePr>
          <p:cNvPr id="7" name="Content Placeholder 6">
            <a:extLst>
              <a:ext uri="{FF2B5EF4-FFF2-40B4-BE49-F238E27FC236}">
                <a16:creationId xmlns:a16="http://schemas.microsoft.com/office/drawing/2014/main" id="{79739BBA-F0B2-C284-D528-FFFA560A1AC4}"/>
              </a:ext>
            </a:extLst>
          </p:cNvPr>
          <p:cNvGraphicFramePr>
            <a:graphicFrameLocks noGrp="1" noChangeAspect="1"/>
          </p:cNvGraphicFramePr>
          <p:nvPr>
            <p:ph sz="half" idx="2"/>
            <p:extLst>
              <p:ext uri="{D42A27DB-BD31-4B8C-83A1-F6EECF244321}">
                <p14:modId xmlns:p14="http://schemas.microsoft.com/office/powerpoint/2010/main" val="2752906842"/>
              </p:ext>
            </p:extLst>
          </p:nvPr>
        </p:nvGraphicFramePr>
        <p:xfrm>
          <a:off x="3313113" y="3743325"/>
          <a:ext cx="914400" cy="806450"/>
        </p:xfrm>
        <a:graphic>
          <a:graphicData uri="http://schemas.openxmlformats.org/presentationml/2006/ole">
            <mc:AlternateContent xmlns:mc="http://schemas.openxmlformats.org/markup-compatibility/2006">
              <mc:Choice xmlns:v="urn:schemas-microsoft-com:vml" Requires="v">
                <p:oleObj name="Document" showAsIcon="1" r:id="rId2" imgW="914608" imgH="806335" progId="Word.Document.12">
                  <p:embed/>
                </p:oleObj>
              </mc:Choice>
              <mc:Fallback>
                <p:oleObj name="Document" showAsIcon="1" r:id="rId2" imgW="914608" imgH="806335" progId="Word.Document.12">
                  <p:embed/>
                  <p:pic>
                    <p:nvPicPr>
                      <p:cNvPr id="7" name="Content Placeholder 6">
                        <a:extLst>
                          <a:ext uri="{FF2B5EF4-FFF2-40B4-BE49-F238E27FC236}">
                            <a16:creationId xmlns:a16="http://schemas.microsoft.com/office/drawing/2014/main" id="{79739BBA-F0B2-C284-D528-FFFA560A1AC4}"/>
                          </a:ext>
                        </a:extLst>
                      </p:cNvPr>
                      <p:cNvPicPr/>
                      <p:nvPr/>
                    </p:nvPicPr>
                    <p:blipFill>
                      <a:blip r:embed="rId3"/>
                      <a:stretch>
                        <a:fillRect/>
                      </a:stretch>
                    </p:blipFill>
                    <p:spPr>
                      <a:xfrm>
                        <a:off x="3313113" y="3743325"/>
                        <a:ext cx="914400" cy="806450"/>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4023F58D-CFFE-8CB6-35F7-7AFC578C8496}"/>
              </a:ext>
            </a:extLst>
          </p:cNvPr>
          <p:cNvSpPr>
            <a:spLocks noGrp="1"/>
          </p:cNvSpPr>
          <p:nvPr>
            <p:ph type="body" sz="quarter" idx="3"/>
          </p:nvPr>
        </p:nvSpPr>
        <p:spPr/>
        <p:txBody>
          <a:bodyPr/>
          <a:lstStyle/>
          <a:p>
            <a:pPr marL="342900" indent="-342900">
              <a:spcAft>
                <a:spcPts val="600"/>
              </a:spcAft>
              <a:buFont typeface="Wingdings" panose="05000000000000000000" pitchFamily="2" charset="2"/>
              <a:buChar char="q"/>
              <a:defRPr sz="1500">
                <a:solidFill>
                  <a:srgbClr val="374151"/>
                </a:solidFill>
                <a:latin typeface="Aptos"/>
              </a:defRPr>
            </a:pPr>
            <a:r>
              <a:rPr lang="en-US" dirty="0"/>
              <a:t>MALINDI SUBCOUNTY HOSPITAL</a:t>
            </a:r>
          </a:p>
        </p:txBody>
      </p:sp>
      <p:graphicFrame>
        <p:nvGraphicFramePr>
          <p:cNvPr id="8" name="Content Placeholder 7">
            <a:extLst>
              <a:ext uri="{FF2B5EF4-FFF2-40B4-BE49-F238E27FC236}">
                <a16:creationId xmlns:a16="http://schemas.microsoft.com/office/drawing/2014/main" id="{14B99A18-51ED-B8C9-BA33-74AF4E4B5A4C}"/>
              </a:ext>
            </a:extLst>
          </p:cNvPr>
          <p:cNvGraphicFramePr>
            <a:graphicFrameLocks noGrp="1" noChangeAspect="1"/>
          </p:cNvGraphicFramePr>
          <p:nvPr>
            <p:ph sz="quarter" idx="4"/>
            <p:extLst>
              <p:ext uri="{D42A27DB-BD31-4B8C-83A1-F6EECF244321}">
                <p14:modId xmlns:p14="http://schemas.microsoft.com/office/powerpoint/2010/main" val="2214323833"/>
              </p:ext>
            </p:extLst>
          </p:nvPr>
        </p:nvGraphicFramePr>
        <p:xfrm>
          <a:off x="8277225" y="3736975"/>
          <a:ext cx="914400" cy="806450"/>
        </p:xfrm>
        <a:graphic>
          <a:graphicData uri="http://schemas.openxmlformats.org/presentationml/2006/ole">
            <mc:AlternateContent xmlns:mc="http://schemas.openxmlformats.org/markup-compatibility/2006">
              <mc:Choice xmlns:v="urn:schemas-microsoft-com:vml" Requires="v">
                <p:oleObj name="Document" showAsIcon="1" r:id="rId4" imgW="914608" imgH="806335" progId="Word.Document.12">
                  <p:embed/>
                </p:oleObj>
              </mc:Choice>
              <mc:Fallback>
                <p:oleObj name="Document" showAsIcon="1" r:id="rId4" imgW="914608" imgH="806335" progId="Word.Document.12">
                  <p:embed/>
                  <p:pic>
                    <p:nvPicPr>
                      <p:cNvPr id="8" name="Content Placeholder 7">
                        <a:extLst>
                          <a:ext uri="{FF2B5EF4-FFF2-40B4-BE49-F238E27FC236}">
                            <a16:creationId xmlns:a16="http://schemas.microsoft.com/office/drawing/2014/main" id="{14B99A18-51ED-B8C9-BA33-74AF4E4B5A4C}"/>
                          </a:ext>
                        </a:extLst>
                      </p:cNvPr>
                      <p:cNvPicPr/>
                      <p:nvPr/>
                    </p:nvPicPr>
                    <p:blipFill>
                      <a:blip r:embed="rId3"/>
                      <a:stretch>
                        <a:fillRect/>
                      </a:stretch>
                    </p:blipFill>
                    <p:spPr>
                      <a:xfrm>
                        <a:off x="8277225" y="3736975"/>
                        <a:ext cx="914400" cy="806450"/>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34F46AB5-DDC8-F6D5-6114-2D97A880BE9F}"/>
              </a:ext>
            </a:extLst>
          </p:cNvPr>
          <p:cNvPicPr>
            <a:picLocks noChangeAspect="1"/>
          </p:cNvPicPr>
          <p:nvPr/>
        </p:nvPicPr>
        <p:blipFill>
          <a:blip r:embed="rId5"/>
          <a:stretch>
            <a:fillRect/>
          </a:stretch>
        </p:blipFill>
        <p:spPr>
          <a:xfrm>
            <a:off x="8771776" y="965604"/>
            <a:ext cx="708918" cy="601531"/>
          </a:xfrm>
          <a:prstGeom prst="rect">
            <a:avLst/>
          </a:prstGeom>
        </p:spPr>
      </p:pic>
      <p:sp>
        <p:nvSpPr>
          <p:cNvPr id="11" name="Rectangle 10"/>
          <p:cNvSpPr/>
          <p:nvPr/>
        </p:nvSpPr>
        <p:spPr>
          <a:xfrm>
            <a:off x="0" y="0"/>
            <a:ext cx="12191695" cy="73152"/>
          </a:xfrm>
          <a:prstGeom prst="rect">
            <a:avLst/>
          </a:prstGeom>
          <a:solidFill>
            <a:srgbClr val="2678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37054713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Gallery</Template>
  <TotalTime>8822</TotalTime>
  <Words>1194</Words>
  <Application>Microsoft Office PowerPoint</Application>
  <PresentationFormat>Widescreen</PresentationFormat>
  <Paragraphs>90</Paragraphs>
  <Slides>16</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Arial</vt:lpstr>
      <vt:lpstr>Calibri</vt:lpstr>
      <vt:lpstr>Gill Sans MT</vt:lpstr>
      <vt:lpstr>Wingdings</vt:lpstr>
      <vt:lpstr>Gallery</vt:lpstr>
      <vt:lpstr>Document</vt:lpstr>
      <vt:lpstr>IMPROVING HAND HYGEINE COMPLIANCE USING CONTINOUS QUALITY IMPROVEMENT FRAMEWORK IN KILIFI COUNTY (2021-2023)</vt:lpstr>
      <vt:lpstr> INTRODUCTION     </vt:lpstr>
      <vt:lpstr>INTRODUCTION….2</vt:lpstr>
      <vt:lpstr>OBJECTIVE  / STUDY SITE   </vt:lpstr>
      <vt:lpstr>CONTEXT </vt:lpstr>
      <vt:lpstr>STUDY DESIGN /METHODOLOGY</vt:lpstr>
      <vt:lpstr> IMPLEMENTATION STRATEGY FOR HAND HYGEINE AUDITS </vt:lpstr>
      <vt:lpstr> RESULTS OF IPC ASSESSMENT at baseline using ICATT </vt:lpstr>
      <vt:lpstr>HAND HYGEINE WORKPLANS</vt:lpstr>
      <vt:lpstr>Results of HH compliance </vt:lpstr>
      <vt:lpstr>PowerPoint Presentation</vt:lpstr>
      <vt:lpstr>PowerPoint Presentation</vt:lpstr>
      <vt:lpstr>SUCCESS FACTORS </vt:lpstr>
      <vt:lpstr>CHALLENGES  </vt:lpstr>
      <vt:lpstr>CONCLUSION</vt:lpstr>
      <vt:lpstr>ACKNOWLEDGMENT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HAND HYGEINE COMPLIANCE USING CONTINOUS QUALITY IMPROVEMENT FRAMEWORK IN KILIFI COUNTY (2021-2024)</dc:title>
  <dc:creator>ADMIN</dc:creator>
  <cp:lastModifiedBy>ADMIN</cp:lastModifiedBy>
  <cp:revision>10</cp:revision>
  <dcterms:created xsi:type="dcterms:W3CDTF">2026-07-16T07:39:53Z</dcterms:created>
  <dcterms:modified xsi:type="dcterms:W3CDTF">2026-08-19T09:38:24Z</dcterms:modified>
</cp:coreProperties>
</file>