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8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4" r:id="rId7"/>
    <p:sldId id="261" r:id="rId8"/>
    <p:sldId id="265" r:id="rId9"/>
    <p:sldId id="266" r:id="rId10"/>
    <p:sldId id="263" r:id="rId11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74" d="100"/>
          <a:sy n="74" d="100"/>
        </p:scale>
        <p:origin x="352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George%20Muchiri%20Njau\Downloads\Isolates_Data_2023-2024_06_12-Converted%20(1)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ser\Downloads\Abstract%20data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Number of E.coli isolates by sample source</a:t>
            </a:r>
          </a:p>
        </c:rich>
      </c:tx>
      <c:layout>
        <c:manualLayout>
          <c:xMode val="edge"/>
          <c:yMode val="edge"/>
          <c:x val="0.17454033674552807"/>
          <c:y val="1.88298587760591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3943415512081597"/>
          <c:y val="0.18094555482711694"/>
          <c:w val="0.84431536082530578"/>
          <c:h val="0.5383373566017739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'[Isolates_Data_2023-2024_06_12-Converted (1).xlsx]Sheet1'!$A$1:$E$1</c:f>
              <c:strCache>
                <c:ptCount val="5"/>
                <c:pt idx="0">
                  <c:v>Urine</c:v>
                </c:pt>
                <c:pt idx="1">
                  <c:v>Wound</c:v>
                </c:pt>
                <c:pt idx="2">
                  <c:v>Blood</c:v>
                </c:pt>
                <c:pt idx="3">
                  <c:v>Tissue</c:v>
                </c:pt>
                <c:pt idx="4">
                  <c:v>Other(Catheter, ascitic, pleural, tracheal aspirates and sputum)</c:v>
                </c:pt>
              </c:strCache>
            </c:strRef>
          </c:cat>
          <c:val>
            <c:numRef>
              <c:f>'[Isolates_Data_2023-2024_06_12-Converted (1).xlsx]Sheet1'!$A$2:$E$2</c:f>
              <c:numCache>
                <c:formatCode>General</c:formatCode>
                <c:ptCount val="5"/>
                <c:pt idx="0">
                  <c:v>409</c:v>
                </c:pt>
                <c:pt idx="1">
                  <c:v>117</c:v>
                </c:pt>
                <c:pt idx="2">
                  <c:v>65</c:v>
                </c:pt>
                <c:pt idx="3">
                  <c:v>23</c:v>
                </c:pt>
                <c:pt idx="4">
                  <c:v>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3C1-4294-9269-F527A0643F08}"/>
            </c:ext>
          </c:extLst>
        </c:ser>
        <c:ser>
          <c:idx val="1"/>
          <c:order val="1"/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'[Isolates_Data_2023-2024_06_12-Converted (1).xlsx]Sheet1'!$A$1:$E$1</c:f>
              <c:strCache>
                <c:ptCount val="5"/>
                <c:pt idx="0">
                  <c:v>Urine</c:v>
                </c:pt>
                <c:pt idx="1">
                  <c:v>Wound</c:v>
                </c:pt>
                <c:pt idx="2">
                  <c:v>Blood</c:v>
                </c:pt>
                <c:pt idx="3">
                  <c:v>Tissue</c:v>
                </c:pt>
                <c:pt idx="4">
                  <c:v>Other(Catheter, ascitic, pleural, tracheal aspirates and sputum)</c:v>
                </c:pt>
              </c:strCache>
            </c:strRef>
          </c:cat>
          <c:val>
            <c:numRef>
              <c:f>'[Isolates_Data_2023-2024_06_12-Converted (1).xlsx]Sheet1'!$A$3:$E$3</c:f>
              <c:numCache>
                <c:formatCode>0%</c:formatCode>
                <c:ptCount val="5"/>
                <c:pt idx="0" formatCode="0.00%">
                  <c:v>0.62633996937212866</c:v>
                </c:pt>
                <c:pt idx="1">
                  <c:v>0.17917304747320062</c:v>
                </c:pt>
                <c:pt idx="2">
                  <c:v>9.9540581929555894E-2</c:v>
                </c:pt>
                <c:pt idx="3">
                  <c:v>3.5222052067381319E-2</c:v>
                </c:pt>
                <c:pt idx="4">
                  <c:v>5.6661562021439509E-2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3C1-4294-9269-F527A0643F08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184604976"/>
        <c:axId val="184606640"/>
      </c:barChart>
      <c:catAx>
        <c:axId val="18460497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/>
                  <a:t>Specimen sources</a:t>
                </a:r>
              </a:p>
            </c:rich>
          </c:tx>
          <c:layout>
            <c:manualLayout>
              <c:xMode val="edge"/>
              <c:yMode val="edge"/>
              <c:x val="0.41776388453804242"/>
              <c:y val="0.8717893302594208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600" b="1" i="0" u="none" strike="noStrike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4606640"/>
        <c:crosses val="autoZero"/>
        <c:auto val="1"/>
        <c:lblAlgn val="ctr"/>
        <c:lblOffset val="100"/>
        <c:noMultiLvlLbl val="0"/>
      </c:catAx>
      <c:valAx>
        <c:axId val="184606640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/>
                  <a:t>Number</a:t>
                </a:r>
              </a:p>
            </c:rich>
          </c:tx>
          <c:layout>
            <c:manualLayout>
              <c:xMode val="edge"/>
              <c:yMode val="edge"/>
              <c:x val="2.7116090456917777E-2"/>
              <c:y val="0.3595917434736346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1" i="0" u="none" strike="noStrike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4604976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n-GB"/>
              <a:t>E. coli susceptibility patterns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1341712034680644"/>
          <c:y val="0.17927437641723357"/>
          <c:w val="0.86086692407166232"/>
          <c:h val="0.3658178441980466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Sheet1!$R$28</c:f>
              <c:strCache>
                <c:ptCount val="1"/>
                <c:pt idx="0">
                  <c:v>%R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Sheet1!$Q$29:$Q$42</c:f>
              <c:strCache>
                <c:ptCount val="14"/>
                <c:pt idx="0">
                  <c:v>Ampicillin</c:v>
                </c:pt>
                <c:pt idx="1">
                  <c:v>Cotrimoxazole</c:v>
                </c:pt>
                <c:pt idx="2">
                  <c:v>Cefuroxime</c:v>
                </c:pt>
                <c:pt idx="3">
                  <c:v>Ceftriaxone</c:v>
                </c:pt>
                <c:pt idx="4">
                  <c:v>Cefepime</c:v>
                </c:pt>
                <c:pt idx="5">
                  <c:v>Cefotaxime</c:v>
                </c:pt>
                <c:pt idx="6">
                  <c:v>Ciprofloxacin</c:v>
                </c:pt>
                <c:pt idx="7">
                  <c:v>Ceftazidime</c:v>
                </c:pt>
                <c:pt idx="8">
                  <c:v>Augmentin</c:v>
                </c:pt>
                <c:pt idx="9">
                  <c:v>Piperacillin /Tazobactam</c:v>
                </c:pt>
                <c:pt idx="10">
                  <c:v>Gentamicin</c:v>
                </c:pt>
                <c:pt idx="11">
                  <c:v>Meropenem</c:v>
                </c:pt>
                <c:pt idx="12">
                  <c:v>Amikacin</c:v>
                </c:pt>
                <c:pt idx="13">
                  <c:v>Nitrofurantoin</c:v>
                </c:pt>
              </c:strCache>
            </c:strRef>
          </c:cat>
          <c:val>
            <c:numRef>
              <c:f>Sheet1!$R$29:$R$42</c:f>
              <c:numCache>
                <c:formatCode>General</c:formatCode>
                <c:ptCount val="14"/>
                <c:pt idx="0">
                  <c:v>88</c:v>
                </c:pt>
                <c:pt idx="1">
                  <c:v>81</c:v>
                </c:pt>
                <c:pt idx="2">
                  <c:v>72</c:v>
                </c:pt>
                <c:pt idx="3">
                  <c:v>69</c:v>
                </c:pt>
                <c:pt idx="4">
                  <c:v>63</c:v>
                </c:pt>
                <c:pt idx="5">
                  <c:v>61</c:v>
                </c:pt>
                <c:pt idx="6">
                  <c:v>54</c:v>
                </c:pt>
                <c:pt idx="7">
                  <c:v>29</c:v>
                </c:pt>
                <c:pt idx="8">
                  <c:v>26</c:v>
                </c:pt>
                <c:pt idx="9">
                  <c:v>24</c:v>
                </c:pt>
                <c:pt idx="10">
                  <c:v>22</c:v>
                </c:pt>
                <c:pt idx="11">
                  <c:v>6</c:v>
                </c:pt>
                <c:pt idx="12">
                  <c:v>2</c:v>
                </c:pt>
                <c:pt idx="13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A30-4836-A49E-79024F2121EC}"/>
            </c:ext>
          </c:extLst>
        </c:ser>
        <c:ser>
          <c:idx val="1"/>
          <c:order val="1"/>
          <c:tx>
            <c:strRef>
              <c:f>Sheet1!$S$28</c:f>
              <c:strCache>
                <c:ptCount val="1"/>
                <c:pt idx="0">
                  <c:v>%I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A30-4836-A49E-79024F2121EC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A30-4836-A49E-79024F2121E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Sheet1!$Q$29:$Q$42</c:f>
              <c:strCache>
                <c:ptCount val="14"/>
                <c:pt idx="0">
                  <c:v>Ampicillin</c:v>
                </c:pt>
                <c:pt idx="1">
                  <c:v>Cotrimoxazole</c:v>
                </c:pt>
                <c:pt idx="2">
                  <c:v>Cefuroxime</c:v>
                </c:pt>
                <c:pt idx="3">
                  <c:v>Ceftriaxone</c:v>
                </c:pt>
                <c:pt idx="4">
                  <c:v>Cefepime</c:v>
                </c:pt>
                <c:pt idx="5">
                  <c:v>Cefotaxime</c:v>
                </c:pt>
                <c:pt idx="6">
                  <c:v>Ciprofloxacin</c:v>
                </c:pt>
                <c:pt idx="7">
                  <c:v>Ceftazidime</c:v>
                </c:pt>
                <c:pt idx="8">
                  <c:v>Augmentin</c:v>
                </c:pt>
                <c:pt idx="9">
                  <c:v>Piperacillin /Tazobactam</c:v>
                </c:pt>
                <c:pt idx="10">
                  <c:v>Gentamicin</c:v>
                </c:pt>
                <c:pt idx="11">
                  <c:v>Meropenem</c:v>
                </c:pt>
                <c:pt idx="12">
                  <c:v>Amikacin</c:v>
                </c:pt>
                <c:pt idx="13">
                  <c:v>Nitrofurantoin</c:v>
                </c:pt>
              </c:strCache>
            </c:strRef>
          </c:cat>
          <c:val>
            <c:numRef>
              <c:f>Sheet1!$S$29:$S$42</c:f>
              <c:numCache>
                <c:formatCode>General</c:formatCode>
                <c:ptCount val="14"/>
                <c:pt idx="0">
                  <c:v>0</c:v>
                </c:pt>
                <c:pt idx="1">
                  <c:v>0</c:v>
                </c:pt>
                <c:pt idx="2">
                  <c:v>2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7</c:v>
                </c:pt>
                <c:pt idx="8">
                  <c:v>18</c:v>
                </c:pt>
                <c:pt idx="9">
                  <c:v>4</c:v>
                </c:pt>
                <c:pt idx="10">
                  <c:v>1</c:v>
                </c:pt>
                <c:pt idx="11">
                  <c:v>2</c:v>
                </c:pt>
                <c:pt idx="12">
                  <c:v>15</c:v>
                </c:pt>
                <c:pt idx="13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A30-4836-A49E-79024F2121EC}"/>
            </c:ext>
          </c:extLst>
        </c:ser>
        <c:ser>
          <c:idx val="2"/>
          <c:order val="2"/>
          <c:tx>
            <c:strRef>
              <c:f>Sheet1!$T$28</c:f>
              <c:strCache>
                <c:ptCount val="1"/>
                <c:pt idx="0">
                  <c:v>%S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Sheet1!$Q$29:$Q$42</c:f>
              <c:strCache>
                <c:ptCount val="14"/>
                <c:pt idx="0">
                  <c:v>Ampicillin</c:v>
                </c:pt>
                <c:pt idx="1">
                  <c:v>Cotrimoxazole</c:v>
                </c:pt>
                <c:pt idx="2">
                  <c:v>Cefuroxime</c:v>
                </c:pt>
                <c:pt idx="3">
                  <c:v>Ceftriaxone</c:v>
                </c:pt>
                <c:pt idx="4">
                  <c:v>Cefepime</c:v>
                </c:pt>
                <c:pt idx="5">
                  <c:v>Cefotaxime</c:v>
                </c:pt>
                <c:pt idx="6">
                  <c:v>Ciprofloxacin</c:v>
                </c:pt>
                <c:pt idx="7">
                  <c:v>Ceftazidime</c:v>
                </c:pt>
                <c:pt idx="8">
                  <c:v>Augmentin</c:v>
                </c:pt>
                <c:pt idx="9">
                  <c:v>Piperacillin /Tazobactam</c:v>
                </c:pt>
                <c:pt idx="10">
                  <c:v>Gentamicin</c:v>
                </c:pt>
                <c:pt idx="11">
                  <c:v>Meropenem</c:v>
                </c:pt>
                <c:pt idx="12">
                  <c:v>Amikacin</c:v>
                </c:pt>
                <c:pt idx="13">
                  <c:v>Nitrofurantoin</c:v>
                </c:pt>
              </c:strCache>
            </c:strRef>
          </c:cat>
          <c:val>
            <c:numRef>
              <c:f>Sheet1!$T$29:$T$42</c:f>
              <c:numCache>
                <c:formatCode>General</c:formatCode>
                <c:ptCount val="14"/>
                <c:pt idx="0">
                  <c:v>12</c:v>
                </c:pt>
                <c:pt idx="1">
                  <c:v>19</c:v>
                </c:pt>
                <c:pt idx="2">
                  <c:v>26</c:v>
                </c:pt>
                <c:pt idx="3">
                  <c:v>30</c:v>
                </c:pt>
                <c:pt idx="4">
                  <c:v>37</c:v>
                </c:pt>
                <c:pt idx="5">
                  <c:v>38</c:v>
                </c:pt>
                <c:pt idx="6">
                  <c:v>45</c:v>
                </c:pt>
                <c:pt idx="7">
                  <c:v>64</c:v>
                </c:pt>
                <c:pt idx="8">
                  <c:v>56</c:v>
                </c:pt>
                <c:pt idx="9">
                  <c:v>72</c:v>
                </c:pt>
                <c:pt idx="10">
                  <c:v>77</c:v>
                </c:pt>
                <c:pt idx="11">
                  <c:v>92</c:v>
                </c:pt>
                <c:pt idx="12">
                  <c:v>83</c:v>
                </c:pt>
                <c:pt idx="13">
                  <c:v>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A30-4836-A49E-79024F2121E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2133100063"/>
        <c:axId val="2120288879"/>
      </c:barChart>
      <c:catAx>
        <c:axId val="2133100063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97" b="1" i="0" u="none" strike="noStrike" kern="1200" cap="all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Antibiotics</a:t>
                </a:r>
              </a:p>
            </c:rich>
          </c:tx>
          <c:layout>
            <c:manualLayout>
              <c:xMode val="edge"/>
              <c:yMode val="edge"/>
              <c:x val="0.23738643423517117"/>
              <c:y val="0.828298605531451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97" b="1" i="0" u="none" strike="noStrike" kern="1200" cap="all" baseline="0">
                  <a:solidFill>
                    <a:schemeClr val="lt1">
                      <a:lumMod val="8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20288879"/>
        <c:crosses val="autoZero"/>
        <c:auto val="1"/>
        <c:lblAlgn val="ctr"/>
        <c:lblOffset val="100"/>
        <c:noMultiLvlLbl val="0"/>
      </c:catAx>
      <c:valAx>
        <c:axId val="212028887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97" b="1" i="0" u="none" strike="noStrike" kern="1200" cap="all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Percentage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97" b="1" i="0" u="none" strike="noStrike" kern="1200" cap="all" baseline="0">
                  <a:solidFill>
                    <a:schemeClr val="lt1">
                      <a:lumMod val="8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33100063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9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lt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lt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90038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C5DD21-0E6B-6805-CA56-93CEC9BA26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384AC36-3068-4B32-22CC-16223D5BD4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45AD9A4-2715-3E96-09C8-219C9FE55FA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A8F2E2-F9AB-44C3-03E1-618953CEF15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47082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06F5BE-7443-309D-F786-3EC2495BBE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C445BEC-593B-DEEB-AE40-7045CF3DC44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DE745FB-286C-0F82-2E2C-9240A1B78D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EDC8CE-B4B0-CBE4-A74A-77D3166D24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24376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7E7FF2-306E-12F9-2F07-10C9C03C4B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F9B0A66-320E-8B6C-2045-1445D821DE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3664248-EF2B-CFD8-E008-D51275670E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10C568-0B57-0301-B157-B88A7DD4B8F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87886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biomedical_technology_bac_batch_3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7726680" cy="6858000"/>
          </a:xfrm>
          <a:prstGeom prst="rect">
            <a:avLst/>
          </a:prstGeom>
          <a:solidFill>
            <a:srgbClr val="001F2C">
              <a:alpha val="76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1"/>
          <p:cNvSpPr/>
          <p:nvPr/>
        </p:nvSpPr>
        <p:spPr>
          <a:xfrm>
            <a:off x="566928" y="411480"/>
            <a:ext cx="1810512" cy="502920"/>
          </a:xfrm>
          <a:prstGeom prst="roundRect">
            <a:avLst>
              <a:gd name="adj" fmla="val 14545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5" name="Image 1" descr="/mnt/data/pptx_extract/ppt/media/image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072" y="449885"/>
            <a:ext cx="423838" cy="426110"/>
          </a:xfrm>
          <a:prstGeom prst="rect">
            <a:avLst/>
          </a:prstGeom>
        </p:spPr>
      </p:pic>
      <p:pic>
        <p:nvPicPr>
          <p:cNvPr id="6" name="Image 2" descr="/mnt/data/pptx_extract/ppt/media/image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69473" y="469087"/>
            <a:ext cx="604099" cy="387706"/>
          </a:xfrm>
          <a:prstGeom prst="rect">
            <a:avLst/>
          </a:prstGeom>
        </p:spPr>
      </p:pic>
      <p:sp>
        <p:nvSpPr>
          <p:cNvPr id="7" name="Shape 2"/>
          <p:cNvSpPr/>
          <p:nvPr/>
        </p:nvSpPr>
        <p:spPr>
          <a:xfrm>
            <a:off x="658368" y="1591056"/>
            <a:ext cx="438912" cy="22860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3"/>
          <p:cNvSpPr/>
          <p:nvPr/>
        </p:nvSpPr>
        <p:spPr>
          <a:xfrm>
            <a:off x="1225296" y="141732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25B7C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ANNUAL CONFERENCE</a:t>
            </a:r>
            <a:endParaRPr lang="en-US" sz="780" dirty="0"/>
          </a:p>
        </p:txBody>
      </p:sp>
      <p:sp>
        <p:nvSpPr>
          <p:cNvPr id="9" name="Text 4"/>
          <p:cNvSpPr/>
          <p:nvPr/>
        </p:nvSpPr>
        <p:spPr>
          <a:xfrm>
            <a:off x="658368" y="1773936"/>
            <a:ext cx="64922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3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Infection Prevention</a:t>
            </a:r>
            <a:endParaRPr lang="en-US" sz="3300" dirty="0"/>
          </a:p>
          <a:p>
            <a:pPr marL="0" indent="0">
              <a:buNone/>
            </a:pPr>
            <a:r>
              <a:rPr lang="en-US" sz="3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Network – Kenya</a:t>
            </a:r>
            <a:endParaRPr lang="en-US" sz="3300" dirty="0"/>
          </a:p>
        </p:txBody>
      </p:sp>
      <p:sp>
        <p:nvSpPr>
          <p:cNvPr id="10" name="Text 5"/>
          <p:cNvSpPr/>
          <p:nvPr/>
        </p:nvSpPr>
        <p:spPr>
          <a:xfrm>
            <a:off x="685800" y="2779776"/>
            <a:ext cx="61264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i="1" dirty="0">
                <a:solidFill>
                  <a:srgbClr val="D9F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Advancing Safe Care Through Infection Prevention &amp; Control</a:t>
            </a:r>
            <a:endParaRPr lang="en-US" sz="1250" dirty="0"/>
          </a:p>
        </p:txBody>
      </p:sp>
      <p:sp>
        <p:nvSpPr>
          <p:cNvPr id="11" name="Shape 6"/>
          <p:cNvSpPr/>
          <p:nvPr/>
        </p:nvSpPr>
        <p:spPr>
          <a:xfrm>
            <a:off x="658368" y="3383280"/>
            <a:ext cx="475488" cy="32004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7"/>
          <p:cNvSpPr/>
          <p:nvPr/>
        </p:nvSpPr>
        <p:spPr>
          <a:xfrm>
            <a:off x="658368" y="3529584"/>
            <a:ext cx="23774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25B7C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CONFERENCE THEME</a:t>
            </a:r>
            <a:endParaRPr lang="en-US" sz="780" dirty="0"/>
          </a:p>
        </p:txBody>
      </p:sp>
      <p:sp>
        <p:nvSpPr>
          <p:cNvPr id="13" name="Text 8"/>
          <p:cNvSpPr/>
          <p:nvPr/>
        </p:nvSpPr>
        <p:spPr>
          <a:xfrm>
            <a:off x="658368" y="3822192"/>
            <a:ext cx="66751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900" b="1" i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“Advancing IPC, AMR, and One Health:</a:t>
            </a:r>
            <a:endParaRPr lang="en-US" sz="1900" dirty="0"/>
          </a:p>
          <a:p>
            <a:pPr marL="0" indent="0">
              <a:buNone/>
            </a:pPr>
            <a:r>
              <a:rPr lang="en-US" sz="1900" b="1" i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Science, Policy, and Practice”</a:t>
            </a:r>
            <a:endParaRPr lang="en-US" sz="1900" dirty="0"/>
          </a:p>
        </p:txBody>
      </p:sp>
      <p:sp>
        <p:nvSpPr>
          <p:cNvPr id="14" name="Shape 9"/>
          <p:cNvSpPr/>
          <p:nvPr/>
        </p:nvSpPr>
        <p:spPr>
          <a:xfrm>
            <a:off x="658368" y="5102352"/>
            <a:ext cx="6629400" cy="420624"/>
          </a:xfrm>
          <a:prstGeom prst="roundRect">
            <a:avLst>
              <a:gd name="adj" fmla="val 13043"/>
            </a:avLst>
          </a:prstGeom>
          <a:solidFill>
            <a:srgbClr val="002F3E">
              <a:alpha val="93000"/>
            </a:srgbClr>
          </a:solidFill>
          <a:ln w="10160">
            <a:solidFill>
              <a:srgbClr val="25B7C8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0"/>
          <p:cNvSpPr/>
          <p:nvPr/>
        </p:nvSpPr>
        <p:spPr>
          <a:xfrm>
            <a:off x="850392" y="5257800"/>
            <a:ext cx="62362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680" dirty="0"/>
          </a:p>
        </p:txBody>
      </p:sp>
      <p:sp>
        <p:nvSpPr>
          <p:cNvPr id="16" name="Text 11"/>
          <p:cNvSpPr/>
          <p:nvPr/>
        </p:nvSpPr>
        <p:spPr>
          <a:xfrm>
            <a:off x="11384280" y="6355080"/>
            <a:ext cx="365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b="1" dirty="0">
                <a:solidFill>
                  <a:srgbClr val="BFEFF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</a:t>
            </a:r>
            <a:endParaRPr lang="en-US" sz="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biomedical_technology_bac_batch_3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7726680" cy="6858000"/>
          </a:xfrm>
          <a:prstGeom prst="rect">
            <a:avLst/>
          </a:prstGeom>
          <a:solidFill>
            <a:srgbClr val="001F2C">
              <a:alpha val="76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1"/>
          <p:cNvSpPr/>
          <p:nvPr/>
        </p:nvSpPr>
        <p:spPr>
          <a:xfrm>
            <a:off x="713232" y="566928"/>
            <a:ext cx="1874520" cy="512064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5" name="Image 1" descr="/mnt/data/pptx_extract/ppt/media/image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8401" y="605333"/>
            <a:ext cx="432933" cy="435254"/>
          </a:xfrm>
          <a:prstGeom prst="rect">
            <a:avLst/>
          </a:prstGeom>
        </p:spPr>
      </p:pic>
      <p:pic>
        <p:nvPicPr>
          <p:cNvPr id="6" name="Image 2" descr="/mnt/data/pptx_extract/ppt/media/image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4864" y="624535"/>
            <a:ext cx="618347" cy="396850"/>
          </a:xfrm>
          <a:prstGeom prst="rect">
            <a:avLst/>
          </a:prstGeom>
        </p:spPr>
      </p:pic>
      <p:sp>
        <p:nvSpPr>
          <p:cNvPr id="7" name="Shape 2"/>
          <p:cNvSpPr/>
          <p:nvPr/>
        </p:nvSpPr>
        <p:spPr>
          <a:xfrm>
            <a:off x="758952" y="2139696"/>
            <a:ext cx="621792" cy="36576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3"/>
          <p:cNvSpPr/>
          <p:nvPr/>
        </p:nvSpPr>
        <p:spPr>
          <a:xfrm>
            <a:off x="758952" y="2395728"/>
            <a:ext cx="475488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sz="38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THANK YOU</a:t>
            </a:r>
            <a:endParaRPr lang="en-US" sz="3800" dirty="0"/>
          </a:p>
        </p:txBody>
      </p:sp>
      <p:sp>
        <p:nvSpPr>
          <p:cNvPr id="9" name="Text 4"/>
          <p:cNvSpPr/>
          <p:nvPr/>
        </p:nvSpPr>
        <p:spPr>
          <a:xfrm>
            <a:off x="786384" y="3063240"/>
            <a:ext cx="6858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20" dirty="0">
                <a:solidFill>
                  <a:srgbClr val="D9F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IPNET-Kenya Conference  •  19–21 August 2026  •  Pride Inn Plaza, Nairobi</a:t>
            </a:r>
            <a:endParaRPr lang="en-US" sz="1020" dirty="0"/>
          </a:p>
        </p:txBody>
      </p:sp>
      <p:sp>
        <p:nvSpPr>
          <p:cNvPr id="10" name="Shape 5"/>
          <p:cNvSpPr/>
          <p:nvPr/>
        </p:nvSpPr>
        <p:spPr>
          <a:xfrm>
            <a:off x="758952" y="3703320"/>
            <a:ext cx="5440680" cy="676656"/>
          </a:xfrm>
          <a:prstGeom prst="roundRect">
            <a:avLst>
              <a:gd name="adj" fmla="val 10811"/>
            </a:avLst>
          </a:prstGeom>
          <a:solidFill>
            <a:srgbClr val="002F3E">
              <a:alpha val="92000"/>
            </a:srgbClr>
          </a:solidFill>
          <a:ln w="7620">
            <a:solidFill>
              <a:srgbClr val="25B7C8">
                <a:alpha val="4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6"/>
          <p:cNvSpPr/>
          <p:nvPr/>
        </p:nvSpPr>
        <p:spPr>
          <a:xfrm>
            <a:off x="1005840" y="3931920"/>
            <a:ext cx="49377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www.ipnetkenya.org   |   info@ipnetkenya.org</a:t>
            </a:r>
            <a:endParaRPr lang="en-US" sz="1150" dirty="0"/>
          </a:p>
        </p:txBody>
      </p:sp>
      <p:sp>
        <p:nvSpPr>
          <p:cNvPr id="12" name="Text 7"/>
          <p:cNvSpPr/>
          <p:nvPr/>
        </p:nvSpPr>
        <p:spPr>
          <a:xfrm>
            <a:off x="11384280" y="6355080"/>
            <a:ext cx="365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b="1" dirty="0">
                <a:solidFill>
                  <a:srgbClr val="BFEFF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08</a:t>
            </a:r>
            <a:endParaRPr lang="en-US" sz="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medical_healthcare_themed_batch_2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1"/>
          <p:cNvSpPr/>
          <p:nvPr/>
        </p:nvSpPr>
        <p:spPr>
          <a:xfrm>
            <a:off x="1225296" y="50292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ABSTRACT INFORMATION</a:t>
            </a:r>
            <a:endParaRPr lang="en-US" sz="780" dirty="0"/>
          </a:p>
        </p:txBody>
      </p:sp>
      <p:sp>
        <p:nvSpPr>
          <p:cNvPr id="5" name="Text 2"/>
          <p:cNvSpPr/>
          <p:nvPr/>
        </p:nvSpPr>
        <p:spPr>
          <a:xfrm>
            <a:off x="658368" y="768096"/>
            <a:ext cx="841248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t>Abstract Details</a:t>
            </a:r>
            <a:endParaRPr lang="en-US" sz="3000" dirty="0"/>
          </a:p>
        </p:txBody>
      </p:sp>
      <p:sp>
        <p:nvSpPr>
          <p:cNvPr id="6" name="Text 3"/>
          <p:cNvSpPr/>
          <p:nvPr/>
        </p:nvSpPr>
        <p:spPr>
          <a:xfrm>
            <a:off x="10835640" y="475488"/>
            <a:ext cx="7132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25B7C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02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Shape 5"/>
          <p:cNvSpPr/>
          <p:nvPr/>
        </p:nvSpPr>
        <p:spPr>
          <a:xfrm>
            <a:off x="0" y="6291072"/>
            <a:ext cx="12191695" cy="566928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Shape 6"/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502920" y="6501384"/>
            <a:ext cx="8869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680" dirty="0"/>
          </a:p>
        </p:txBody>
      </p:sp>
      <p:sp>
        <p:nvSpPr>
          <p:cNvPr id="11" name="Shape 8"/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2" name="Image 1" descr="/mnt/data/pptx_extract/ppt/media/image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7483" y="6420917"/>
            <a:ext cx="296505" cy="298094"/>
          </a:xfrm>
          <a:prstGeom prst="rect">
            <a:avLst/>
          </a:prstGeom>
        </p:spPr>
      </p:pic>
      <p:pic>
        <p:nvPicPr>
          <p:cNvPr id="13" name="Image 2" descr="/mnt/data/pptx_extract/ppt/media/image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46344" y="6440119"/>
            <a:ext cx="404633" cy="25969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1722608" y="6473952"/>
            <a:ext cx="3108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</a:t>
            </a:r>
            <a:endParaRPr lang="en-US" sz="760" dirty="0"/>
          </a:p>
        </p:txBody>
      </p:sp>
      <p:sp>
        <p:nvSpPr>
          <p:cNvPr id="15" name="Full Content Area"/>
          <p:cNvSpPr/>
          <p:nvPr/>
        </p:nvSpPr>
        <p:spPr>
          <a:xfrm>
            <a:off x="658368" y="1691640"/>
            <a:ext cx="10835640" cy="4261104"/>
          </a:xfrm>
          <a:prstGeom prst="roundRect">
            <a:avLst>
              <a:gd name="adj" fmla="val 2025"/>
            </a:avLst>
          </a:prstGeom>
          <a:solidFill>
            <a:srgbClr val="FFFFFF">
              <a:alpha val="92000"/>
            </a:srgbClr>
          </a:solidFill>
          <a:ln w="10160">
            <a:solidFill>
              <a:srgbClr val="B8DDE4"/>
            </a:solidFill>
            <a:prstDash val="solid"/>
          </a:ln>
        </p:spPr>
        <p:txBody>
          <a:bodyPr wrap="square" lIns="384048" tIns="310896" rIns="384048" bIns="274320" anchor="t"/>
          <a:lstStyle/>
          <a:p>
            <a:pPr>
              <a:spcAft>
                <a:spcPts val="3000"/>
              </a:spcAft>
            </a:pPr>
            <a:r>
              <a:rPr sz="1650" b="1" dirty="0">
                <a:solidFill>
                  <a:srgbClr val="007C89"/>
                </a:solidFill>
                <a:latin typeface="Aptos"/>
              </a:rPr>
              <a:t>TITLE OF ABSTRACT:</a:t>
            </a:r>
            <a:r>
              <a:rPr sz="1650" b="0" dirty="0">
                <a:solidFill>
                  <a:srgbClr val="00384A"/>
                </a:solidFill>
                <a:latin typeface="Aptos"/>
              </a:rPr>
              <a:t>  </a:t>
            </a:r>
            <a:r>
              <a:rPr lang="en-US" b="1" dirty="0"/>
              <a:t>Antimicrobial Susceptibility Profile of </a:t>
            </a:r>
            <a:r>
              <a:rPr lang="en-US" b="1" i="1" dirty="0"/>
              <a:t>Escherichia coli</a:t>
            </a:r>
            <a:r>
              <a:rPr lang="en-US" b="1" dirty="0"/>
              <a:t> Isolates Received in National Microbiology Reference Laboratories (NMRL) for Retesting Between 2022 And 2023</a:t>
            </a:r>
            <a:endParaRPr lang="en-US" dirty="0"/>
          </a:p>
          <a:p>
            <a:r>
              <a:rPr sz="1450" b="1" dirty="0">
                <a:solidFill>
                  <a:srgbClr val="007C89"/>
                </a:solidFill>
                <a:latin typeface="Aptos"/>
              </a:rPr>
              <a:t>PRESENTER NAME:</a:t>
            </a:r>
            <a:r>
              <a:rPr sz="1450" b="0" dirty="0">
                <a:solidFill>
                  <a:srgbClr val="00384A"/>
                </a:solidFill>
                <a:latin typeface="Aptos"/>
              </a:rPr>
              <a:t> </a:t>
            </a:r>
            <a:r>
              <a:rPr lang="en-US" sz="1450" dirty="0">
                <a:solidFill>
                  <a:srgbClr val="00384A"/>
                </a:solidFill>
                <a:latin typeface="Aptos"/>
              </a:rPr>
              <a:t>Teresia Nyaga</a:t>
            </a:r>
            <a:r>
              <a:rPr lang="en-GB" sz="1400" baseline="30000" dirty="0"/>
              <a:t>1 </a:t>
            </a:r>
            <a:r>
              <a:rPr lang="en-US" sz="1450" b="0" dirty="0">
                <a:solidFill>
                  <a:srgbClr val="00384A"/>
                </a:solidFill>
                <a:latin typeface="Aptos"/>
              </a:rPr>
              <a:t>George Muchiri</a:t>
            </a:r>
            <a:r>
              <a:rPr lang="en-GB" sz="1400" baseline="30000" dirty="0"/>
              <a:t>1</a:t>
            </a:r>
            <a:r>
              <a:rPr lang="en-US" sz="1450" b="0" dirty="0">
                <a:solidFill>
                  <a:srgbClr val="00384A"/>
                </a:solidFill>
                <a:latin typeface="Aptos"/>
              </a:rPr>
              <a:t>, </a:t>
            </a:r>
            <a:r>
              <a:rPr lang="en-GB" sz="1600" dirty="0"/>
              <a:t>Josiah Njeru</a:t>
            </a:r>
            <a:r>
              <a:rPr lang="en-GB" sz="1600" baseline="30000" dirty="0"/>
              <a:t>1</a:t>
            </a:r>
            <a:r>
              <a:rPr lang="en-GB" sz="1600" dirty="0"/>
              <a:t>, Susan Githii</a:t>
            </a:r>
            <a:r>
              <a:rPr lang="en-GB" sz="1600" baseline="30000" dirty="0"/>
              <a:t>2</a:t>
            </a:r>
            <a:r>
              <a:rPr lang="en-GB" sz="1600" dirty="0"/>
              <a:t>, Jedidah Kahura</a:t>
            </a:r>
            <a:r>
              <a:rPr lang="en-GB" sz="1600" baseline="30000" dirty="0"/>
              <a:t>1</a:t>
            </a:r>
            <a:r>
              <a:rPr lang="en-GB" sz="1600" dirty="0"/>
              <a:t>, Jennifer Njuhigu</a:t>
            </a:r>
            <a:r>
              <a:rPr lang="en-GB" sz="1600" baseline="30000" dirty="0"/>
              <a:t>2</a:t>
            </a:r>
            <a:r>
              <a:rPr lang="en-GB" sz="1600" dirty="0"/>
              <a:t> Jully Okonji</a:t>
            </a:r>
            <a:r>
              <a:rPr lang="en-GB" sz="1600" baseline="30000" dirty="0"/>
              <a:t>3  	</a:t>
            </a:r>
            <a:r>
              <a:rPr lang="en-US" sz="1600" baseline="30000" dirty="0"/>
              <a:t>1</a:t>
            </a:r>
            <a:r>
              <a:rPr lang="en-US" sz="1600" dirty="0"/>
              <a:t>NPHL/KNPHI	</a:t>
            </a:r>
            <a:r>
              <a:rPr lang="en-US" sz="1600" baseline="30000" dirty="0"/>
              <a:t>2</a:t>
            </a:r>
            <a:r>
              <a:rPr lang="en-US" sz="1600" dirty="0"/>
              <a:t>NASIC	</a:t>
            </a:r>
            <a:r>
              <a:rPr lang="en-US" sz="1600" baseline="30000" dirty="0"/>
              <a:t>3</a:t>
            </a:r>
            <a:r>
              <a:rPr lang="en-US" sz="1600" dirty="0"/>
              <a:t>APHL,	</a:t>
            </a:r>
            <a:endParaRPr sz="1450" b="0" dirty="0">
              <a:solidFill>
                <a:srgbClr val="00384A"/>
              </a:solidFill>
              <a:latin typeface="Aptos"/>
            </a:endParaRPr>
          </a:p>
          <a:p>
            <a:pPr>
              <a:spcAft>
                <a:spcPts val="2300"/>
              </a:spcAft>
            </a:pPr>
            <a:r>
              <a:rPr sz="1450" b="1" dirty="0">
                <a:solidFill>
                  <a:srgbClr val="007C89"/>
                </a:solidFill>
                <a:latin typeface="Aptos"/>
              </a:rPr>
              <a:t>INSTITUTION / AFFILIATION:</a:t>
            </a:r>
            <a:r>
              <a:rPr sz="1450" b="0" dirty="0">
                <a:solidFill>
                  <a:srgbClr val="00384A"/>
                </a:solidFill>
                <a:latin typeface="Aptos"/>
              </a:rPr>
              <a:t>  </a:t>
            </a:r>
            <a:r>
              <a:rPr lang="en-US" sz="1450" b="0" dirty="0">
                <a:solidFill>
                  <a:srgbClr val="00384A"/>
                </a:solidFill>
                <a:latin typeface="Aptos"/>
              </a:rPr>
              <a:t>National Microbiology Reference Laboratory/</a:t>
            </a:r>
            <a:r>
              <a:rPr lang="en-US" sz="1400" baseline="30000" dirty="0"/>
              <a:t> </a:t>
            </a:r>
            <a:r>
              <a:rPr lang="en-US" sz="1400" dirty="0"/>
              <a:t>NPHL/KNPHI</a:t>
            </a:r>
            <a:endParaRPr sz="1450" b="0" dirty="0">
              <a:solidFill>
                <a:srgbClr val="00384A"/>
              </a:solidFill>
              <a:latin typeface="Aptos"/>
            </a:endParaRPr>
          </a:p>
          <a:p>
            <a:pPr algn="l">
              <a:lnSpc>
                <a:spcPct val="100000"/>
              </a:lnSpc>
              <a:spcAft>
                <a:spcPts val="2300"/>
              </a:spcAft>
            </a:pPr>
            <a:r>
              <a:rPr sz="1450" b="1" dirty="0">
                <a:solidFill>
                  <a:srgbClr val="007C89"/>
                </a:solidFill>
                <a:latin typeface="Aptos"/>
              </a:rPr>
              <a:t>COUNTY:</a:t>
            </a:r>
            <a:r>
              <a:rPr sz="1450" b="0" dirty="0">
                <a:solidFill>
                  <a:srgbClr val="00384A"/>
                </a:solidFill>
                <a:latin typeface="Aptos"/>
              </a:rPr>
              <a:t>  </a:t>
            </a:r>
            <a:r>
              <a:rPr lang="en-US" sz="1450" b="0" dirty="0">
                <a:solidFill>
                  <a:srgbClr val="00384A"/>
                </a:solidFill>
                <a:latin typeface="Aptos"/>
              </a:rPr>
              <a:t>Nairobi</a:t>
            </a:r>
            <a:endParaRPr sz="1450" b="0" dirty="0">
              <a:solidFill>
                <a:srgbClr val="00384A"/>
              </a:solidFill>
              <a:latin typeface="Aptos"/>
            </a:endParaRPr>
          </a:p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450" b="1" dirty="0">
                <a:solidFill>
                  <a:srgbClr val="007C89"/>
                </a:solidFill>
                <a:latin typeface="Aptos"/>
              </a:rPr>
              <a:t>COUNTRY:</a:t>
            </a:r>
            <a:r>
              <a:rPr sz="1450" b="0" dirty="0">
                <a:solidFill>
                  <a:srgbClr val="00384A"/>
                </a:solidFill>
                <a:latin typeface="Aptos"/>
              </a:rPr>
              <a:t>  </a:t>
            </a:r>
            <a:r>
              <a:rPr lang="en-US" sz="1450" b="0" dirty="0">
                <a:solidFill>
                  <a:srgbClr val="00384A"/>
                </a:solidFill>
                <a:latin typeface="Aptos"/>
              </a:rPr>
              <a:t>Kenya</a:t>
            </a:r>
            <a:endParaRPr sz="1450" b="0" dirty="0">
              <a:solidFill>
                <a:srgbClr val="00384A"/>
              </a:solidFill>
              <a:latin typeface="Apto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medical_healthcare_themed_batch_2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Text 1"/>
          <p:cNvSpPr/>
          <p:nvPr/>
        </p:nvSpPr>
        <p:spPr>
          <a:xfrm>
            <a:off x="1225296" y="50292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SECTION 01</a:t>
            </a:r>
            <a:endParaRPr lang="en-US" sz="780" dirty="0"/>
          </a:p>
        </p:txBody>
      </p:sp>
      <p:sp>
        <p:nvSpPr>
          <p:cNvPr id="5" name="Text 2"/>
          <p:cNvSpPr/>
          <p:nvPr/>
        </p:nvSpPr>
        <p:spPr>
          <a:xfrm>
            <a:off x="658368" y="768096"/>
            <a:ext cx="841248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0038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Background / Introduction</a:t>
            </a:r>
            <a:endParaRPr lang="en-US" sz="3000" dirty="0"/>
          </a:p>
        </p:txBody>
      </p:sp>
      <p:sp>
        <p:nvSpPr>
          <p:cNvPr id="6" name="Text 3"/>
          <p:cNvSpPr/>
          <p:nvPr/>
        </p:nvSpPr>
        <p:spPr>
          <a:xfrm>
            <a:off x="10835640" y="475488"/>
            <a:ext cx="7132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25B7C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03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Shape 5"/>
          <p:cNvSpPr/>
          <p:nvPr/>
        </p:nvSpPr>
        <p:spPr>
          <a:xfrm>
            <a:off x="0" y="6291072"/>
            <a:ext cx="12191695" cy="566928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Shape 6"/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Text 7"/>
          <p:cNvSpPr/>
          <p:nvPr/>
        </p:nvSpPr>
        <p:spPr>
          <a:xfrm>
            <a:off x="502920" y="6501384"/>
            <a:ext cx="8869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680" dirty="0"/>
          </a:p>
        </p:txBody>
      </p:sp>
      <p:sp>
        <p:nvSpPr>
          <p:cNvPr id="11" name="Shape 8"/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12" name="Image 1" descr="/mnt/data/pptx_extract/ppt/media/image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7483" y="6420917"/>
            <a:ext cx="296505" cy="298094"/>
          </a:xfrm>
          <a:prstGeom prst="rect">
            <a:avLst/>
          </a:prstGeom>
        </p:spPr>
      </p:pic>
      <p:pic>
        <p:nvPicPr>
          <p:cNvPr id="13" name="Image 2" descr="/mnt/data/pptx_extract/ppt/media/image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46344" y="6440119"/>
            <a:ext cx="404633" cy="25969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1722608" y="6473952"/>
            <a:ext cx="3108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</a:t>
            </a:r>
            <a:endParaRPr lang="en-US" sz="760" dirty="0"/>
          </a:p>
        </p:txBody>
      </p:sp>
      <p:sp>
        <p:nvSpPr>
          <p:cNvPr id="15" name="Full Content Area"/>
          <p:cNvSpPr/>
          <p:nvPr/>
        </p:nvSpPr>
        <p:spPr>
          <a:xfrm>
            <a:off x="658368" y="1691640"/>
            <a:ext cx="10835640" cy="4261104"/>
          </a:xfrm>
          <a:prstGeom prst="roundRect">
            <a:avLst>
              <a:gd name="adj" fmla="val 2025"/>
            </a:avLst>
          </a:prstGeom>
          <a:solidFill>
            <a:srgbClr val="FFFFFF">
              <a:alpha val="92000"/>
            </a:srgbClr>
          </a:solidFill>
          <a:ln w="10160">
            <a:solidFill>
              <a:srgbClr val="B8DDE4"/>
            </a:solidFill>
            <a:prstDash val="solid"/>
          </a:ln>
        </p:spPr>
        <p:txBody>
          <a:bodyPr wrap="square" lIns="384048" tIns="310896" rIns="384048" bIns="274320" anchor="t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Antimicrobial resistance (AMR) remains a major global health threat and is ranked among the top ten risks to human health.</a:t>
            </a:r>
            <a:endParaRPr lang="en-US" altLang="x-none" sz="2400" dirty="0">
              <a:latin typeface="San sherif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x-none" sz="2400" dirty="0">
                <a:latin typeface="San sherif"/>
              </a:rPr>
              <a:t>One in every six bacteria infections is caused by an antibiotic resistant bacteria.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x-none" sz="2400" dirty="0">
                <a:latin typeface="San sherif"/>
              </a:rPr>
              <a:t>Impacts of resistance to antimicrobials include:</a:t>
            </a:r>
            <a:endParaRPr lang="x-none" sz="2400" dirty="0">
              <a:latin typeface="San sherif"/>
            </a:endParaRPr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en-US" sz="2800" dirty="0"/>
              <a:t>Increased morbidity and mortality </a:t>
            </a:r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en-US" sz="2800" dirty="0"/>
              <a:t>Increased healthcare costs</a:t>
            </a:r>
            <a:endParaRPr lang="en-US" altLang="x-none" sz="2800" dirty="0">
              <a:latin typeface="San sherif"/>
            </a:endParaRPr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en-US" altLang="x-none" sz="2800" dirty="0">
                <a:latin typeface="San sherif"/>
              </a:rPr>
              <a:t>Complicating treatment options</a:t>
            </a:r>
            <a:endParaRPr lang="x-none" sz="2800" dirty="0">
              <a:latin typeface="San sherif"/>
            </a:endParaRPr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en-US" altLang="x-none" sz="2800" dirty="0">
                <a:latin typeface="San sherif"/>
              </a:rPr>
              <a:t>Prolonged hospital stay</a:t>
            </a:r>
          </a:p>
          <a:p>
            <a:endParaRPr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13D2B7D7-F939-6C3A-9BAA-58FD1781E59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46016" y="3460355"/>
            <a:ext cx="2889624" cy="239180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medical_healthcare_themed_batch_2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Text 1"/>
          <p:cNvSpPr/>
          <p:nvPr/>
        </p:nvSpPr>
        <p:spPr>
          <a:xfrm>
            <a:off x="1225296" y="50292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SECTION 02</a:t>
            </a:r>
            <a:endParaRPr lang="en-US" sz="780" dirty="0"/>
          </a:p>
        </p:txBody>
      </p:sp>
      <p:sp>
        <p:nvSpPr>
          <p:cNvPr id="5" name="Text 2"/>
          <p:cNvSpPr/>
          <p:nvPr/>
        </p:nvSpPr>
        <p:spPr>
          <a:xfrm>
            <a:off x="658368" y="768096"/>
            <a:ext cx="841248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3000" b="1" dirty="0">
                <a:solidFill>
                  <a:srgbClr val="0038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Background / Introduction</a:t>
            </a:r>
            <a:endParaRPr lang="en-US" sz="3000" dirty="0"/>
          </a:p>
        </p:txBody>
      </p:sp>
      <p:sp>
        <p:nvSpPr>
          <p:cNvPr id="6" name="Text 3"/>
          <p:cNvSpPr/>
          <p:nvPr/>
        </p:nvSpPr>
        <p:spPr>
          <a:xfrm>
            <a:off x="10835640" y="475488"/>
            <a:ext cx="7132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25B7C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04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Shape 5"/>
          <p:cNvSpPr/>
          <p:nvPr/>
        </p:nvSpPr>
        <p:spPr>
          <a:xfrm>
            <a:off x="0" y="6291072"/>
            <a:ext cx="12191695" cy="566928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Shape 6"/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Text 7"/>
          <p:cNvSpPr/>
          <p:nvPr/>
        </p:nvSpPr>
        <p:spPr>
          <a:xfrm>
            <a:off x="502920" y="6501384"/>
            <a:ext cx="8869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680" dirty="0"/>
          </a:p>
        </p:txBody>
      </p:sp>
      <p:sp>
        <p:nvSpPr>
          <p:cNvPr id="11" name="Shape 8"/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12" name="Image 1" descr="/mnt/data/pptx_extract/ppt/media/image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7483" y="6420917"/>
            <a:ext cx="296505" cy="298094"/>
          </a:xfrm>
          <a:prstGeom prst="rect">
            <a:avLst/>
          </a:prstGeom>
        </p:spPr>
      </p:pic>
      <p:pic>
        <p:nvPicPr>
          <p:cNvPr id="13" name="Image 2" descr="/mnt/data/pptx_extract/ppt/media/image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46344" y="6440119"/>
            <a:ext cx="404633" cy="25969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1722608" y="6473952"/>
            <a:ext cx="3108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</a:t>
            </a:r>
            <a:endParaRPr lang="en-US" sz="760" dirty="0"/>
          </a:p>
        </p:txBody>
      </p:sp>
      <p:sp>
        <p:nvSpPr>
          <p:cNvPr id="15" name="Full Content Area"/>
          <p:cNvSpPr/>
          <p:nvPr/>
        </p:nvSpPr>
        <p:spPr>
          <a:xfrm>
            <a:off x="658368" y="1691640"/>
            <a:ext cx="5437632" cy="4261104"/>
          </a:xfrm>
          <a:prstGeom prst="roundRect">
            <a:avLst>
              <a:gd name="adj" fmla="val 2025"/>
            </a:avLst>
          </a:prstGeom>
          <a:solidFill>
            <a:srgbClr val="FFFFFF">
              <a:alpha val="92000"/>
            </a:srgbClr>
          </a:solidFill>
          <a:ln w="10160">
            <a:solidFill>
              <a:srgbClr val="B8DDE4"/>
            </a:solidFill>
            <a:prstDash val="solid"/>
          </a:ln>
        </p:spPr>
        <p:txBody>
          <a:bodyPr wrap="square" lIns="384048" tIns="310896" rIns="384048" bIns="274320" anchor="t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x-none" sz="2400" dirty="0"/>
              <a:t>E. coli is a priority AMR pathogens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x-none" sz="2400" dirty="0"/>
              <a:t>It’s a key one health indicator organism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x-none" sz="2400" dirty="0"/>
              <a:t>Cause community and hospital acquired infections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x-none" sz="2400" dirty="0"/>
              <a:t>E. coli causes 250M infections and 65,000 deaths annually</a:t>
            </a:r>
            <a:endParaRPr lang="x-none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x-none" sz="2400" dirty="0"/>
              <a:t>Certain strains have developed</a:t>
            </a:r>
            <a:endParaRPr lang="x-none" sz="2400" dirty="0"/>
          </a:p>
          <a:p>
            <a:endParaRPr lang="en-US" dirty="0"/>
          </a:p>
          <a:p>
            <a:endParaRPr dirty="0"/>
          </a:p>
        </p:txBody>
      </p:sp>
      <p:pic>
        <p:nvPicPr>
          <p:cNvPr id="16" name="Picture Placeholder 6">
            <a:extLst>
              <a:ext uri="{FF2B5EF4-FFF2-40B4-BE49-F238E27FC236}">
                <a16:creationId xmlns:a16="http://schemas.microsoft.com/office/drawing/2014/main" id="{6B8F1664-0BD5-0B2C-7D3A-A42C0A22DD4B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6103" r="16103"/>
          <a:stretch>
            <a:fillRect/>
          </a:stretch>
        </p:blipFill>
        <p:spPr>
          <a:xfrm>
            <a:off x="6832600" y="1397285"/>
            <a:ext cx="4522788" cy="452063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medical_healthcare_themed_batch_2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Text 1"/>
          <p:cNvSpPr/>
          <p:nvPr/>
        </p:nvSpPr>
        <p:spPr>
          <a:xfrm>
            <a:off x="1225296" y="50292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SECTION 03</a:t>
            </a:r>
            <a:endParaRPr lang="en-US" sz="780" dirty="0"/>
          </a:p>
        </p:txBody>
      </p:sp>
      <p:sp>
        <p:nvSpPr>
          <p:cNvPr id="5" name="Text 2"/>
          <p:cNvSpPr/>
          <p:nvPr/>
        </p:nvSpPr>
        <p:spPr>
          <a:xfrm>
            <a:off x="658368" y="768096"/>
            <a:ext cx="841248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3000" b="1" dirty="0">
                <a:solidFill>
                  <a:srgbClr val="0038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Objectives / Research Question</a:t>
            </a:r>
            <a:endParaRPr lang="en-US" sz="3000" dirty="0"/>
          </a:p>
        </p:txBody>
      </p:sp>
      <p:sp>
        <p:nvSpPr>
          <p:cNvPr id="6" name="Text 3"/>
          <p:cNvSpPr/>
          <p:nvPr/>
        </p:nvSpPr>
        <p:spPr>
          <a:xfrm>
            <a:off x="10835640" y="475488"/>
            <a:ext cx="7132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25B7C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05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Shape 5"/>
          <p:cNvSpPr/>
          <p:nvPr/>
        </p:nvSpPr>
        <p:spPr>
          <a:xfrm>
            <a:off x="0" y="6291072"/>
            <a:ext cx="12191695" cy="566928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Shape 6"/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Text 7"/>
          <p:cNvSpPr/>
          <p:nvPr/>
        </p:nvSpPr>
        <p:spPr>
          <a:xfrm>
            <a:off x="502920" y="6501384"/>
            <a:ext cx="8869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680" dirty="0"/>
          </a:p>
        </p:txBody>
      </p:sp>
      <p:sp>
        <p:nvSpPr>
          <p:cNvPr id="11" name="Shape 8"/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12" name="Image 1" descr="/mnt/data/pptx_extract/ppt/media/image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7483" y="6420917"/>
            <a:ext cx="296505" cy="298094"/>
          </a:xfrm>
          <a:prstGeom prst="rect">
            <a:avLst/>
          </a:prstGeom>
        </p:spPr>
      </p:pic>
      <p:pic>
        <p:nvPicPr>
          <p:cNvPr id="13" name="Image 2" descr="/mnt/data/pptx_extract/ppt/media/image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46344" y="6440119"/>
            <a:ext cx="404633" cy="25969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1722608" y="6473952"/>
            <a:ext cx="3108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</a:t>
            </a:r>
            <a:endParaRPr lang="en-US" sz="760" dirty="0"/>
          </a:p>
        </p:txBody>
      </p:sp>
      <p:sp>
        <p:nvSpPr>
          <p:cNvPr id="15" name="Full Content Area"/>
          <p:cNvSpPr/>
          <p:nvPr/>
        </p:nvSpPr>
        <p:spPr>
          <a:xfrm>
            <a:off x="658368" y="1691640"/>
            <a:ext cx="10835640" cy="4261104"/>
          </a:xfrm>
          <a:prstGeom prst="roundRect">
            <a:avLst>
              <a:gd name="adj" fmla="val 2025"/>
            </a:avLst>
          </a:prstGeom>
          <a:solidFill>
            <a:srgbClr val="FFFFFF">
              <a:alpha val="92000"/>
            </a:srgbClr>
          </a:solidFill>
          <a:ln w="10160">
            <a:solidFill>
              <a:srgbClr val="B8DDE4"/>
            </a:solidFill>
            <a:prstDash val="solid"/>
          </a:ln>
        </p:spPr>
        <p:txBody>
          <a:bodyPr wrap="square" lIns="384048" tIns="310896" rIns="384048" bIns="274320" anchor="t"/>
          <a:lstStyle/>
          <a:p>
            <a:r>
              <a:rPr lang="en-US" altLang="x-none" sz="2400" dirty="0">
                <a:latin typeface="San sherif"/>
              </a:rPr>
              <a:t>To determine the antimicrobial susceptibility profile of </a:t>
            </a:r>
            <a:r>
              <a:rPr lang="en-US" altLang="x-none" sz="2400" i="1" dirty="0">
                <a:latin typeface="San sherif"/>
              </a:rPr>
              <a:t>Escherichia coli </a:t>
            </a:r>
            <a:r>
              <a:rPr lang="en-US" altLang="x-none" sz="2400" dirty="0">
                <a:latin typeface="San sherif"/>
              </a:rPr>
              <a:t>isolates received in National Microbiology Reference Laboratory for retesting between 2022 and 2023</a:t>
            </a:r>
            <a:endParaRPr lang="en-GB" sz="2400" dirty="0">
              <a:latin typeface="San sherif"/>
            </a:endParaRPr>
          </a:p>
          <a:p>
            <a:endParaRPr dirty="0"/>
          </a:p>
        </p:txBody>
      </p:sp>
      <p:pic>
        <p:nvPicPr>
          <p:cNvPr id="17" name="Picture 16" descr="antimicrobial resistance ...">
            <a:extLst>
              <a:ext uri="{FF2B5EF4-FFF2-40B4-BE49-F238E27FC236}">
                <a16:creationId xmlns:a16="http://schemas.microsoft.com/office/drawing/2014/main" id="{1589638E-ACFD-0693-A10A-DF2F6D19B3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6619" y="2848773"/>
            <a:ext cx="3970528" cy="3032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A8635A-F732-23DF-2806-6E027CAB55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medical_healthcare_themed_batch_2.png">
            <a:extLst>
              <a:ext uri="{FF2B5EF4-FFF2-40B4-BE49-F238E27FC236}">
                <a16:creationId xmlns:a16="http://schemas.microsoft.com/office/drawing/2014/main" id="{EF4ABB49-9D19-06BB-2261-CBAEEAF0C96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-19660" y="-65004"/>
            <a:ext cx="12191695" cy="6858000"/>
          </a:xfrm>
          <a:prstGeom prst="rect">
            <a:avLst/>
          </a:prstGeom>
        </p:spPr>
      </p:pic>
      <p:sp>
        <p:nvSpPr>
          <p:cNvPr id="3" name="Shape 0">
            <a:extLst>
              <a:ext uri="{FF2B5EF4-FFF2-40B4-BE49-F238E27FC236}">
                <a16:creationId xmlns:a16="http://schemas.microsoft.com/office/drawing/2014/main" id="{91C8FEA2-6851-1C71-A302-EE71AEB37FFF}"/>
              </a:ext>
            </a:extLst>
          </p:cNvPr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15E54FFE-3DB6-53AF-6303-69BD07DDA15A}"/>
              </a:ext>
            </a:extLst>
          </p:cNvPr>
          <p:cNvSpPr/>
          <p:nvPr/>
        </p:nvSpPr>
        <p:spPr>
          <a:xfrm>
            <a:off x="1225296" y="50292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SECTION 03</a:t>
            </a:r>
            <a:endParaRPr lang="en-US" sz="780" dirty="0"/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05BDD000-C8A7-3601-EE05-5FA0E9504B2A}"/>
              </a:ext>
            </a:extLst>
          </p:cNvPr>
          <p:cNvSpPr/>
          <p:nvPr/>
        </p:nvSpPr>
        <p:spPr>
          <a:xfrm>
            <a:off x="658368" y="768096"/>
            <a:ext cx="841248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0038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Methodology</a:t>
            </a:r>
            <a:endParaRPr lang="en-US" sz="3000" dirty="0"/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D5D57595-1090-A595-8893-25941FD5517D}"/>
              </a:ext>
            </a:extLst>
          </p:cNvPr>
          <p:cNvSpPr/>
          <p:nvPr/>
        </p:nvSpPr>
        <p:spPr>
          <a:xfrm>
            <a:off x="10835640" y="475488"/>
            <a:ext cx="7132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25B7C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05</a:t>
            </a:r>
            <a:endParaRPr lang="en-US" sz="1600" dirty="0"/>
          </a:p>
        </p:txBody>
      </p:sp>
      <p:sp>
        <p:nvSpPr>
          <p:cNvPr id="7" name="Shape 4">
            <a:extLst>
              <a:ext uri="{FF2B5EF4-FFF2-40B4-BE49-F238E27FC236}">
                <a16:creationId xmlns:a16="http://schemas.microsoft.com/office/drawing/2014/main" id="{8D8CB44C-F73D-B2BB-1D1E-1D26F538EBCA}"/>
              </a:ext>
            </a:extLst>
          </p:cNvPr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Shape 5">
            <a:extLst>
              <a:ext uri="{FF2B5EF4-FFF2-40B4-BE49-F238E27FC236}">
                <a16:creationId xmlns:a16="http://schemas.microsoft.com/office/drawing/2014/main" id="{FEED87CF-F747-F404-6603-98C2EB91C8EA}"/>
              </a:ext>
            </a:extLst>
          </p:cNvPr>
          <p:cNvSpPr/>
          <p:nvPr/>
        </p:nvSpPr>
        <p:spPr>
          <a:xfrm>
            <a:off x="0" y="6291072"/>
            <a:ext cx="12191695" cy="566928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Shape 6">
            <a:extLst>
              <a:ext uri="{FF2B5EF4-FFF2-40B4-BE49-F238E27FC236}">
                <a16:creationId xmlns:a16="http://schemas.microsoft.com/office/drawing/2014/main" id="{BE77A3D5-10D8-C73A-96AA-87E5EF01B0F8}"/>
              </a:ext>
            </a:extLst>
          </p:cNvPr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Text 7">
            <a:extLst>
              <a:ext uri="{FF2B5EF4-FFF2-40B4-BE49-F238E27FC236}">
                <a16:creationId xmlns:a16="http://schemas.microsoft.com/office/drawing/2014/main" id="{A7E97A82-FD4C-7AF1-EB94-F6B758F7B845}"/>
              </a:ext>
            </a:extLst>
          </p:cNvPr>
          <p:cNvSpPr/>
          <p:nvPr/>
        </p:nvSpPr>
        <p:spPr>
          <a:xfrm>
            <a:off x="502920" y="6501384"/>
            <a:ext cx="8869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680" dirty="0"/>
          </a:p>
        </p:txBody>
      </p:sp>
      <p:sp>
        <p:nvSpPr>
          <p:cNvPr id="11" name="Shape 8">
            <a:extLst>
              <a:ext uri="{FF2B5EF4-FFF2-40B4-BE49-F238E27FC236}">
                <a16:creationId xmlns:a16="http://schemas.microsoft.com/office/drawing/2014/main" id="{6CB1F18B-7146-84AB-1E2A-38E45DDD0C29}"/>
              </a:ext>
            </a:extLst>
          </p:cNvPr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12" name="Image 1" descr="/mnt/data/pptx_extract/ppt/media/image1.png">
            <a:extLst>
              <a:ext uri="{FF2B5EF4-FFF2-40B4-BE49-F238E27FC236}">
                <a16:creationId xmlns:a16="http://schemas.microsoft.com/office/drawing/2014/main" id="{55C8D551-F513-B3B9-00A4-A83C49EE83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7483" y="6420917"/>
            <a:ext cx="296505" cy="298094"/>
          </a:xfrm>
          <a:prstGeom prst="rect">
            <a:avLst/>
          </a:prstGeom>
        </p:spPr>
      </p:pic>
      <p:pic>
        <p:nvPicPr>
          <p:cNvPr id="13" name="Image 2" descr="/mnt/data/pptx_extract/ppt/media/image2.png">
            <a:extLst>
              <a:ext uri="{FF2B5EF4-FFF2-40B4-BE49-F238E27FC236}">
                <a16:creationId xmlns:a16="http://schemas.microsoft.com/office/drawing/2014/main" id="{4904594F-35A4-3E55-FCF3-CEF6AF40175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46344" y="6440119"/>
            <a:ext cx="404633" cy="259690"/>
          </a:xfrm>
          <a:prstGeom prst="rect">
            <a:avLst/>
          </a:prstGeom>
        </p:spPr>
      </p:pic>
      <p:sp>
        <p:nvSpPr>
          <p:cNvPr id="14" name="Text 9">
            <a:extLst>
              <a:ext uri="{FF2B5EF4-FFF2-40B4-BE49-F238E27FC236}">
                <a16:creationId xmlns:a16="http://schemas.microsoft.com/office/drawing/2014/main" id="{8F14F295-9257-8D0C-E794-413A9EAD5496}"/>
              </a:ext>
            </a:extLst>
          </p:cNvPr>
          <p:cNvSpPr/>
          <p:nvPr/>
        </p:nvSpPr>
        <p:spPr>
          <a:xfrm>
            <a:off x="11722608" y="6473952"/>
            <a:ext cx="3108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</a:t>
            </a:r>
            <a:endParaRPr lang="en-US" sz="760" dirty="0"/>
          </a:p>
        </p:txBody>
      </p:sp>
      <p:sp>
        <p:nvSpPr>
          <p:cNvPr id="15" name="Full Content Area">
            <a:extLst>
              <a:ext uri="{FF2B5EF4-FFF2-40B4-BE49-F238E27FC236}">
                <a16:creationId xmlns:a16="http://schemas.microsoft.com/office/drawing/2014/main" id="{23D79B47-5B04-D7F9-201F-858DF4F8E036}"/>
              </a:ext>
            </a:extLst>
          </p:cNvPr>
          <p:cNvSpPr/>
          <p:nvPr/>
        </p:nvSpPr>
        <p:spPr>
          <a:xfrm>
            <a:off x="403636" y="1482295"/>
            <a:ext cx="10835640" cy="4261104"/>
          </a:xfrm>
          <a:prstGeom prst="roundRect">
            <a:avLst>
              <a:gd name="adj" fmla="val 2025"/>
            </a:avLst>
          </a:prstGeom>
          <a:solidFill>
            <a:srgbClr val="FFFFFF">
              <a:alpha val="92000"/>
            </a:srgbClr>
          </a:solidFill>
          <a:ln w="10160">
            <a:solidFill>
              <a:srgbClr val="B8DDE4"/>
            </a:solidFill>
            <a:prstDash val="solid"/>
          </a:ln>
        </p:spPr>
        <p:txBody>
          <a:bodyPr wrap="square" lIns="384048" tIns="310896" rIns="384048" bIns="274320" anchor="t"/>
          <a:lstStyle/>
          <a:p>
            <a:endParaRPr dirty="0"/>
          </a:p>
        </p:txBody>
      </p:sp>
      <p:sp>
        <p:nvSpPr>
          <p:cNvPr id="18" name="Rounded Rectangle 3">
            <a:extLst>
              <a:ext uri="{FF2B5EF4-FFF2-40B4-BE49-F238E27FC236}">
                <a16:creationId xmlns:a16="http://schemas.microsoft.com/office/drawing/2014/main" id="{C2DFAED1-1AC2-7E7C-1F9B-89D5DFC07DF8}"/>
              </a:ext>
            </a:extLst>
          </p:cNvPr>
          <p:cNvSpPr/>
          <p:nvPr/>
        </p:nvSpPr>
        <p:spPr>
          <a:xfrm>
            <a:off x="738294" y="1615441"/>
            <a:ext cx="1578186" cy="295655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/>
              <a:t>Isolates received at NMRL.</a:t>
            </a:r>
          </a:p>
        </p:txBody>
      </p:sp>
      <p:sp>
        <p:nvSpPr>
          <p:cNvPr id="20" name="Rounded Rectangle 6">
            <a:extLst>
              <a:ext uri="{FF2B5EF4-FFF2-40B4-BE49-F238E27FC236}">
                <a16:creationId xmlns:a16="http://schemas.microsoft.com/office/drawing/2014/main" id="{CB8FD002-0054-EE25-C26F-60FE88A5BCB1}"/>
              </a:ext>
            </a:extLst>
          </p:cNvPr>
          <p:cNvSpPr/>
          <p:nvPr/>
        </p:nvSpPr>
        <p:spPr>
          <a:xfrm>
            <a:off x="3142049" y="1646445"/>
            <a:ext cx="1770367" cy="279431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San sherif"/>
            </a:endParaRPr>
          </a:p>
          <a:p>
            <a:pPr algn="ctr"/>
            <a:r>
              <a:rPr lang="en-US" sz="2000" dirty="0">
                <a:latin typeface="San sherif"/>
              </a:rPr>
              <a:t>Identification</a:t>
            </a:r>
          </a:p>
          <a:p>
            <a:pPr algn="ctr"/>
            <a:r>
              <a:rPr lang="en-US" sz="2000" dirty="0">
                <a:latin typeface="San sherif"/>
              </a:rPr>
              <a:t>using</a:t>
            </a:r>
          </a:p>
          <a:p>
            <a:pPr algn="ctr"/>
            <a:r>
              <a:rPr lang="en-US" sz="2000" dirty="0">
                <a:latin typeface="San sherif"/>
              </a:rPr>
              <a:t>MALDI TOF MS</a:t>
            </a:r>
          </a:p>
          <a:p>
            <a:pPr algn="ctr"/>
            <a:endParaRPr lang="en-US" sz="2000" dirty="0">
              <a:latin typeface="San sherif"/>
            </a:endParaRPr>
          </a:p>
          <a:p>
            <a:pPr algn="ctr"/>
            <a:endParaRPr lang="en-GB" dirty="0"/>
          </a:p>
        </p:txBody>
      </p:sp>
      <p:sp>
        <p:nvSpPr>
          <p:cNvPr id="22" name="Rounded Rectangle 8">
            <a:extLst>
              <a:ext uri="{FF2B5EF4-FFF2-40B4-BE49-F238E27FC236}">
                <a16:creationId xmlns:a16="http://schemas.microsoft.com/office/drawing/2014/main" id="{9FCC1EF2-B63B-EF3A-63CA-9A0DFA8AAAE0}"/>
              </a:ext>
            </a:extLst>
          </p:cNvPr>
          <p:cNvSpPr/>
          <p:nvPr/>
        </p:nvSpPr>
        <p:spPr>
          <a:xfrm>
            <a:off x="5979609" y="3380736"/>
            <a:ext cx="1920240" cy="14002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San sherif"/>
              </a:rPr>
              <a:t>Bacteria not pathogenic at the site</a:t>
            </a:r>
          </a:p>
          <a:p>
            <a:pPr algn="ctr"/>
            <a:endParaRPr lang="en-GB" dirty="0"/>
          </a:p>
        </p:txBody>
      </p:sp>
      <p:sp>
        <p:nvSpPr>
          <p:cNvPr id="24" name="Rounded Rectangle 9">
            <a:extLst>
              <a:ext uri="{FF2B5EF4-FFF2-40B4-BE49-F238E27FC236}">
                <a16:creationId xmlns:a16="http://schemas.microsoft.com/office/drawing/2014/main" id="{8F384D41-DA58-3544-E96C-8EB9E9DFC159}"/>
              </a:ext>
            </a:extLst>
          </p:cNvPr>
          <p:cNvSpPr/>
          <p:nvPr/>
        </p:nvSpPr>
        <p:spPr>
          <a:xfrm>
            <a:off x="5979609" y="1580797"/>
            <a:ext cx="2042160" cy="15673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San sherif"/>
              </a:rPr>
              <a:t>Bacteria pathogenic at the site</a:t>
            </a:r>
          </a:p>
          <a:p>
            <a:pPr algn="ctr"/>
            <a:endParaRPr lang="en-GB" dirty="0"/>
          </a:p>
        </p:txBody>
      </p:sp>
      <p:sp>
        <p:nvSpPr>
          <p:cNvPr id="26" name="Rounded Rectangle 10">
            <a:extLst>
              <a:ext uri="{FF2B5EF4-FFF2-40B4-BE49-F238E27FC236}">
                <a16:creationId xmlns:a16="http://schemas.microsoft.com/office/drawing/2014/main" id="{532E83D2-D0A0-1DAE-729C-6D9924F8BF36}"/>
              </a:ext>
            </a:extLst>
          </p:cNvPr>
          <p:cNvSpPr/>
          <p:nvPr/>
        </p:nvSpPr>
        <p:spPr>
          <a:xfrm>
            <a:off x="9165894" y="1711396"/>
            <a:ext cx="2028747" cy="146827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San sherif"/>
              </a:rPr>
              <a:t>AST using </a:t>
            </a:r>
            <a:r>
              <a:rPr lang="en-US" sz="2000" dirty="0" err="1">
                <a:latin typeface="San sherif"/>
              </a:rPr>
              <a:t>Vitek</a:t>
            </a:r>
            <a:r>
              <a:rPr lang="en-US" sz="2000" dirty="0">
                <a:latin typeface="San sherif"/>
              </a:rPr>
              <a:t> 2 Compact</a:t>
            </a:r>
          </a:p>
          <a:p>
            <a:pPr algn="ctr"/>
            <a:endParaRPr lang="en-GB" dirty="0"/>
          </a:p>
        </p:txBody>
      </p:sp>
      <p:sp>
        <p:nvSpPr>
          <p:cNvPr id="28" name="Rounded Rectangle 11">
            <a:extLst>
              <a:ext uri="{FF2B5EF4-FFF2-40B4-BE49-F238E27FC236}">
                <a16:creationId xmlns:a16="http://schemas.microsoft.com/office/drawing/2014/main" id="{AA29582E-4AA8-CCEF-2DF4-8A6685B731DD}"/>
              </a:ext>
            </a:extLst>
          </p:cNvPr>
          <p:cNvSpPr/>
          <p:nvPr/>
        </p:nvSpPr>
        <p:spPr>
          <a:xfrm>
            <a:off x="9120306" y="5257122"/>
            <a:ext cx="2306547" cy="58779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/>
              <a:t>Data analysis</a:t>
            </a:r>
          </a:p>
        </p:txBody>
      </p:sp>
      <p:sp>
        <p:nvSpPr>
          <p:cNvPr id="30" name="Right Arrow 12">
            <a:extLst>
              <a:ext uri="{FF2B5EF4-FFF2-40B4-BE49-F238E27FC236}">
                <a16:creationId xmlns:a16="http://schemas.microsoft.com/office/drawing/2014/main" id="{06FEDF1F-CA4E-3090-814B-19D4CC9F7A0A}"/>
              </a:ext>
            </a:extLst>
          </p:cNvPr>
          <p:cNvSpPr/>
          <p:nvPr/>
        </p:nvSpPr>
        <p:spPr>
          <a:xfrm>
            <a:off x="2316480" y="3059668"/>
            <a:ext cx="876972" cy="3693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Right Arrow 13">
            <a:extLst>
              <a:ext uri="{FF2B5EF4-FFF2-40B4-BE49-F238E27FC236}">
                <a16:creationId xmlns:a16="http://schemas.microsoft.com/office/drawing/2014/main" id="{E11B6718-1241-BAD7-9B3A-2F79BBEDE194}"/>
              </a:ext>
            </a:extLst>
          </p:cNvPr>
          <p:cNvSpPr/>
          <p:nvPr/>
        </p:nvSpPr>
        <p:spPr>
          <a:xfrm>
            <a:off x="4943458" y="2149011"/>
            <a:ext cx="1082040" cy="2965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Right Arrow 14">
            <a:extLst>
              <a:ext uri="{FF2B5EF4-FFF2-40B4-BE49-F238E27FC236}">
                <a16:creationId xmlns:a16="http://schemas.microsoft.com/office/drawing/2014/main" id="{8BE54B42-F3FC-802C-05FD-828ABD9622CE}"/>
              </a:ext>
            </a:extLst>
          </p:cNvPr>
          <p:cNvSpPr/>
          <p:nvPr/>
        </p:nvSpPr>
        <p:spPr>
          <a:xfrm>
            <a:off x="4858790" y="3763048"/>
            <a:ext cx="1159781" cy="4095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Down Arrow 19">
            <a:extLst>
              <a:ext uri="{FF2B5EF4-FFF2-40B4-BE49-F238E27FC236}">
                <a16:creationId xmlns:a16="http://schemas.microsoft.com/office/drawing/2014/main" id="{EDCDF4BA-5FEF-71F6-7CC5-AE7AB7FE69F3}"/>
              </a:ext>
            </a:extLst>
          </p:cNvPr>
          <p:cNvSpPr/>
          <p:nvPr/>
        </p:nvSpPr>
        <p:spPr>
          <a:xfrm>
            <a:off x="9982200" y="3129485"/>
            <a:ext cx="424340" cy="902800"/>
          </a:xfrm>
          <a:prstGeom prst="downArrow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8" name="Arrow: Right 37">
            <a:extLst>
              <a:ext uri="{FF2B5EF4-FFF2-40B4-BE49-F238E27FC236}">
                <a16:creationId xmlns:a16="http://schemas.microsoft.com/office/drawing/2014/main" id="{241B5B76-D65E-7002-8D8B-2ACDF82696BB}"/>
              </a:ext>
            </a:extLst>
          </p:cNvPr>
          <p:cNvSpPr/>
          <p:nvPr/>
        </p:nvSpPr>
        <p:spPr>
          <a:xfrm>
            <a:off x="8034391" y="2149011"/>
            <a:ext cx="1122240" cy="43094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C4176ADB-FE4F-901B-424C-5207683B88FA}"/>
              </a:ext>
            </a:extLst>
          </p:cNvPr>
          <p:cNvSpPr txBox="1"/>
          <p:nvPr/>
        </p:nvSpPr>
        <p:spPr>
          <a:xfrm>
            <a:off x="6018571" y="5001403"/>
            <a:ext cx="138838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San sherif"/>
              </a:rPr>
              <a:t>CLSI</a:t>
            </a:r>
          </a:p>
          <a:p>
            <a:pPr algn="ctr"/>
            <a:r>
              <a:rPr lang="en-US" dirty="0">
                <a:latin typeface="San sherif"/>
              </a:rPr>
              <a:t>Kenya AMR surveillance strategy</a:t>
            </a:r>
          </a:p>
          <a:p>
            <a:endParaRPr lang="en-US" dirty="0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0EDEE93C-DEF3-C07F-24DF-E9CD8D93EFDB}"/>
              </a:ext>
            </a:extLst>
          </p:cNvPr>
          <p:cNvSpPr/>
          <p:nvPr/>
        </p:nvSpPr>
        <p:spPr>
          <a:xfrm>
            <a:off x="9156631" y="4020187"/>
            <a:ext cx="1981200" cy="74040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Biobanking</a:t>
            </a:r>
          </a:p>
        </p:txBody>
      </p:sp>
      <p:sp>
        <p:nvSpPr>
          <p:cNvPr id="44" name="Arrow: Down 43">
            <a:extLst>
              <a:ext uri="{FF2B5EF4-FFF2-40B4-BE49-F238E27FC236}">
                <a16:creationId xmlns:a16="http://schemas.microsoft.com/office/drawing/2014/main" id="{E08BE048-A560-4666-D0EC-F8E798EA4C5D}"/>
              </a:ext>
            </a:extLst>
          </p:cNvPr>
          <p:cNvSpPr/>
          <p:nvPr/>
        </p:nvSpPr>
        <p:spPr>
          <a:xfrm>
            <a:off x="10112160" y="4787212"/>
            <a:ext cx="255689" cy="42838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D85A1672-4DEE-B1FD-34B8-6735A30E94F8}"/>
              </a:ext>
            </a:extLst>
          </p:cNvPr>
          <p:cNvSpPr txBox="1"/>
          <p:nvPr/>
        </p:nvSpPr>
        <p:spPr>
          <a:xfrm>
            <a:off x="8264106" y="5988324"/>
            <a:ext cx="36662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Ms </a:t>
            </a:r>
            <a:r>
              <a:rPr lang="en-GB" dirty="0" err="1"/>
              <a:t>Excel,WHONET</a:t>
            </a:r>
            <a:endParaRPr lang="en-GB" dirty="0"/>
          </a:p>
          <a:p>
            <a:endParaRPr lang="en-US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817391ED-FE96-CBF0-CFB2-C29FCD2259A6}"/>
              </a:ext>
            </a:extLst>
          </p:cNvPr>
          <p:cNvSpPr txBox="1"/>
          <p:nvPr/>
        </p:nvSpPr>
        <p:spPr>
          <a:xfrm>
            <a:off x="765148" y="5065160"/>
            <a:ext cx="1649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Sentinel sites</a:t>
            </a:r>
          </a:p>
        </p:txBody>
      </p:sp>
    </p:spTree>
    <p:extLst>
      <p:ext uri="{BB962C8B-B14F-4D97-AF65-F5344CB8AC3E}">
        <p14:creationId xmlns:p14="http://schemas.microsoft.com/office/powerpoint/2010/main" val="1367603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medical_healthcare_themed_batch_2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Text 1"/>
          <p:cNvSpPr/>
          <p:nvPr/>
        </p:nvSpPr>
        <p:spPr>
          <a:xfrm>
            <a:off x="1225296" y="50292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SECTION 04</a:t>
            </a:r>
            <a:endParaRPr lang="en-US" sz="780" dirty="0"/>
          </a:p>
        </p:txBody>
      </p:sp>
      <p:sp>
        <p:nvSpPr>
          <p:cNvPr id="5" name="Text 2"/>
          <p:cNvSpPr/>
          <p:nvPr/>
        </p:nvSpPr>
        <p:spPr>
          <a:xfrm>
            <a:off x="658368" y="768096"/>
            <a:ext cx="841248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0038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Results / Key Findings</a:t>
            </a:r>
            <a:endParaRPr lang="en-US" sz="3000" dirty="0"/>
          </a:p>
        </p:txBody>
      </p:sp>
      <p:sp>
        <p:nvSpPr>
          <p:cNvPr id="6" name="Text 3"/>
          <p:cNvSpPr/>
          <p:nvPr/>
        </p:nvSpPr>
        <p:spPr>
          <a:xfrm>
            <a:off x="10835640" y="475488"/>
            <a:ext cx="7132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25B7C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06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Shape 5"/>
          <p:cNvSpPr/>
          <p:nvPr/>
        </p:nvSpPr>
        <p:spPr>
          <a:xfrm>
            <a:off x="0" y="6291072"/>
            <a:ext cx="12191695" cy="566928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Shape 6"/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Text 7"/>
          <p:cNvSpPr/>
          <p:nvPr/>
        </p:nvSpPr>
        <p:spPr>
          <a:xfrm>
            <a:off x="502920" y="6501384"/>
            <a:ext cx="8869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680" dirty="0"/>
          </a:p>
        </p:txBody>
      </p:sp>
      <p:sp>
        <p:nvSpPr>
          <p:cNvPr id="11" name="Shape 8"/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12" name="Image 1" descr="/mnt/data/pptx_extract/ppt/media/image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7483" y="6420917"/>
            <a:ext cx="296505" cy="298094"/>
          </a:xfrm>
          <a:prstGeom prst="rect">
            <a:avLst/>
          </a:prstGeom>
        </p:spPr>
      </p:pic>
      <p:pic>
        <p:nvPicPr>
          <p:cNvPr id="13" name="Image 2" descr="/mnt/data/pptx_extract/ppt/media/image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46344" y="6440119"/>
            <a:ext cx="404633" cy="25969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1722608" y="6473952"/>
            <a:ext cx="3108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06</a:t>
            </a:r>
            <a:endParaRPr lang="en-US" sz="760" dirty="0"/>
          </a:p>
        </p:txBody>
      </p:sp>
      <p:sp>
        <p:nvSpPr>
          <p:cNvPr id="15" name="Full Content Area"/>
          <p:cNvSpPr/>
          <p:nvPr/>
        </p:nvSpPr>
        <p:spPr>
          <a:xfrm>
            <a:off x="502920" y="1580083"/>
            <a:ext cx="10835640" cy="4261104"/>
          </a:xfrm>
          <a:prstGeom prst="roundRect">
            <a:avLst>
              <a:gd name="adj" fmla="val 2025"/>
            </a:avLst>
          </a:prstGeom>
          <a:solidFill>
            <a:srgbClr val="FFFFFF">
              <a:alpha val="92000"/>
            </a:srgbClr>
          </a:solidFill>
          <a:ln w="10160">
            <a:solidFill>
              <a:srgbClr val="B8DDE4"/>
            </a:solidFill>
            <a:prstDash val="solid"/>
          </a:ln>
        </p:spPr>
        <p:txBody>
          <a:bodyPr wrap="square" lIns="384048" tIns="310896" rIns="384048" bIns="274320" anchor="t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653 out of 1931 isolates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34 % </a:t>
            </a:r>
            <a:r>
              <a:rPr lang="en-GB" sz="2400" i="1" dirty="0"/>
              <a:t>E. coli </a:t>
            </a:r>
            <a:r>
              <a:rPr lang="en-GB" sz="2400" dirty="0"/>
              <a:t>isolates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12 AMR sites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Urine had the highest numbers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Tissues had the least number</a:t>
            </a:r>
          </a:p>
          <a:p>
            <a:endParaRPr lang="en-US" dirty="0"/>
          </a:p>
        </p:txBody>
      </p:sp>
      <p:graphicFrame>
        <p:nvGraphicFramePr>
          <p:cNvPr id="16" name="Content Placeholder 6">
            <a:extLst>
              <a:ext uri="{FF2B5EF4-FFF2-40B4-BE49-F238E27FC236}">
                <a16:creationId xmlns:a16="http://schemas.microsoft.com/office/drawing/2014/main" id="{7FAB550D-3AE2-0EF4-4B62-506C0030E60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66513082"/>
              </p:ext>
            </p:extLst>
          </p:nvPr>
        </p:nvGraphicFramePr>
        <p:xfrm>
          <a:off x="5244860" y="1448656"/>
          <a:ext cx="5882052" cy="45933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6A1028-37BA-3D46-6BDC-4E4AF960EF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medical_healthcare_themed_batch_2.png">
            <a:extLst>
              <a:ext uri="{FF2B5EF4-FFF2-40B4-BE49-F238E27FC236}">
                <a16:creationId xmlns:a16="http://schemas.microsoft.com/office/drawing/2014/main" id="{3344527F-1653-8D50-6331-20181C3E006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-1" y="0"/>
            <a:ext cx="12191695" cy="6858000"/>
          </a:xfrm>
          <a:prstGeom prst="rect">
            <a:avLst/>
          </a:prstGeom>
        </p:spPr>
      </p:pic>
      <p:sp>
        <p:nvSpPr>
          <p:cNvPr id="3" name="Shape 0">
            <a:extLst>
              <a:ext uri="{FF2B5EF4-FFF2-40B4-BE49-F238E27FC236}">
                <a16:creationId xmlns:a16="http://schemas.microsoft.com/office/drawing/2014/main" id="{ABFC29AC-666C-82C2-0BD6-87D96922D9C7}"/>
              </a:ext>
            </a:extLst>
          </p:cNvPr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DD90A52F-2EF0-A2E6-66DA-2B106CFC1553}"/>
              </a:ext>
            </a:extLst>
          </p:cNvPr>
          <p:cNvSpPr/>
          <p:nvPr/>
        </p:nvSpPr>
        <p:spPr>
          <a:xfrm>
            <a:off x="1225296" y="50292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SECTION 04</a:t>
            </a:r>
            <a:endParaRPr lang="en-US" sz="780" dirty="0"/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F2A87545-BA52-E829-A16E-B47B07E4A70A}"/>
              </a:ext>
            </a:extLst>
          </p:cNvPr>
          <p:cNvSpPr/>
          <p:nvPr/>
        </p:nvSpPr>
        <p:spPr>
          <a:xfrm>
            <a:off x="658368" y="768096"/>
            <a:ext cx="841248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0038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Results / Key Findings</a:t>
            </a:r>
            <a:endParaRPr lang="en-US" sz="3000" dirty="0"/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FD3112D7-5FDC-EAD8-B24E-02C0F06A5D1B}"/>
              </a:ext>
            </a:extLst>
          </p:cNvPr>
          <p:cNvSpPr/>
          <p:nvPr/>
        </p:nvSpPr>
        <p:spPr>
          <a:xfrm>
            <a:off x="10835640" y="475488"/>
            <a:ext cx="7132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25B7C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06</a:t>
            </a:r>
            <a:endParaRPr lang="en-US" sz="1600" dirty="0"/>
          </a:p>
        </p:txBody>
      </p:sp>
      <p:sp>
        <p:nvSpPr>
          <p:cNvPr id="7" name="Shape 4">
            <a:extLst>
              <a:ext uri="{FF2B5EF4-FFF2-40B4-BE49-F238E27FC236}">
                <a16:creationId xmlns:a16="http://schemas.microsoft.com/office/drawing/2014/main" id="{BCBA24D0-40D1-6D66-7879-87D90912F363}"/>
              </a:ext>
            </a:extLst>
          </p:cNvPr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Shape 5">
            <a:extLst>
              <a:ext uri="{FF2B5EF4-FFF2-40B4-BE49-F238E27FC236}">
                <a16:creationId xmlns:a16="http://schemas.microsoft.com/office/drawing/2014/main" id="{5CF67B4E-6623-D51F-2541-D1F93DBCECB3}"/>
              </a:ext>
            </a:extLst>
          </p:cNvPr>
          <p:cNvSpPr/>
          <p:nvPr/>
        </p:nvSpPr>
        <p:spPr>
          <a:xfrm>
            <a:off x="0" y="6291072"/>
            <a:ext cx="12191695" cy="566928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Shape 6">
            <a:extLst>
              <a:ext uri="{FF2B5EF4-FFF2-40B4-BE49-F238E27FC236}">
                <a16:creationId xmlns:a16="http://schemas.microsoft.com/office/drawing/2014/main" id="{3485F026-E4FA-DD7B-2BC9-1A4C2B93C0DD}"/>
              </a:ext>
            </a:extLst>
          </p:cNvPr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Text 7">
            <a:extLst>
              <a:ext uri="{FF2B5EF4-FFF2-40B4-BE49-F238E27FC236}">
                <a16:creationId xmlns:a16="http://schemas.microsoft.com/office/drawing/2014/main" id="{90C07AFB-0F23-2FEB-678E-6602B87A6E9D}"/>
              </a:ext>
            </a:extLst>
          </p:cNvPr>
          <p:cNvSpPr/>
          <p:nvPr/>
        </p:nvSpPr>
        <p:spPr>
          <a:xfrm>
            <a:off x="502920" y="6501384"/>
            <a:ext cx="8869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680" dirty="0"/>
          </a:p>
        </p:txBody>
      </p:sp>
      <p:sp>
        <p:nvSpPr>
          <p:cNvPr id="11" name="Shape 8">
            <a:extLst>
              <a:ext uri="{FF2B5EF4-FFF2-40B4-BE49-F238E27FC236}">
                <a16:creationId xmlns:a16="http://schemas.microsoft.com/office/drawing/2014/main" id="{B1433DE9-BBB1-1EEB-8311-543A7CEA4EF3}"/>
              </a:ext>
            </a:extLst>
          </p:cNvPr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12" name="Image 1" descr="/mnt/data/pptx_extract/ppt/media/image1.png">
            <a:extLst>
              <a:ext uri="{FF2B5EF4-FFF2-40B4-BE49-F238E27FC236}">
                <a16:creationId xmlns:a16="http://schemas.microsoft.com/office/drawing/2014/main" id="{0969F9A3-C3CE-7E40-2201-DD5885571B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7483" y="6420917"/>
            <a:ext cx="296505" cy="298094"/>
          </a:xfrm>
          <a:prstGeom prst="rect">
            <a:avLst/>
          </a:prstGeom>
        </p:spPr>
      </p:pic>
      <p:pic>
        <p:nvPicPr>
          <p:cNvPr id="13" name="Image 2" descr="/mnt/data/pptx_extract/ppt/media/image2.png">
            <a:extLst>
              <a:ext uri="{FF2B5EF4-FFF2-40B4-BE49-F238E27FC236}">
                <a16:creationId xmlns:a16="http://schemas.microsoft.com/office/drawing/2014/main" id="{F4394880-EC3D-C0F6-F996-93B2F22EF11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46344" y="6440119"/>
            <a:ext cx="404633" cy="259690"/>
          </a:xfrm>
          <a:prstGeom prst="rect">
            <a:avLst/>
          </a:prstGeom>
        </p:spPr>
      </p:pic>
      <p:sp>
        <p:nvSpPr>
          <p:cNvPr id="14" name="Text 9">
            <a:extLst>
              <a:ext uri="{FF2B5EF4-FFF2-40B4-BE49-F238E27FC236}">
                <a16:creationId xmlns:a16="http://schemas.microsoft.com/office/drawing/2014/main" id="{D80620AF-C8BB-D7FD-F186-AE60A7225C9F}"/>
              </a:ext>
            </a:extLst>
          </p:cNvPr>
          <p:cNvSpPr/>
          <p:nvPr/>
        </p:nvSpPr>
        <p:spPr>
          <a:xfrm>
            <a:off x="11722608" y="6473952"/>
            <a:ext cx="3108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06</a:t>
            </a:r>
            <a:endParaRPr lang="en-US" sz="760" dirty="0"/>
          </a:p>
        </p:txBody>
      </p:sp>
      <p:graphicFrame>
        <p:nvGraphicFramePr>
          <p:cNvPr id="18" name="Chart 17">
            <a:extLst>
              <a:ext uri="{FF2B5EF4-FFF2-40B4-BE49-F238E27FC236}">
                <a16:creationId xmlns:a16="http://schemas.microsoft.com/office/drawing/2014/main" id="{55881468-E676-09E0-FF75-9C93047ED9E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79725899"/>
              </p:ext>
            </p:extLst>
          </p:nvPr>
        </p:nvGraphicFramePr>
        <p:xfrm>
          <a:off x="838200" y="2028824"/>
          <a:ext cx="10422277" cy="39813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9" name="TextBox 18">
            <a:extLst>
              <a:ext uri="{FF2B5EF4-FFF2-40B4-BE49-F238E27FC236}">
                <a16:creationId xmlns:a16="http://schemas.microsoft.com/office/drawing/2014/main" id="{A86161DE-1586-B71C-FF73-9096F43CB35F}"/>
              </a:ext>
            </a:extLst>
          </p:cNvPr>
          <p:cNvSpPr txBox="1"/>
          <p:nvPr/>
        </p:nvSpPr>
        <p:spPr>
          <a:xfrm>
            <a:off x="659448" y="1465933"/>
            <a:ext cx="1017619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600" dirty="0">
                <a:latin typeface="San sherif"/>
              </a:rPr>
              <a:t>Antimicrobial susceptibility profile of </a:t>
            </a:r>
            <a:r>
              <a:rPr lang="en-GB" sz="2600" i="1" dirty="0">
                <a:latin typeface="San sherif"/>
              </a:rPr>
              <a:t>E. coli </a:t>
            </a:r>
            <a:r>
              <a:rPr lang="en-GB" sz="2600" dirty="0">
                <a:latin typeface="San sherif"/>
              </a:rPr>
              <a:t>in percentage</a:t>
            </a:r>
            <a:endParaRPr lang="en-US" sz="2600" dirty="0"/>
          </a:p>
          <a:p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10982113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87F940-B1F0-9E72-F8C0-639D24F7EE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medical_healthcare_themed_batch_2.png">
            <a:extLst>
              <a:ext uri="{FF2B5EF4-FFF2-40B4-BE49-F238E27FC236}">
                <a16:creationId xmlns:a16="http://schemas.microsoft.com/office/drawing/2014/main" id="{E163B69C-FBF9-A567-F1E9-17D56AC8EC5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>
            <a:extLst>
              <a:ext uri="{FF2B5EF4-FFF2-40B4-BE49-F238E27FC236}">
                <a16:creationId xmlns:a16="http://schemas.microsoft.com/office/drawing/2014/main" id="{1E1D6B99-2D1D-1CD6-FA7F-9801B2565F0C}"/>
              </a:ext>
            </a:extLst>
          </p:cNvPr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C63EB746-E90C-CF57-A9E2-6887C1385448}"/>
              </a:ext>
            </a:extLst>
          </p:cNvPr>
          <p:cNvSpPr/>
          <p:nvPr/>
        </p:nvSpPr>
        <p:spPr>
          <a:xfrm>
            <a:off x="1225296" y="50292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SECTION 05</a:t>
            </a:r>
            <a:endParaRPr lang="en-US" sz="780" dirty="0"/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D772DD2F-5A0C-A2A4-0BE9-E96A75942898}"/>
              </a:ext>
            </a:extLst>
          </p:cNvPr>
          <p:cNvSpPr/>
          <p:nvPr/>
        </p:nvSpPr>
        <p:spPr>
          <a:xfrm>
            <a:off x="658368" y="768096"/>
            <a:ext cx="841248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0038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Conclusion &amp; Recommendations</a:t>
            </a:r>
            <a:endParaRPr lang="en-US" sz="3000" dirty="0"/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1E8085C7-9628-E659-B9F2-FB0CEE6FBFC2}"/>
              </a:ext>
            </a:extLst>
          </p:cNvPr>
          <p:cNvSpPr/>
          <p:nvPr/>
        </p:nvSpPr>
        <p:spPr>
          <a:xfrm>
            <a:off x="10835640" y="475488"/>
            <a:ext cx="7132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25B7C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07</a:t>
            </a:r>
            <a:endParaRPr lang="en-US" sz="1600" dirty="0"/>
          </a:p>
        </p:txBody>
      </p:sp>
      <p:sp>
        <p:nvSpPr>
          <p:cNvPr id="7" name="Shape 4">
            <a:extLst>
              <a:ext uri="{FF2B5EF4-FFF2-40B4-BE49-F238E27FC236}">
                <a16:creationId xmlns:a16="http://schemas.microsoft.com/office/drawing/2014/main" id="{B2A13551-B20C-5DDE-EC3D-BF806E71FF98}"/>
              </a:ext>
            </a:extLst>
          </p:cNvPr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Shape 5">
            <a:extLst>
              <a:ext uri="{FF2B5EF4-FFF2-40B4-BE49-F238E27FC236}">
                <a16:creationId xmlns:a16="http://schemas.microsoft.com/office/drawing/2014/main" id="{6C320D9E-2D53-A330-F4B3-F869D27C1E1D}"/>
              </a:ext>
            </a:extLst>
          </p:cNvPr>
          <p:cNvSpPr/>
          <p:nvPr/>
        </p:nvSpPr>
        <p:spPr>
          <a:xfrm>
            <a:off x="0" y="6291072"/>
            <a:ext cx="12191695" cy="566928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Shape 6">
            <a:extLst>
              <a:ext uri="{FF2B5EF4-FFF2-40B4-BE49-F238E27FC236}">
                <a16:creationId xmlns:a16="http://schemas.microsoft.com/office/drawing/2014/main" id="{EFB3F29C-DC69-B928-18FA-06F49E901786}"/>
              </a:ext>
            </a:extLst>
          </p:cNvPr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Text 7">
            <a:extLst>
              <a:ext uri="{FF2B5EF4-FFF2-40B4-BE49-F238E27FC236}">
                <a16:creationId xmlns:a16="http://schemas.microsoft.com/office/drawing/2014/main" id="{B1E51178-4CCC-2C83-2CC8-510741EBD9A8}"/>
              </a:ext>
            </a:extLst>
          </p:cNvPr>
          <p:cNvSpPr/>
          <p:nvPr/>
        </p:nvSpPr>
        <p:spPr>
          <a:xfrm>
            <a:off x="502920" y="6501384"/>
            <a:ext cx="8869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680" dirty="0"/>
          </a:p>
        </p:txBody>
      </p:sp>
      <p:sp>
        <p:nvSpPr>
          <p:cNvPr id="11" name="Shape 8">
            <a:extLst>
              <a:ext uri="{FF2B5EF4-FFF2-40B4-BE49-F238E27FC236}">
                <a16:creationId xmlns:a16="http://schemas.microsoft.com/office/drawing/2014/main" id="{951EC29A-3003-43DD-F450-4A3CD3E03B27}"/>
              </a:ext>
            </a:extLst>
          </p:cNvPr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12" name="Image 1" descr="/mnt/data/pptx_extract/ppt/media/image1.png">
            <a:extLst>
              <a:ext uri="{FF2B5EF4-FFF2-40B4-BE49-F238E27FC236}">
                <a16:creationId xmlns:a16="http://schemas.microsoft.com/office/drawing/2014/main" id="{C2447F3A-655B-F516-39AA-6FA1BB557D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7483" y="6420917"/>
            <a:ext cx="296505" cy="298094"/>
          </a:xfrm>
          <a:prstGeom prst="rect">
            <a:avLst/>
          </a:prstGeom>
        </p:spPr>
      </p:pic>
      <p:pic>
        <p:nvPicPr>
          <p:cNvPr id="13" name="Image 2" descr="/mnt/data/pptx_extract/ppt/media/image2.png">
            <a:extLst>
              <a:ext uri="{FF2B5EF4-FFF2-40B4-BE49-F238E27FC236}">
                <a16:creationId xmlns:a16="http://schemas.microsoft.com/office/drawing/2014/main" id="{1A6DF135-1295-CE18-6488-BCE41A3570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46344" y="6440119"/>
            <a:ext cx="404633" cy="259690"/>
          </a:xfrm>
          <a:prstGeom prst="rect">
            <a:avLst/>
          </a:prstGeom>
        </p:spPr>
      </p:pic>
      <p:sp>
        <p:nvSpPr>
          <p:cNvPr id="14" name="Text 9">
            <a:extLst>
              <a:ext uri="{FF2B5EF4-FFF2-40B4-BE49-F238E27FC236}">
                <a16:creationId xmlns:a16="http://schemas.microsoft.com/office/drawing/2014/main" id="{7AF4010C-A840-97D0-8DD4-1D1BBDA640CE}"/>
              </a:ext>
            </a:extLst>
          </p:cNvPr>
          <p:cNvSpPr/>
          <p:nvPr/>
        </p:nvSpPr>
        <p:spPr>
          <a:xfrm>
            <a:off x="11722608" y="6473952"/>
            <a:ext cx="3108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07</a:t>
            </a:r>
            <a:endParaRPr lang="en-US" sz="760" dirty="0"/>
          </a:p>
        </p:txBody>
      </p:sp>
      <p:sp>
        <p:nvSpPr>
          <p:cNvPr id="15" name="Full Content Area">
            <a:extLst>
              <a:ext uri="{FF2B5EF4-FFF2-40B4-BE49-F238E27FC236}">
                <a16:creationId xmlns:a16="http://schemas.microsoft.com/office/drawing/2014/main" id="{CB29F92D-1723-0A8F-CB8D-FD29F76860C9}"/>
              </a:ext>
            </a:extLst>
          </p:cNvPr>
          <p:cNvSpPr/>
          <p:nvPr/>
        </p:nvSpPr>
        <p:spPr>
          <a:xfrm>
            <a:off x="658368" y="1691640"/>
            <a:ext cx="10835640" cy="4261104"/>
          </a:xfrm>
          <a:prstGeom prst="roundRect">
            <a:avLst>
              <a:gd name="adj" fmla="val 2025"/>
            </a:avLst>
          </a:prstGeom>
          <a:solidFill>
            <a:srgbClr val="FFFFFF">
              <a:alpha val="92000"/>
            </a:srgbClr>
          </a:solidFill>
          <a:ln w="10160">
            <a:solidFill>
              <a:srgbClr val="B8DDE4"/>
            </a:solidFill>
            <a:prstDash val="solid"/>
          </a:ln>
        </p:spPr>
        <p:txBody>
          <a:bodyPr wrap="square" lIns="384048" tIns="310896" rIns="384048" bIns="274320" anchor="t"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600" dirty="0">
                <a:latin typeface="San sherif"/>
              </a:rPr>
              <a:t>There alarming levels of antimicrobial resistance to commonly used antibiotics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600" dirty="0">
                <a:latin typeface="San sherif"/>
              </a:rPr>
              <a:t>A significant number (28%) of </a:t>
            </a:r>
            <a:r>
              <a:rPr lang="en-GB" sz="2600" i="1" dirty="0">
                <a:latin typeface="San sherif"/>
              </a:rPr>
              <a:t>E.coli</a:t>
            </a:r>
            <a:r>
              <a:rPr lang="en-GB" sz="2600" dirty="0">
                <a:latin typeface="San sherif"/>
              </a:rPr>
              <a:t> strains are MDR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600" dirty="0">
                <a:latin typeface="San sherif"/>
              </a:rPr>
              <a:t>There is urgent need for the following to combat AMR: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GB" sz="2600" dirty="0">
                <a:latin typeface="San sherif"/>
              </a:rPr>
              <a:t>Surveillance of AMR patterns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GB" sz="2600" dirty="0">
                <a:latin typeface="San sherif"/>
              </a:rPr>
              <a:t>Judicious antibiotic use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GB" sz="2600" dirty="0">
                <a:latin typeface="San sherif"/>
              </a:rPr>
              <a:t>Effective infection control measures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GB" sz="2600" dirty="0">
                <a:latin typeface="San sherif"/>
              </a:rPr>
              <a:t>Development of novel therapeutic strategies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600" dirty="0">
                <a:latin typeface="Gill Sans MT" panose="020B0502020104020203" pitchFamily="34" charset="0"/>
              </a:rPr>
              <a:t>Molecular characterization of isolates( PCR and genomics)</a:t>
            </a:r>
            <a:endParaRPr lang="en-GB" sz="2600" dirty="0">
              <a:latin typeface="San sherif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923343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4483</TotalTime>
  <Words>597</Words>
  <Application>Microsoft Office PowerPoint</Application>
  <PresentationFormat>Widescreen</PresentationFormat>
  <Paragraphs>115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Aptos</vt:lpstr>
      <vt:lpstr>Aptos Display</vt:lpstr>
      <vt:lpstr>Arial</vt:lpstr>
      <vt:lpstr>Gill Sans MT</vt:lpstr>
      <vt:lpstr>San sherif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Infection Prevention Network – Kenya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13th IPNET Kenya Conference Presentation Template</dc:title>
  <dc:subject>Professional conference presentation template</dc:subject>
  <dc:creator>OpenAI</dc:creator>
  <cp:lastModifiedBy>Teresia Nyaga</cp:lastModifiedBy>
  <cp:revision>4</cp:revision>
  <dcterms:created xsi:type="dcterms:W3CDTF">2026-07-30T12:57:17Z</dcterms:created>
  <dcterms:modified xsi:type="dcterms:W3CDTF">2026-08-20T07:22:50Z</dcterms:modified>
</cp:coreProperties>
</file>