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73" d="100"/>
          <a:sy n="73" d="100"/>
        </p:scale>
        <p:origin x="3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wanjenga" userId="fb9bdc783ee8ab00" providerId="LiveId" clId="{95140941-3DE3-4DCD-83D1-EDA8936F11E7}"/>
    <pc:docChg chg="undo custSel addSld delSld modSld">
      <pc:chgData name="emma wanjenga" userId="fb9bdc783ee8ab00" providerId="LiveId" clId="{95140941-3DE3-4DCD-83D1-EDA8936F11E7}" dt="2026-08-17T17:26:08.054" v="299" actId="20577"/>
      <pc:docMkLst>
        <pc:docMk/>
      </pc:docMkLst>
      <pc:sldChg chg="modSp">
        <pc:chgData name="emma wanjenga" userId="fb9bdc783ee8ab00" providerId="LiveId" clId="{95140941-3DE3-4DCD-83D1-EDA8936F11E7}" dt="2026-08-17T17:04:29.947" v="103" actId="27636"/>
        <pc:sldMkLst>
          <pc:docMk/>
          <pc:sldMk cId="0" sldId="256"/>
        </pc:sldMkLst>
        <pc:spChg chg="mod">
          <ac:chgData name="emma wanjenga" userId="fb9bdc783ee8ab00" providerId="LiveId" clId="{95140941-3DE3-4DCD-83D1-EDA8936F11E7}" dt="2026-08-17T17:04:29.947" v="103" actId="27636"/>
          <ac:spMkLst>
            <pc:docMk/>
            <pc:sldMk cId="0" sldId="256"/>
            <ac:spMk id="9" creationId="{00000000-0000-0000-0000-000000000000}"/>
          </ac:spMkLst>
        </pc:spChg>
      </pc:sldChg>
      <pc:sldChg chg="modSp">
        <pc:chgData name="emma wanjenga" userId="fb9bdc783ee8ab00" providerId="LiveId" clId="{95140941-3DE3-4DCD-83D1-EDA8936F11E7}" dt="2026-08-17T17:04:31.485" v="104" actId="20577"/>
        <pc:sldMkLst>
          <pc:docMk/>
          <pc:sldMk cId="0" sldId="257"/>
        </pc:sldMkLst>
        <pc:spChg chg="mod">
          <ac:chgData name="emma wanjenga" userId="fb9bdc783ee8ab00" providerId="LiveId" clId="{95140941-3DE3-4DCD-83D1-EDA8936F11E7}" dt="2026-08-17T17:04:31.485" v="104" actId="20577"/>
          <ac:spMkLst>
            <pc:docMk/>
            <pc:sldMk cId="0" sldId="257"/>
            <ac:spMk id="15" creationId="{00000000-0000-0000-0000-000000000000}"/>
          </ac:spMkLst>
        </pc:spChg>
      </pc:sldChg>
      <pc:sldChg chg="modSp">
        <pc:chgData name="emma wanjenga" userId="fb9bdc783ee8ab00" providerId="LiveId" clId="{95140941-3DE3-4DCD-83D1-EDA8936F11E7}" dt="2026-08-17T17:21:20.784" v="283" actId="255"/>
        <pc:sldMkLst>
          <pc:docMk/>
          <pc:sldMk cId="0" sldId="258"/>
        </pc:sldMkLst>
        <pc:spChg chg="mod">
          <ac:chgData name="emma wanjenga" userId="fb9bdc783ee8ab00" providerId="LiveId" clId="{95140941-3DE3-4DCD-83D1-EDA8936F11E7}" dt="2026-08-17T17:21:20.784" v="283" actId="255"/>
          <ac:spMkLst>
            <pc:docMk/>
            <pc:sldMk cId="0" sldId="258"/>
            <ac:spMk id="15" creationId="{00000000-0000-0000-0000-000000000000}"/>
          </ac:spMkLst>
        </pc:spChg>
      </pc:sldChg>
      <pc:sldChg chg="modSp">
        <pc:chgData name="emma wanjenga" userId="fb9bdc783ee8ab00" providerId="LiveId" clId="{95140941-3DE3-4DCD-83D1-EDA8936F11E7}" dt="2026-08-17T17:21:38.275" v="285" actId="255"/>
        <pc:sldMkLst>
          <pc:docMk/>
          <pc:sldMk cId="0" sldId="259"/>
        </pc:sldMkLst>
        <pc:spChg chg="mod">
          <ac:chgData name="emma wanjenga" userId="fb9bdc783ee8ab00" providerId="LiveId" clId="{95140941-3DE3-4DCD-83D1-EDA8936F11E7}" dt="2026-08-17T17:21:38.275" v="285" actId="255"/>
          <ac:spMkLst>
            <pc:docMk/>
            <pc:sldMk cId="0" sldId="259"/>
            <ac:spMk id="15" creationId="{00000000-0000-0000-0000-000000000000}"/>
          </ac:spMkLst>
        </pc:spChg>
      </pc:sldChg>
      <pc:sldChg chg="modSp">
        <pc:chgData name="emma wanjenga" userId="fb9bdc783ee8ab00" providerId="LiveId" clId="{95140941-3DE3-4DCD-83D1-EDA8936F11E7}" dt="2026-08-17T17:22:00.650" v="287" actId="255"/>
        <pc:sldMkLst>
          <pc:docMk/>
          <pc:sldMk cId="0" sldId="260"/>
        </pc:sldMkLst>
        <pc:spChg chg="mod">
          <ac:chgData name="emma wanjenga" userId="fb9bdc783ee8ab00" providerId="LiveId" clId="{95140941-3DE3-4DCD-83D1-EDA8936F11E7}" dt="2026-08-17T17:22:00.650" v="287" actId="255"/>
          <ac:spMkLst>
            <pc:docMk/>
            <pc:sldMk cId="0" sldId="260"/>
            <ac:spMk id="15" creationId="{00000000-0000-0000-0000-000000000000}"/>
          </ac:spMkLst>
        </pc:spChg>
      </pc:sldChg>
      <pc:sldChg chg="addSp delSp modSp add del">
        <pc:chgData name="emma wanjenga" userId="fb9bdc783ee8ab00" providerId="LiveId" clId="{95140941-3DE3-4DCD-83D1-EDA8936F11E7}" dt="2026-08-17T17:22:39.153" v="292" actId="14100"/>
        <pc:sldMkLst>
          <pc:docMk/>
          <pc:sldMk cId="0" sldId="261"/>
        </pc:sldMkLst>
        <pc:spChg chg="mod">
          <ac:chgData name="emma wanjenga" userId="fb9bdc783ee8ab00" providerId="LiveId" clId="{95140941-3DE3-4DCD-83D1-EDA8936F11E7}" dt="2026-08-17T17:22:19.074" v="289" actId="255"/>
          <ac:spMkLst>
            <pc:docMk/>
            <pc:sldMk cId="0" sldId="261"/>
            <ac:spMk id="15" creationId="{00000000-0000-0000-0000-000000000000}"/>
          </ac:spMkLst>
        </pc:spChg>
        <pc:spChg chg="add del">
          <ac:chgData name="emma wanjenga" userId="fb9bdc783ee8ab00" providerId="LiveId" clId="{95140941-3DE3-4DCD-83D1-EDA8936F11E7}" dt="2026-08-17T17:07:15.429" v="134"/>
          <ac:spMkLst>
            <pc:docMk/>
            <pc:sldMk cId="0" sldId="261"/>
            <ac:spMk id="17" creationId="{92322E6C-8B05-4116-AA63-C172B0AB2FA2}"/>
          </ac:spMkLst>
        </pc:spChg>
        <pc:spChg chg="add del">
          <ac:chgData name="emma wanjenga" userId="fb9bdc783ee8ab00" providerId="LiveId" clId="{95140941-3DE3-4DCD-83D1-EDA8936F11E7}" dt="2026-08-17T17:07:15.429" v="134"/>
          <ac:spMkLst>
            <pc:docMk/>
            <pc:sldMk cId="0" sldId="261"/>
            <ac:spMk id="18" creationId="{2EF023AA-E464-45A8-AFE3-9C83EB1C3D12}"/>
          </ac:spMkLst>
        </pc:spChg>
        <pc:spChg chg="add del mod">
          <ac:chgData name="emma wanjenga" userId="fb9bdc783ee8ab00" providerId="LiveId" clId="{95140941-3DE3-4DCD-83D1-EDA8936F11E7}" dt="2026-08-17T17:08:30.925" v="144"/>
          <ac:spMkLst>
            <pc:docMk/>
            <pc:sldMk cId="0" sldId="261"/>
            <ac:spMk id="20" creationId="{4039B622-C5CA-4170-B1E4-2143DF5AAD3E}"/>
          </ac:spMkLst>
        </pc:spChg>
        <pc:graphicFrameChg chg="add del">
          <ac:chgData name="emma wanjenga" userId="fb9bdc783ee8ab00" providerId="LiveId" clId="{95140941-3DE3-4DCD-83D1-EDA8936F11E7}" dt="2026-08-17T17:07:15.429" v="134"/>
          <ac:graphicFrameMkLst>
            <pc:docMk/>
            <pc:sldMk cId="0" sldId="261"/>
            <ac:graphicFrameMk id="16" creationId="{8BFD4A90-E35D-4E44-8D32-1907F5F81912}"/>
          </ac:graphicFrameMkLst>
        </pc:graphicFrameChg>
        <pc:graphicFrameChg chg="add mod modGraphic">
          <ac:chgData name="emma wanjenga" userId="fb9bdc783ee8ab00" providerId="LiveId" clId="{95140941-3DE3-4DCD-83D1-EDA8936F11E7}" dt="2026-08-17T17:22:39.153" v="292" actId="14100"/>
          <ac:graphicFrameMkLst>
            <pc:docMk/>
            <pc:sldMk cId="0" sldId="261"/>
            <ac:graphicFrameMk id="19" creationId="{D7362EC4-7A7C-4FA0-8AB1-4EBDAAC958B1}"/>
          </ac:graphicFrameMkLst>
        </pc:graphicFrameChg>
      </pc:sldChg>
      <pc:sldChg chg="modSp del">
        <pc:chgData name="emma wanjenga" userId="fb9bdc783ee8ab00" providerId="LiveId" clId="{95140941-3DE3-4DCD-83D1-EDA8936F11E7}" dt="2026-08-17T17:24:49.677" v="294" actId="2696"/>
        <pc:sldMkLst>
          <pc:docMk/>
          <pc:sldMk cId="0" sldId="262"/>
        </pc:sldMkLst>
        <pc:spChg chg="mod">
          <ac:chgData name="emma wanjenga" userId="fb9bdc783ee8ab00" providerId="LiveId" clId="{95140941-3DE3-4DCD-83D1-EDA8936F11E7}" dt="2026-08-17T17:10:57.080" v="197" actId="27636"/>
          <ac:spMkLst>
            <pc:docMk/>
            <pc:sldMk cId="0" sldId="262"/>
            <ac:spMk id="5" creationId="{00000000-0000-0000-0000-000000000000}"/>
          </ac:spMkLst>
        </pc:spChg>
        <pc:spChg chg="mod">
          <ac:chgData name="emma wanjenga" userId="fb9bdc783ee8ab00" providerId="LiveId" clId="{95140941-3DE3-4DCD-83D1-EDA8936F11E7}" dt="2026-08-17T17:24:20.959" v="293"/>
          <ac:spMkLst>
            <pc:docMk/>
            <pc:sldMk cId="0" sldId="262"/>
            <ac:spMk id="15" creationId="{00000000-0000-0000-0000-000000000000}"/>
          </ac:spMkLst>
        </pc:spChg>
      </pc:sldChg>
      <pc:sldChg chg="modSp">
        <pc:chgData name="emma wanjenga" userId="fb9bdc783ee8ab00" providerId="LiveId" clId="{95140941-3DE3-4DCD-83D1-EDA8936F11E7}" dt="2026-08-17T17:04:29.905" v="102" actId="27636"/>
        <pc:sldMkLst>
          <pc:docMk/>
          <pc:sldMk cId="0" sldId="263"/>
        </pc:sldMkLst>
        <pc:spChg chg="mod">
          <ac:chgData name="emma wanjenga" userId="fb9bdc783ee8ab00" providerId="LiveId" clId="{95140941-3DE3-4DCD-83D1-EDA8936F11E7}" dt="2026-08-17T17:04:29.905" v="102" actId="27636"/>
          <ac:spMkLst>
            <pc:docMk/>
            <pc:sldMk cId="0" sldId="263"/>
            <ac:spMk id="8" creationId="{00000000-0000-0000-0000-000000000000}"/>
          </ac:spMkLst>
        </pc:spChg>
        <pc:spChg chg="mod">
          <ac:chgData name="emma wanjenga" userId="fb9bdc783ee8ab00" providerId="LiveId" clId="{95140941-3DE3-4DCD-83D1-EDA8936F11E7}" dt="2026-08-17T17:04:29.885" v="101" actId="27636"/>
          <ac:spMkLst>
            <pc:docMk/>
            <pc:sldMk cId="0" sldId="263"/>
            <ac:spMk id="11" creationId="{00000000-0000-0000-0000-000000000000}"/>
          </ac:spMkLst>
        </pc:spChg>
      </pc:sldChg>
      <pc:sldChg chg="new add del">
        <pc:chgData name="emma wanjenga" userId="fb9bdc783ee8ab00" providerId="LiveId" clId="{95140941-3DE3-4DCD-83D1-EDA8936F11E7}" dt="2026-08-17T17:10:07.740" v="160" actId="47"/>
        <pc:sldMkLst>
          <pc:docMk/>
          <pc:sldMk cId="1842900600" sldId="264"/>
        </pc:sldMkLst>
      </pc:sldChg>
      <pc:sldChg chg="modSp add">
        <pc:chgData name="emma wanjenga" userId="fb9bdc783ee8ab00" providerId="LiveId" clId="{95140941-3DE3-4DCD-83D1-EDA8936F11E7}" dt="2026-08-17T17:26:08.054" v="299" actId="20577"/>
        <pc:sldMkLst>
          <pc:docMk/>
          <pc:sldMk cId="3869381166" sldId="265"/>
        </pc:sldMkLst>
        <pc:spChg chg="mod">
          <ac:chgData name="emma wanjenga" userId="fb9bdc783ee8ab00" providerId="LiveId" clId="{95140941-3DE3-4DCD-83D1-EDA8936F11E7}" dt="2026-08-17T17:26:08.054" v="299" actId="20577"/>
          <ac:spMkLst>
            <pc:docMk/>
            <pc:sldMk cId="3869381166" sldId="265"/>
            <ac:spMk id="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00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2833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66928" y="411480"/>
            <a:ext cx="181051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72" y="449885"/>
            <a:ext cx="423838" cy="426110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473" y="469087"/>
            <a:ext cx="604099" cy="38770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8368" y="1591056"/>
            <a:ext cx="438912" cy="228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225296" y="1417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780" dirty="0"/>
          </a:p>
        </p:txBody>
      </p:sp>
      <p:sp>
        <p:nvSpPr>
          <p:cNvPr id="9" name="Text 4"/>
          <p:cNvSpPr/>
          <p:nvPr/>
        </p:nvSpPr>
        <p:spPr>
          <a:xfrm>
            <a:off x="658368" y="1773936"/>
            <a:ext cx="6492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3300" dirty="0"/>
          </a:p>
        </p:txBody>
      </p:sp>
      <p:sp>
        <p:nvSpPr>
          <p:cNvPr id="10" name="Text 5"/>
          <p:cNvSpPr/>
          <p:nvPr/>
        </p:nvSpPr>
        <p:spPr>
          <a:xfrm>
            <a:off x="685800" y="2779776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658368" y="3383280"/>
            <a:ext cx="475488" cy="32004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658368" y="352958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780" dirty="0"/>
          </a:p>
        </p:txBody>
      </p:sp>
      <p:sp>
        <p:nvSpPr>
          <p:cNvPr id="13" name="Text 8"/>
          <p:cNvSpPr/>
          <p:nvPr/>
        </p:nvSpPr>
        <p:spPr>
          <a:xfrm>
            <a:off x="658368" y="3822192"/>
            <a:ext cx="6675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900" dirty="0"/>
          </a:p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658368" y="5102352"/>
            <a:ext cx="6629400" cy="420624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850392" y="5257800"/>
            <a:ext cx="6236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6" name="Text 11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 INFORMATION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t>Abstract Details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>
              <a:spcAft>
                <a:spcPts val="3000"/>
              </a:spcAft>
            </a:pPr>
            <a:r>
              <a:rPr sz="1650" b="1" dirty="0">
                <a:solidFill>
                  <a:srgbClr val="007C89"/>
                </a:solidFill>
                <a:latin typeface="Aptos"/>
              </a:rPr>
              <a:t>TITLE OF ABSTRACT:</a:t>
            </a:r>
            <a:r>
              <a:rPr sz="16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KE" b="1" dirty="0"/>
              <a:t>Trends in GeneXpert MTB Detection and Rifampicin Resistance Indicators: Implications for Infection Prevention and Control (IPC) and Antimicrobial Resistance (AMR) Surveillance (June–December 2025)</a:t>
            </a:r>
            <a:endParaRPr sz="1650" b="0" dirty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 dirty="0">
                <a:solidFill>
                  <a:srgbClr val="007C89"/>
                </a:solidFill>
                <a:latin typeface="Aptos"/>
              </a:rPr>
              <a:t>PRESENTER NAME: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EMMA WANJENGA</a:t>
            </a:r>
            <a:endParaRPr sz="1450" b="0" dirty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 dirty="0">
                <a:solidFill>
                  <a:srgbClr val="007C89"/>
                </a:solidFill>
                <a:latin typeface="Aptos"/>
              </a:rPr>
              <a:t>INSTITUTION / AFFILIATION: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J.M.KARIUKI MEMORIAL COUNTY REFERRAL HOSPITAL</a:t>
            </a:r>
            <a:endParaRPr sz="1450" b="0" dirty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 dirty="0">
                <a:solidFill>
                  <a:srgbClr val="007C89"/>
                </a:solidFill>
                <a:latin typeface="Aptos"/>
              </a:rPr>
              <a:t>COUNTY: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NYANDARUA</a:t>
            </a:r>
            <a:endParaRPr sz="1450" b="0" dirty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50" b="1" dirty="0">
                <a:solidFill>
                  <a:srgbClr val="007C89"/>
                </a:solidFill>
                <a:latin typeface="Aptos"/>
              </a:rPr>
              <a:t>COUNTRY: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KENYA</a:t>
            </a:r>
            <a:endParaRPr sz="1450" b="0" dirty="0">
              <a:solidFill>
                <a:srgbClr val="00384A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Background / Introduction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lvl="0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Tuberculosis (TB) remains a major public health challenge.</a:t>
            </a:r>
          </a:p>
          <a:p>
            <a:pPr lvl="0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Rifampicin-resistant TB is a priority antimicrobial resistance (AMR) concern.</a:t>
            </a:r>
          </a:p>
          <a:p>
            <a:pPr lvl="0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GeneXpert MTB/RIF enables:</a:t>
            </a:r>
          </a:p>
          <a:p>
            <a:pPr lvl="1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Rapid TB diagnosis</a:t>
            </a:r>
          </a:p>
          <a:p>
            <a:pPr lvl="1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detection of rifampicin resistance</a:t>
            </a:r>
          </a:p>
          <a:p>
            <a:pPr lvl="1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Prompt treatment initiation</a:t>
            </a:r>
          </a:p>
          <a:p>
            <a:pPr lvl="1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Improved IPC measures</a:t>
            </a:r>
          </a:p>
          <a:p>
            <a:pPr lvl="1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Enhanced AMR surveillance</a:t>
            </a:r>
          </a:p>
          <a:p>
            <a:pPr lvl="0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Monitoring testing trends informs TB control strategies</a:t>
            </a:r>
            <a:r>
              <a:rPr lang="en-KE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02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 / Research Question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evaluate:</a:t>
            </a:r>
          </a:p>
          <a:p>
            <a:pPr lvl="0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Trends in GeneXpert testing</a:t>
            </a:r>
          </a:p>
          <a:p>
            <a:pPr lvl="0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MTB detection rates</a:t>
            </a:r>
          </a:p>
          <a:p>
            <a:pPr lvl="0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Rifampicin resistance indicators</a:t>
            </a:r>
          </a:p>
          <a:p>
            <a:pPr lvl="0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Implications for:</a:t>
            </a:r>
          </a:p>
          <a:p>
            <a:pPr lvl="1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 Prevention and Control (IPC)</a:t>
            </a:r>
          </a:p>
          <a:p>
            <a:pPr lvl="1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Antimicrobial Resistance (AMR) Surveillance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r>
              <a:rPr lang="en-K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Design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Retrospective descriptive study</a:t>
            </a:r>
          </a:p>
          <a:p>
            <a:r>
              <a:rPr lang="en-K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Period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June–December 2025</a:t>
            </a:r>
          </a:p>
          <a:p>
            <a:r>
              <a:rPr lang="en-K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Source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Routine GeneXpert laboratory records</a:t>
            </a:r>
          </a:p>
          <a:p>
            <a:r>
              <a:rPr lang="en-K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Variables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</a:p>
          <a:p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GeneXpert tests</a:t>
            </a:r>
          </a:p>
          <a:p>
            <a:pPr lvl="0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MTB detected (RIF not detected)</a:t>
            </a:r>
          </a:p>
          <a:p>
            <a:pPr lvl="0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Trace-positive results</a:t>
            </a:r>
          </a:p>
          <a:p>
            <a:pPr lvl="0"/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Rifampicin indeterminate</a:t>
            </a:r>
          </a:p>
          <a:p>
            <a:r>
              <a:rPr lang="en-K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Frequencies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Percentages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K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 trend analysis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579991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2000" dirty="0">
                <a:solidFill>
                  <a:srgbClr val="1F376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 Tests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1,465 GeneXpert tests</a:t>
            </a:r>
            <a:endParaRPr lang="en-KE" altLang="en-KE" sz="2000" dirty="0">
              <a:solidFill>
                <a:srgbClr val="1F376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2000" dirty="0">
                <a:solidFill>
                  <a:srgbClr val="1F376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MTB Detected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 MTB Positive = 79 (5.4%)</a:t>
            </a:r>
            <a:endParaRPr lang="en-KE" altLang="en-K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D7362EC4-7A7C-4FA0-8AB1-4EBDAAC95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094735"/>
              </p:ext>
            </p:extLst>
          </p:nvPr>
        </p:nvGraphicFramePr>
        <p:xfrm>
          <a:off x="756775" y="3274423"/>
          <a:ext cx="9798015" cy="25797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6005">
                  <a:extLst>
                    <a:ext uri="{9D8B030D-6E8A-4147-A177-3AD203B41FA5}">
                      <a16:colId xmlns:a16="http://schemas.microsoft.com/office/drawing/2014/main" val="160506472"/>
                    </a:ext>
                  </a:extLst>
                </a:gridCol>
                <a:gridCol w="3266005">
                  <a:extLst>
                    <a:ext uri="{9D8B030D-6E8A-4147-A177-3AD203B41FA5}">
                      <a16:colId xmlns:a16="http://schemas.microsoft.com/office/drawing/2014/main" val="2966361048"/>
                    </a:ext>
                  </a:extLst>
                </a:gridCol>
                <a:gridCol w="3266005">
                  <a:extLst>
                    <a:ext uri="{9D8B030D-6E8A-4147-A177-3AD203B41FA5}">
                      <a16:colId xmlns:a16="http://schemas.microsoft.com/office/drawing/2014/main" val="241221962"/>
                    </a:ext>
                  </a:extLst>
                </a:gridCol>
              </a:tblGrid>
              <a:tr h="6014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KE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</a:t>
                      </a:r>
                      <a:endParaRPr lang="en-KE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KE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</a:t>
                      </a:r>
                      <a:endParaRPr lang="en-KE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KE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</a:t>
                      </a:r>
                      <a:endParaRPr lang="en-KE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1445018"/>
                  </a:ext>
                </a:extLst>
              </a:tr>
              <a:tr h="601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KE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MTB detected (RIF not detected)</a:t>
                      </a:r>
                      <a:endParaRPr lang="en-KE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KE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en-KE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KE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4.5%</a:t>
                      </a:r>
                      <a:endParaRPr lang="en-KE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94926148"/>
                  </a:ext>
                </a:extLst>
              </a:tr>
              <a:tr h="601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KE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Trace positive</a:t>
                      </a:r>
                      <a:endParaRPr lang="en-KE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KE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KE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KE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0.07%</a:t>
                      </a:r>
                      <a:endParaRPr lang="en-KE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00375562"/>
                  </a:ext>
                </a:extLst>
              </a:tr>
              <a:tr h="601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KE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RIF indeterminate</a:t>
                      </a:r>
                      <a:endParaRPr lang="en-KE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KE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KE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KE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0.8%</a:t>
                      </a:r>
                      <a:endParaRPr lang="en-KE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2451707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 &amp; Recommendations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791609" y="1427378"/>
            <a:ext cx="10835640" cy="4897570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Conclusion:</a:t>
            </a:r>
          </a:p>
          <a:p>
            <a:pPr lvl="0"/>
            <a:r>
              <a:rPr lang="en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GeneXpert testing expanded substantially during the study period.</a:t>
            </a:r>
          </a:p>
          <a:p>
            <a:pPr lvl="0"/>
            <a:r>
              <a:rPr lang="en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MTB positivity was 5.4%.</a:t>
            </a:r>
          </a:p>
          <a:p>
            <a:pPr lvl="0"/>
            <a:r>
              <a:rPr lang="en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confirmed rifampicin-resistant TB was identified.</a:t>
            </a:r>
          </a:p>
          <a:p>
            <a:pPr lvl="0"/>
            <a:r>
              <a:rPr lang="en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Rifampicin indeterminate results require improved laboratory quality assurance.</a:t>
            </a:r>
          </a:p>
          <a:p>
            <a:pPr lvl="0"/>
            <a:r>
              <a:rPr lang="en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Expanded GeneXpert services strengthen: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 detection</a:t>
            </a:r>
          </a:p>
          <a:p>
            <a:pPr lvl="1"/>
            <a:r>
              <a:rPr lang="en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IPC implementation</a:t>
            </a:r>
          </a:p>
          <a:p>
            <a:pPr lvl="1"/>
            <a:r>
              <a:rPr lang="en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AMR surveillance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Recommendations:</a:t>
            </a:r>
          </a:p>
          <a:p>
            <a:pPr lvl="0"/>
            <a:r>
              <a:rPr lang="en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Sustain expanded GeneXpert testing.</a:t>
            </a:r>
          </a:p>
          <a:p>
            <a:pPr lvl="0"/>
            <a:r>
              <a:rPr lang="en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Strengthen laboratory quality assurance.</a:t>
            </a:r>
          </a:p>
          <a:p>
            <a:pPr lvl="0"/>
            <a:r>
              <a:rPr lang="en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 GeneXpert data into routine IPC and AMR surveillance.</a:t>
            </a:r>
          </a:p>
          <a:p>
            <a:r>
              <a:rPr lang="en-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community TB screening and case finding</a:t>
            </a:r>
          </a:p>
          <a:p>
            <a:pPr lvl="1"/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3869381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566928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01" y="605333"/>
            <a:ext cx="432933" cy="435254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864" y="624535"/>
            <a:ext cx="618347" cy="39685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58952" y="2139696"/>
            <a:ext cx="621792" cy="36576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758952" y="2395728"/>
            <a:ext cx="4754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9" name="Text 4"/>
          <p:cNvSpPr/>
          <p:nvPr/>
        </p:nvSpPr>
        <p:spPr>
          <a:xfrm>
            <a:off x="786384" y="3063240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IPNET-Kenya Conference  •  19–21 August 2026  •  Pride Inn Plaza, Nairobi</a:t>
            </a:r>
            <a:endParaRPr lang="en-US" sz="1020" dirty="0"/>
          </a:p>
        </p:txBody>
      </p:sp>
      <p:sp>
        <p:nvSpPr>
          <p:cNvPr id="10" name="Shape 5"/>
          <p:cNvSpPr/>
          <p:nvPr/>
        </p:nvSpPr>
        <p:spPr>
          <a:xfrm>
            <a:off x="758952" y="3703320"/>
            <a:ext cx="5440680" cy="676656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1005840" y="3931920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www.ipnetkenya.org   |   info@ipnetkenya.org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4478</TotalTime>
  <Words>509</Words>
  <Application>Microsoft Office PowerPoint</Application>
  <PresentationFormat>Widescreen</PresentationFormat>
  <Paragraphs>111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Infection Prevention Network – Kenya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IPNET Kenya Conference Presentation Template</dc:title>
  <dc:subject>Professional conference presentation template</dc:subject>
  <dc:creator>OpenAI</dc:creator>
  <cp:lastModifiedBy>emma wanjenga</cp:lastModifiedBy>
  <cp:revision>2</cp:revision>
  <dcterms:created xsi:type="dcterms:W3CDTF">2026-07-30T12:57:17Z</dcterms:created>
  <dcterms:modified xsi:type="dcterms:W3CDTF">2026-08-17T17:26:16Z</dcterms:modified>
</cp:coreProperties>
</file>