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8" r:id="rId9"/>
    <p:sldId id="260" r:id="rId10"/>
    <p:sldId id="264" r:id="rId11"/>
    <p:sldId id="266" r:id="rId12"/>
    <p:sldId id="265" r:id="rId13"/>
    <p:sldId id="262" r:id="rId14"/>
    <p:sldId id="263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57F77E7-9F17-610A-4635-282599882613}" name="Wu, Karen (CDC/NCEZID/DHQP/IICB)" initials="KW" userId="S::vom5@cdc.gov::c8839521-6ec0-4c50-a0f1-926d952e8d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2688" autoAdjust="0"/>
  </p:normalViewPr>
  <p:slideViewPr>
    <p:cSldViewPr snapToGrid="0" snapToObjects="1">
      <p:cViewPr varScale="1">
        <p:scale>
          <a:sx n="44" d="100"/>
          <a:sy n="44" d="100"/>
        </p:scale>
        <p:origin x="1500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ledgebreal, Selamawit Gebreegziabher (CDC/GHC/DGHP)" userId="1917977d-c87d-4d5b-b0a5-89240d2005a6" providerId="ADAL" clId="{C5A28F89-C72D-4F17-8C85-6CBE50589C2C}"/>
    <pc:docChg chg="modSld">
      <pc:chgData name="Weledgebreal, Selamawit Gebreegziabher (CDC/GHC/DGHP)" userId="1917977d-c87d-4d5b-b0a5-89240d2005a6" providerId="ADAL" clId="{C5A28F89-C72D-4F17-8C85-6CBE50589C2C}" dt="2026-08-14T19:56:38.478" v="7" actId="1076"/>
      <pc:docMkLst>
        <pc:docMk/>
      </pc:docMkLst>
      <pc:sldChg chg="modSp mod">
        <pc:chgData name="Weledgebreal, Selamawit Gebreegziabher (CDC/GHC/DGHP)" userId="1917977d-c87d-4d5b-b0a5-89240d2005a6" providerId="ADAL" clId="{C5A28F89-C72D-4F17-8C85-6CBE50589C2C}" dt="2026-08-07T09:53:51.726" v="6" actId="255"/>
        <pc:sldMkLst>
          <pc:docMk/>
          <pc:sldMk cId="0" sldId="257"/>
        </pc:sldMkLst>
        <pc:spChg chg="mod">
          <ac:chgData name="Weledgebreal, Selamawit Gebreegziabher (CDC/GHC/DGHP)" userId="1917977d-c87d-4d5b-b0a5-89240d2005a6" providerId="ADAL" clId="{C5A28F89-C72D-4F17-8C85-6CBE50589C2C}" dt="2026-08-07T09:53:51.726" v="6" actId="255"/>
          <ac:spMkLst>
            <pc:docMk/>
            <pc:sldMk cId="0" sldId="257"/>
            <ac:spMk id="15" creationId="{00000000-0000-0000-0000-000000000000}"/>
          </ac:spMkLst>
        </pc:spChg>
      </pc:sldChg>
      <pc:sldChg chg="modSp mod">
        <pc:chgData name="Weledgebreal, Selamawit Gebreegziabher (CDC/GHC/DGHP)" userId="1917977d-c87d-4d5b-b0a5-89240d2005a6" providerId="ADAL" clId="{C5A28F89-C72D-4F17-8C85-6CBE50589C2C}" dt="2026-08-14T19:56:38.478" v="7" actId="1076"/>
        <pc:sldMkLst>
          <pc:docMk/>
          <pc:sldMk cId="0" sldId="259"/>
        </pc:sldMkLst>
        <pc:spChg chg="mod">
          <ac:chgData name="Weledgebreal, Selamawit Gebreegziabher (CDC/GHC/DGHP)" userId="1917977d-c87d-4d5b-b0a5-89240d2005a6" providerId="ADAL" clId="{C5A28F89-C72D-4F17-8C85-6CBE50589C2C}" dt="2026-08-14T19:56:38.478" v="7" actId="1076"/>
          <ac:spMkLst>
            <pc:docMk/>
            <pc:sldMk cId="0" sldId="259"/>
            <ac:spMk id="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67DA6-45A1-F20E-AD9A-72CD23FF6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9D79C7-F836-0CCF-4A95-7E8F348A2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7620E-28DC-6FE6-12C7-F9F41B5E1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03B0E4-15A7-2429-2467-B16656CB02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21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20519-E4B6-F4D1-419D-F06679A13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BA3AD7-0F50-CBA5-801F-41F5646AE6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5DF17C-3F01-A53B-D673-2553BC856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C4B8C-477A-BDD1-BCC6-14C0CC18E9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03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44385-A2C8-8F96-AD81-DC1D91BB0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B81BB6-2EDA-8443-4899-9FF0716C01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272AE-387A-CE97-1D5A-F1062DB905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ABF8D-1887-1383-2AB8-9787CA76E4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072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A764E-916C-EA62-EC31-1EAAA1764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4A2A2A-29D5-1BBD-6232-A4D55C3742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4F554A-DA0A-57C4-6689-7C5C82AA8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769BC-54E4-6182-0F5D-C7A265539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78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measurable HAI burden is present in these Ethiopian hospitals, driven primarily by SSIs.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Low detected UTI and BSI prevalence likely reflect diagnostic and documentation limitations rather than absence of infections.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SSI prevention strategies, diagnostic stewardship interventions, and clinical documentation improvement activities should be prioritized.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3000" b="1" dirty="0"/>
              <a:t>Abstract Details</a:t>
            </a:r>
            <a:endParaRPr lang="en-US" sz="3000" b="1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410718" y="1353312"/>
            <a:ext cx="10835640" cy="459943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algn="just">
              <a:lnSpc>
                <a:spcPct val="100000"/>
              </a:lnSpc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</a:rPr>
              <a:t>TITLE OF ABSTRACT:</a:t>
            </a:r>
            <a:r>
              <a:rPr sz="2400" b="0" dirty="0">
                <a:solidFill>
                  <a:srgbClr val="00384A"/>
                </a:solidFill>
              </a:rPr>
              <a:t>  </a:t>
            </a:r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Detected Prevalence of Healthcare-Associated Infections and Diagnostic Practices: Results from a Point Prevalence Survey in Nine Ethiopian Hospitals</a:t>
            </a:r>
            <a:endParaRPr sz="2400" dirty="0">
              <a:solidFill>
                <a:srgbClr val="00384A"/>
              </a:solidFill>
            </a:endParaRPr>
          </a:p>
          <a:p>
            <a:pPr algn="just">
              <a:lnSpc>
                <a:spcPct val="100000"/>
              </a:lnSpc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</a:rPr>
              <a:t>PRESENTER NAME:</a:t>
            </a:r>
            <a:r>
              <a:rPr sz="2400" b="0" dirty="0">
                <a:solidFill>
                  <a:srgbClr val="00384A"/>
                </a:solidFill>
              </a:rPr>
              <a:t>  </a:t>
            </a:r>
            <a:r>
              <a:rPr lang="en-US" sz="2400" dirty="0">
                <a:effectLst/>
                <a:ea typeface="MS Gothic" panose="020B0609070205080204" pitchFamily="49" charset="-128"/>
              </a:rPr>
              <a:t>Selamawit Gebreegziabher</a:t>
            </a:r>
            <a:r>
              <a:rPr lang="en-US" sz="2400" dirty="0">
                <a:ea typeface="MS Gothic" panose="020B0609070205080204" pitchFamily="49" charset="-128"/>
              </a:rPr>
              <a:t>, MPH, MSc</a:t>
            </a:r>
            <a:endParaRPr lang="en-US" sz="2400" baseline="30000" dirty="0">
              <a:ea typeface="MS Gothic" panose="020B0609070205080204" pitchFamily="49" charset="-128"/>
            </a:endParaRPr>
          </a:p>
          <a:p>
            <a:pPr algn="just">
              <a:lnSpc>
                <a:spcPct val="100000"/>
              </a:lnSpc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</a:rPr>
              <a:t>INSTITUTION / AFFILIATION:</a:t>
            </a:r>
            <a:r>
              <a:rPr sz="2400" b="1" dirty="0">
                <a:solidFill>
                  <a:srgbClr val="00384A"/>
                </a:solidFill>
              </a:rPr>
              <a:t>  </a:t>
            </a:r>
            <a:r>
              <a:rPr lang="en-US" sz="2400" dirty="0">
                <a:effectLst/>
                <a:ea typeface="MS Gothic" panose="020B0609070205080204" pitchFamily="49" charset="-128"/>
              </a:rPr>
              <a:t>U.S. Centers for Disease Control and Prevention</a:t>
            </a:r>
          </a:p>
          <a:p>
            <a:pPr algn="just">
              <a:spcAft>
                <a:spcPts val="1500"/>
              </a:spcAft>
            </a:pPr>
            <a:r>
              <a:rPr lang="en-US" sz="2400" b="1" dirty="0">
                <a:solidFill>
                  <a:srgbClr val="007C89"/>
                </a:solidFill>
              </a:rPr>
              <a:t>ON BEHALF OF: </a:t>
            </a:r>
            <a:r>
              <a:rPr lang="en-US" sz="2400" dirty="0">
                <a:ea typeface="MS Gothic" panose="020B0609070205080204" pitchFamily="49" charset="-128"/>
              </a:rPr>
              <a:t>Hailegebriel Abomsa, MPH, MSc (Ethiopia Ministry of Health)</a:t>
            </a:r>
            <a:endParaRPr sz="2400" dirty="0">
              <a:ea typeface="MS Gothic" panose="020B0609070205080204" pitchFamily="49" charset="-128"/>
            </a:endParaRPr>
          </a:p>
          <a:p>
            <a:pPr algn="just">
              <a:lnSpc>
                <a:spcPct val="100000"/>
              </a:lnSpc>
              <a:spcAft>
                <a:spcPts val="1500"/>
              </a:spcAft>
            </a:pPr>
            <a:r>
              <a:rPr sz="2400" b="1" dirty="0">
                <a:solidFill>
                  <a:srgbClr val="007C89"/>
                </a:solidFill>
              </a:rPr>
              <a:t>COUNTRY:</a:t>
            </a:r>
            <a:r>
              <a:rPr sz="2400" b="0" dirty="0">
                <a:solidFill>
                  <a:srgbClr val="00384A"/>
                </a:solidFill>
              </a:rPr>
              <a:t>  </a:t>
            </a:r>
            <a:r>
              <a:rPr lang="en-US" sz="2400" dirty="0"/>
              <a:t>Ethiopia 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Healthcare-associated infections (HAIs) threaten patient safety, outcomes, and increase costs.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Ethiopia, HAI burden is underreported due to fragmented surveillance and limited diagnostic capacity.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 for standardized methods to estimate HAI prevalence and to assess diagnostic practices in public hospitals</a:t>
            </a:r>
          </a:p>
          <a:p>
            <a:pPr algn="l">
              <a:lnSpc>
                <a:spcPts val="1500"/>
              </a:lnSpc>
              <a:spcBef>
                <a:spcPts val="1200"/>
              </a:spcBef>
              <a:spcAft>
                <a:spcPts val="1200"/>
              </a:spcAft>
            </a:pPr>
            <a:endParaRPr lang="en-US" sz="2400" b="0" i="0" dirty="0">
              <a:solidFill>
                <a:srgbClr val="323130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12357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502920" y="1578699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estimate the detected prevalence of selected HAIs (SSI, UTI, BSI, pneumonia) in nine public hospitals within the pilot national surveillance network (PNSN).</a:t>
            </a:r>
          </a:p>
          <a:p>
            <a:pPr marL="342900" marR="0" lvl="0" indent="-34290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 assess diagnostic testing practices among patients receiving antimicrobials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D0C17-9330-76E9-75E8-13D3DFCC1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5AF486B0-157E-4F0C-DD5B-77B9821F38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FFEC4609-3FD0-9209-DE33-894F100CB250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26918DAB-E4CB-428B-4B37-A07CA15D6442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A33DD50-51A5-0769-5506-73094B40E30E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0BFFA61-9A5C-D0F5-9ABC-7598234B17AB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D23A22AA-7C50-C6CE-AAA8-BE03B9088684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2834870-E9D1-0739-1C6D-35F76DF0848D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C6BA02AF-74FD-C005-DD83-E09F6E77DDC5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982DAC45-B2BC-BDAC-C87A-0A3B86E78418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B06D28A5-4D4F-C14A-51CE-56E74DDFF835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151A1614-022B-ED36-3E0A-6357F0AD7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96237F02-2B89-FB65-C56E-C0B7EEAEDA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1026029E-C644-6BAB-BD1A-E80F4E459784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31B18FF1-B4CB-D9E9-8FE7-F02F899BAC74}"/>
              </a:ext>
            </a:extLst>
          </p:cNvPr>
          <p:cNvSpPr/>
          <p:nvPr/>
        </p:nvSpPr>
        <p:spPr>
          <a:xfrm>
            <a:off x="502920" y="1261872"/>
            <a:ext cx="11530584" cy="4818888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design: </a:t>
            </a:r>
            <a:r>
              <a:rPr lang="en-U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Point prevalence survey (PPS)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based on Global Action in Healthcare Network-HAI (GAIHN-HAI) methodology and WHO HAI </a:t>
            </a:r>
            <a:r>
              <a:rPr lang="en-U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ase </a:t>
            </a:r>
            <a:r>
              <a:rPr lang="en-U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efinitions</a:t>
            </a:r>
          </a:p>
          <a:p>
            <a:pPr marL="34290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Conducted in nine public hospitals during 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November 2025–March 2026</a:t>
            </a:r>
          </a:p>
          <a:p>
            <a:pPr marL="34290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Study population: </a:t>
            </a:r>
            <a:r>
              <a:rPr lang="en-US" sz="22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Adult (≥18 years) patients admitted in select wards before/on 8 am</a:t>
            </a: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Data collection and analysis tools: </a:t>
            </a:r>
            <a:r>
              <a:rPr lang="en-US" sz="2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REDCap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Rstudio</a:t>
            </a: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Rshiny</a:t>
            </a:r>
            <a:endParaRPr lang="en-US" sz="2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Symbol" panose="05050102010706020507" pitchFamily="18" charset="2"/>
              <a:buChar char=""/>
            </a:pPr>
            <a:r>
              <a:rPr lang="en-US" sz="2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Analysis: Facility-level medians and IQR</a:t>
            </a:r>
          </a:p>
        </p:txBody>
      </p:sp>
    </p:spTree>
    <p:extLst>
      <p:ext uri="{BB962C8B-B14F-4D97-AF65-F5344CB8AC3E}">
        <p14:creationId xmlns:p14="http://schemas.microsoft.com/office/powerpoint/2010/main" val="361544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A4341D-D15A-790D-D610-620A0C3E3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2845" y="1287474"/>
            <a:ext cx="8306686" cy="488485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1081B-DC68-5E5D-95D6-B1F099963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8230950C-DEF9-81CE-00D4-9034E52E7E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E2FFB6C2-0F27-AAFC-2F2B-01AD57EFB0AD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3D68E316-DD94-F5CF-8C1B-CDDA44E7E2AA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A81D857-E584-8DDC-8D89-B85D95BC54A9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PPS Summary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9EED7CF-DF6C-F9DA-C48D-BB519FCCC963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D45DCD6-37C6-85BB-7238-62D70F24F528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EF339A7D-6845-F032-67C4-AA0C92ADAF82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533ADCEC-02DD-F7C7-1F26-2EA6C0AEE11B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16BF4F6-CCF5-0071-21D7-BFCCD56E6A7C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3DC7866-A789-C95A-ABC5-3001247BC2B8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2D97E9C7-7864-FEA4-E7F9-073ADE1EA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34E2E498-40E6-9D61-8D79-7FE90184BF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189DA437-AF0D-C06A-3880-A50088FC3B82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441AA68E-9004-AF88-65E3-B943A1DF350D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DEBC8EB-A7D9-F915-6B92-AD15AE88B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745601"/>
              </p:ext>
            </p:extLst>
          </p:nvPr>
        </p:nvGraphicFramePr>
        <p:xfrm>
          <a:off x="658368" y="1527418"/>
          <a:ext cx="10858442" cy="465881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54443">
                  <a:extLst>
                    <a:ext uri="{9D8B030D-6E8A-4147-A177-3AD203B41FA5}">
                      <a16:colId xmlns:a16="http://schemas.microsoft.com/office/drawing/2014/main" val="3299438206"/>
                    </a:ext>
                  </a:extLst>
                </a:gridCol>
                <a:gridCol w="2015716">
                  <a:extLst>
                    <a:ext uri="{9D8B030D-6E8A-4147-A177-3AD203B41FA5}">
                      <a16:colId xmlns:a16="http://schemas.microsoft.com/office/drawing/2014/main" val="43068147"/>
                    </a:ext>
                  </a:extLst>
                </a:gridCol>
                <a:gridCol w="1700999">
                  <a:extLst>
                    <a:ext uri="{9D8B030D-6E8A-4147-A177-3AD203B41FA5}">
                      <a16:colId xmlns:a16="http://schemas.microsoft.com/office/drawing/2014/main" val="3477364409"/>
                    </a:ext>
                  </a:extLst>
                </a:gridCol>
                <a:gridCol w="2294534">
                  <a:extLst>
                    <a:ext uri="{9D8B030D-6E8A-4147-A177-3AD203B41FA5}">
                      <a16:colId xmlns:a16="http://schemas.microsoft.com/office/drawing/2014/main" val="1849043834"/>
                    </a:ext>
                  </a:extLst>
                </a:gridCol>
                <a:gridCol w="2092750">
                  <a:extLst>
                    <a:ext uri="{9D8B030D-6E8A-4147-A177-3AD203B41FA5}">
                      <a16:colId xmlns:a16="http://schemas.microsoft.com/office/drawing/2014/main" val="29380809"/>
                    </a:ext>
                  </a:extLst>
                </a:gridCol>
              </a:tblGrid>
              <a:tr h="1242952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Facility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Facility</a:t>
                      </a:r>
                    </a:p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 Level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# of wards included in PPS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# of patients admitted on survey date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Patients with surgery in the last 30d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9525315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</a:rPr>
                        <a:t>Adama CSH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Tertiary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183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65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56877755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Adare GH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Secondary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11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40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11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0885961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Bishoftu GH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Secondary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59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23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1945694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Dessie CSH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</a:rPr>
                        <a:t>Tertiary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144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38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2939579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 err="1">
                          <a:solidFill>
                            <a:srgbClr val="000000"/>
                          </a:solidFill>
                          <a:effectLst/>
                        </a:rPr>
                        <a:t>Felege</a:t>
                      </a: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</a:rPr>
                        <a:t> Hiwot CSH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</a:rPr>
                        <a:t>Tertiary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99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0834759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Gambella GH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</a:rPr>
                        <a:t>Secondary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effectLst/>
                        </a:rPr>
                        <a:t>4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30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6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29313"/>
                  </a:ext>
                </a:extLst>
              </a:tr>
              <a:tr h="30626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St. Peter Hospital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</a:rPr>
                        <a:t>Tertiary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115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31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2642603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 err="1">
                          <a:effectLst/>
                        </a:rPr>
                        <a:t>Yekatit</a:t>
                      </a:r>
                      <a:r>
                        <a:rPr lang="en-US" sz="1800" kern="100" dirty="0">
                          <a:effectLst/>
                        </a:rPr>
                        <a:t> 12 Hospital Medical College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</a:rPr>
                        <a:t>Tertiary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effectLst/>
                        </a:rPr>
                        <a:t>145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</a:rPr>
                        <a:t>51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6223986"/>
                  </a:ext>
                </a:extLst>
              </a:tr>
              <a:tr h="618490"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Zewditu Memorial Hospital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</a:rPr>
                        <a:t>Secondary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buNone/>
                      </a:pPr>
                      <a:r>
                        <a:rPr lang="en-US" sz="1800" kern="100">
                          <a:solidFill>
                            <a:srgbClr val="000000"/>
                          </a:solidFill>
                          <a:effectLst/>
                        </a:rPr>
                        <a:t>144</a:t>
                      </a:r>
                      <a:endParaRPr lang="en-US" sz="18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45720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rgbClr val="000000"/>
                          </a:solidFill>
                          <a:effectLst/>
                        </a:rPr>
                        <a:t>54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3543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270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0CDC0-48D1-AE7E-3A9F-4F2631730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7D826B95-7E9E-2134-CE8B-48C9B0B8EA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81990CBC-5FE3-BEEB-D5BD-9D008D212990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B5E0EE04-EB4B-168E-2503-A922BC5DEFBB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53850AC-E7F4-F396-5ED9-C48AB4F22D1A}"/>
              </a:ext>
            </a:extLst>
          </p:cNvPr>
          <p:cNvSpPr/>
          <p:nvPr/>
        </p:nvSpPr>
        <p:spPr>
          <a:xfrm>
            <a:off x="658367" y="459120"/>
            <a:ext cx="953445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Healthcare-Associated Infections: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6D92D4E-4EC4-76E5-B0E1-BCEAE1CB6BA8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870CDED-FE30-7523-8F23-164179227598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E5F63FB-AEF9-F3AE-C59D-A445ACFC4657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9ECA9101-412E-AF54-6513-13B522FE1488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C75F0709-C9B1-C5D6-4010-630E63695EA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E3DFD32F-D08F-71E9-855E-52906823490D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77CC31D5-BEA7-1E22-5F04-4CD861D6E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98F4A2F2-8E3C-2826-D114-8A0EC166E4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9C9BA8B-82D0-47DA-DD98-33AD1B54F1C6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E5A01380-BF58-663A-F7B4-A946287AEE91}"/>
              </a:ext>
            </a:extLst>
          </p:cNvPr>
          <p:cNvSpPr/>
          <p:nvPr/>
        </p:nvSpPr>
        <p:spPr>
          <a:xfrm>
            <a:off x="658368" y="2472586"/>
            <a:ext cx="10673247" cy="3480157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E76547C2-94CD-5531-7C96-6C82601DA38B}"/>
              </a:ext>
            </a:extLst>
          </p:cNvPr>
          <p:cNvSpPr/>
          <p:nvPr/>
        </p:nvSpPr>
        <p:spPr>
          <a:xfrm>
            <a:off x="713235" y="1086216"/>
            <a:ext cx="3165922" cy="1204467"/>
          </a:xfrm>
          <a:prstGeom prst="roundRect">
            <a:avLst>
              <a:gd name="adj" fmla="val 3665"/>
            </a:avLst>
          </a:prstGeom>
          <a:solidFill>
            <a:srgbClr val="FAEEDA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1CEDCE2C-FC9C-0FD9-1857-45403E5810C5}"/>
              </a:ext>
            </a:extLst>
          </p:cNvPr>
          <p:cNvSpPr/>
          <p:nvPr/>
        </p:nvSpPr>
        <p:spPr>
          <a:xfrm>
            <a:off x="713235" y="1120292"/>
            <a:ext cx="3328315" cy="414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412402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73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398E2694-D3F8-23F6-C4A9-9ADE5EA3CEF2}"/>
              </a:ext>
            </a:extLst>
          </p:cNvPr>
          <p:cNvSpPr/>
          <p:nvPr/>
        </p:nvSpPr>
        <p:spPr>
          <a:xfrm>
            <a:off x="755671" y="1534500"/>
            <a:ext cx="3069125" cy="2889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B2B2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Total HAIs identified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aphicFrame>
        <p:nvGraphicFramePr>
          <p:cNvPr id="19" name="Content Placeholder 3">
            <a:extLst>
              <a:ext uri="{FF2B5EF4-FFF2-40B4-BE49-F238E27FC236}">
                <a16:creationId xmlns:a16="http://schemas.microsoft.com/office/drawing/2014/main" id="{BD853E48-8962-06B3-775D-7B11E8EF7F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322754"/>
              </p:ext>
            </p:extLst>
          </p:nvPr>
        </p:nvGraphicFramePr>
        <p:xfrm>
          <a:off x="713234" y="2550368"/>
          <a:ext cx="10618381" cy="34134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4765714">
                  <a:extLst>
                    <a:ext uri="{9D8B030D-6E8A-4147-A177-3AD203B41FA5}">
                      <a16:colId xmlns:a16="http://schemas.microsoft.com/office/drawing/2014/main" val="1550209679"/>
                    </a:ext>
                  </a:extLst>
                </a:gridCol>
                <a:gridCol w="1658282">
                  <a:extLst>
                    <a:ext uri="{9D8B030D-6E8A-4147-A177-3AD203B41FA5}">
                      <a16:colId xmlns:a16="http://schemas.microsoft.com/office/drawing/2014/main" val="3838101"/>
                    </a:ext>
                  </a:extLst>
                </a:gridCol>
                <a:gridCol w="1373211">
                  <a:extLst>
                    <a:ext uri="{9D8B030D-6E8A-4147-A177-3AD203B41FA5}">
                      <a16:colId xmlns:a16="http://schemas.microsoft.com/office/drawing/2014/main" val="1276812756"/>
                    </a:ext>
                  </a:extLst>
                </a:gridCol>
                <a:gridCol w="2821174">
                  <a:extLst>
                    <a:ext uri="{9D8B030D-6E8A-4147-A177-3AD203B41FA5}">
                      <a16:colId xmlns:a16="http://schemas.microsoft.com/office/drawing/2014/main" val="265059015"/>
                    </a:ext>
                  </a:extLst>
                </a:gridCol>
              </a:tblGrid>
              <a:tr h="6022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Facility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# of HAIs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SSI prevalence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Non-SSI prevalence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01668323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Adama CSH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9.2%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1.1%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38342404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>
                          <a:effectLst/>
                        </a:rPr>
                        <a:t>Adare GH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0.0%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59021859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Bishoftu GH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8.7%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0.0%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24157624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Dessie CSH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10.4%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48918107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err="1">
                          <a:effectLst/>
                        </a:rPr>
                        <a:t>Felege</a:t>
                      </a:r>
                      <a:r>
                        <a:rPr lang="en-US" sz="2000" u="none" strike="noStrike">
                          <a:effectLst/>
                        </a:rPr>
                        <a:t> Hiwot CSH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13.6%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6833347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 err="1">
                          <a:effectLst/>
                        </a:rPr>
                        <a:t>Gambella</a:t>
                      </a:r>
                      <a:r>
                        <a:rPr lang="en-US" sz="2000" u="none" strike="noStrike" dirty="0">
                          <a:effectLst/>
                        </a:rPr>
                        <a:t> GH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0.0%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3.3%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6418539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St. Peter Hospital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12.9%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4.3%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96204074"/>
                  </a:ext>
                </a:extLst>
              </a:tr>
              <a:tr h="3011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err="1">
                          <a:effectLst/>
                        </a:rPr>
                        <a:t>Yekatit</a:t>
                      </a:r>
                      <a:r>
                        <a:rPr lang="en-US" sz="2000" u="none" strike="noStrike">
                          <a:effectLst/>
                        </a:rPr>
                        <a:t> 12 Hospital Medical College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23.5%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5.5%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588226302"/>
                  </a:ext>
                </a:extLst>
              </a:tr>
              <a:tr h="3123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Zewditu Memorial Hospital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11.1%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r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1.4%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27202543"/>
                  </a:ext>
                </a:extLst>
              </a:tr>
            </a:tbl>
          </a:graphicData>
        </a:graphic>
      </p:graphicFrame>
      <p:sp>
        <p:nvSpPr>
          <p:cNvPr id="20" name="Shape 5">
            <a:extLst>
              <a:ext uri="{FF2B5EF4-FFF2-40B4-BE49-F238E27FC236}">
                <a16:creationId xmlns:a16="http://schemas.microsoft.com/office/drawing/2014/main" id="{C2561C11-DACC-6D22-7946-EC1AC626EB5F}"/>
              </a:ext>
            </a:extLst>
          </p:cNvPr>
          <p:cNvSpPr/>
          <p:nvPr/>
        </p:nvSpPr>
        <p:spPr>
          <a:xfrm>
            <a:off x="4112526" y="1049733"/>
            <a:ext cx="3285880" cy="1240949"/>
          </a:xfrm>
          <a:prstGeom prst="roundRect">
            <a:avLst>
              <a:gd name="adj" fmla="val 6452"/>
            </a:avLst>
          </a:prstGeom>
          <a:solidFill>
            <a:srgbClr val="F5E1E3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DEAB6C73-A65C-B850-37A2-F40AFA9AEC10}"/>
              </a:ext>
            </a:extLst>
          </p:cNvPr>
          <p:cNvSpPr/>
          <p:nvPr/>
        </p:nvSpPr>
        <p:spPr>
          <a:xfrm>
            <a:off x="4112526" y="1120292"/>
            <a:ext cx="3340240" cy="3648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85041"/>
                </a:solidFill>
                <a:effectLst/>
                <a:latin typeface="Cambria" panose="02040503050406030204" pitchFamily="18" charset="0"/>
              </a:rPr>
              <a:t>0% to 23.5%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E69A1552-CBF4-CAA4-7DCF-D874E4CB6A5C}"/>
              </a:ext>
            </a:extLst>
          </p:cNvPr>
          <p:cNvSpPr/>
          <p:nvPr/>
        </p:nvSpPr>
        <p:spPr>
          <a:xfrm>
            <a:off x="4193640" y="1534502"/>
            <a:ext cx="3096731" cy="267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B2B2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SSI prevalence range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AAECB116-6289-F4DE-E0C1-7B0BF3AF74A3}"/>
              </a:ext>
            </a:extLst>
          </p:cNvPr>
          <p:cNvSpPr/>
          <p:nvPr/>
        </p:nvSpPr>
        <p:spPr>
          <a:xfrm>
            <a:off x="7686136" y="1049732"/>
            <a:ext cx="3536712" cy="1218023"/>
          </a:xfrm>
          <a:prstGeom prst="roundRect">
            <a:avLst>
              <a:gd name="adj" fmla="val 6452"/>
            </a:avLst>
          </a:prstGeom>
          <a:solidFill>
            <a:srgbClr val="E1F5EE"/>
          </a:solidFill>
          <a:ln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K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97A9ED9C-DB52-4E38-4F29-8E931891C96B}"/>
              </a:ext>
            </a:extLst>
          </p:cNvPr>
          <p:cNvSpPr/>
          <p:nvPr/>
        </p:nvSpPr>
        <p:spPr>
          <a:xfrm>
            <a:off x="7686136" y="1086216"/>
            <a:ext cx="3464841" cy="2835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85041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0%–10.4%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B78B2126-8E1D-91B6-6199-7A33A3DFC859}"/>
              </a:ext>
            </a:extLst>
          </p:cNvPr>
          <p:cNvSpPr/>
          <p:nvPr/>
        </p:nvSpPr>
        <p:spPr>
          <a:xfrm>
            <a:off x="7794903" y="1793358"/>
            <a:ext cx="3356074" cy="44631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1B2B2E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B2B2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Non-SSI (UTI/BSI/pneumonia) HAI Median </a:t>
            </a:r>
            <a:r>
              <a:rPr lang="en-US" sz="1600" kern="0" dirty="0">
                <a:solidFill>
                  <a:srgbClr val="1B2B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4.3% (IQR 1.2%-5.3%)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1B2B2E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4C6F790F-3190-6A7C-F1E0-5171F8F7CFBD}"/>
              </a:ext>
            </a:extLst>
          </p:cNvPr>
          <p:cNvSpPr/>
          <p:nvPr/>
        </p:nvSpPr>
        <p:spPr>
          <a:xfrm>
            <a:off x="755671" y="1861765"/>
            <a:ext cx="3123486" cy="4059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Median HAI 5.6% (IQR 3.4-9.6%)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Text 7">
            <a:extLst>
              <a:ext uri="{FF2B5EF4-FFF2-40B4-BE49-F238E27FC236}">
                <a16:creationId xmlns:a16="http://schemas.microsoft.com/office/drawing/2014/main" id="{9AB6B6B7-CE17-26B9-7EBD-E571B883EBBF}"/>
              </a:ext>
            </a:extLst>
          </p:cNvPr>
          <p:cNvSpPr/>
          <p:nvPr/>
        </p:nvSpPr>
        <p:spPr>
          <a:xfrm>
            <a:off x="4166886" y="1823496"/>
            <a:ext cx="3285880" cy="6326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1B2B2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Median SSI 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9.2%, (IQR 2.6-13.3%)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05927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685E0-C279-793C-7ECF-EA71814E8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8865D2C6-8F8A-66ED-7E3C-7E88C8D3BB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F9F4114A-EB9E-8AC9-71D5-3ED2005FD1A5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0B0BA977-6343-7556-582A-D1D5FE36444D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0" b="1" i="0" u="none" strike="noStrike" kern="1200" cap="none" spc="0" normalizeH="0" baseline="0" noProof="0" dirty="0">
                <a:ln>
                  <a:noFill/>
                </a:ln>
                <a:solidFill>
                  <a:srgbClr val="007C89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kumimoji="0" lang="en-US" sz="7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C4F60C2-0B5E-1631-3260-7C12BAFEB6A7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384A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Findings: Diagnostic testing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803611F9-D231-06B1-88A3-D5E0A31DF084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25B7C8"/>
                </a:solidFill>
                <a:effectLst/>
                <a:uLnTx/>
                <a:uFillTx/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E2855D66-CF5B-84A5-40F8-1F39741F5E31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4812CADE-032B-9057-BF5D-9CB91F60792B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3ED9A83-6F33-1088-ACF1-27D2B590ACC8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6BB9E31-B417-FDEE-F480-9E2363F69FDF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8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kumimoji="0" lang="en-US" sz="6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414ACD62-6EEA-24BD-F5D5-894FE57C6B8A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E9AE3D1B-375E-3584-A6F8-4099257F8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7F5FE384-7199-9112-67BD-943547A31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57A6C05B-114A-18B7-7A02-F135CA084CB5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kumimoji="0" lang="en-US" sz="7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73F80698-905F-3275-84B8-9830F337A478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7CFBE4A-88C8-DEEB-8D93-559CED751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892968"/>
              </p:ext>
            </p:extLst>
          </p:nvPr>
        </p:nvGraphicFramePr>
        <p:xfrm>
          <a:off x="658368" y="1616661"/>
          <a:ext cx="10742695" cy="4478554"/>
        </p:xfrm>
        <a:graphic>
          <a:graphicData uri="http://schemas.openxmlformats.org/drawingml/2006/table">
            <a:tbl>
              <a:tblPr firstRow="1" bandRow="1"/>
              <a:tblGrid>
                <a:gridCol w="3758289">
                  <a:extLst>
                    <a:ext uri="{9D8B030D-6E8A-4147-A177-3AD203B41FA5}">
                      <a16:colId xmlns:a16="http://schemas.microsoft.com/office/drawing/2014/main" val="2930959990"/>
                    </a:ext>
                  </a:extLst>
                </a:gridCol>
                <a:gridCol w="2935385">
                  <a:extLst>
                    <a:ext uri="{9D8B030D-6E8A-4147-A177-3AD203B41FA5}">
                      <a16:colId xmlns:a16="http://schemas.microsoft.com/office/drawing/2014/main" val="2207686933"/>
                    </a:ext>
                  </a:extLst>
                </a:gridCol>
                <a:gridCol w="1879901">
                  <a:extLst>
                    <a:ext uri="{9D8B030D-6E8A-4147-A177-3AD203B41FA5}">
                      <a16:colId xmlns:a16="http://schemas.microsoft.com/office/drawing/2014/main" val="1338157742"/>
                    </a:ext>
                  </a:extLst>
                </a:gridCol>
                <a:gridCol w="2169120">
                  <a:extLst>
                    <a:ext uri="{9D8B030D-6E8A-4147-A177-3AD203B41FA5}">
                      <a16:colId xmlns:a16="http://schemas.microsoft.com/office/drawing/2014/main" val="2776312517"/>
                    </a:ext>
                  </a:extLst>
                </a:gridCol>
              </a:tblGrid>
              <a:tr h="92535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Facility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Patients receiving at least 1 antimicrobial and no diagnostic test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Patients with full chart review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patients with no diagnostic test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290027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Adama CSH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156082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44258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Adare GH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741723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Bishoftu GH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121868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Dessie CSH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34661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Felege</a:t>
                      </a: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Hiwot CSH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74288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Gambella</a:t>
                      </a: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0475397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St. Peter Hospital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695383"/>
                  </a:ext>
                </a:extLst>
              </a:tr>
              <a:tr h="5614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Yekatit</a:t>
                      </a: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12 Hospital Medical College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81220"/>
                  </a:ext>
                </a:extLst>
              </a:tr>
              <a:tr h="373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Zewditu Memorial Hospital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15608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33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62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755842-7d90-42cb-908a-60c9d0f80263" xsi:nil="true"/>
    <lcf76f155ced4ddcb4097134ff3c332f xmlns="1797f4f8-33a2-45a6-8266-9e0275b06b25">
      <Terms xmlns="http://schemas.microsoft.com/office/infopath/2007/PartnerControls"/>
    </lcf76f155ced4ddcb4097134ff3c332f>
    <Comments xmlns="1797f4f8-33a2-45a6-8266-9e0275b06b2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7E862BBB03184794E4A05F6BF154BE" ma:contentTypeVersion="20" ma:contentTypeDescription="Create a new document." ma:contentTypeScope="" ma:versionID="1f8a0bc4033ae7e21f0fb6b1f09d4809">
  <xsd:schema xmlns:xsd="http://www.w3.org/2001/XMLSchema" xmlns:xs="http://www.w3.org/2001/XMLSchema" xmlns:p="http://schemas.microsoft.com/office/2006/metadata/properties" xmlns:ns2="1797f4f8-33a2-45a6-8266-9e0275b06b25" xmlns:ns3="92755842-7d90-42cb-908a-60c9d0f80263" targetNamespace="http://schemas.microsoft.com/office/2006/metadata/properties" ma:root="true" ma:fieldsID="f3b14da06fedf0bd35c2851b0ec8dc57" ns2:_="" ns3:_="">
    <xsd:import namespace="1797f4f8-33a2-45a6-8266-9e0275b06b25"/>
    <xsd:import namespace="92755842-7d90-42cb-908a-60c9d0f8026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Comment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97f4f8-33a2-45a6-8266-9e0275b06b2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9353dbe8-8260-4ccf-8219-3d2995e6fa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755842-7d90-42cb-908a-60c9d0f8026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f447eab-2640-41ef-8243-72c16267dd47}" ma:internalName="TaxCatchAll" ma:showField="CatchAllData" ma:web="92755842-7d90-42cb-908a-60c9d0f802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FCC135-A559-4D3C-BF56-A16A632257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049A06-81FF-4DCD-9667-D910EE948CF5}">
  <ds:schemaRefs>
    <ds:schemaRef ds:uri="http://schemas.microsoft.com/office/2006/metadata/properties"/>
    <ds:schemaRef ds:uri="http://schemas.microsoft.com/office/infopath/2007/PartnerControls"/>
    <ds:schemaRef ds:uri="92755842-7d90-42cb-908a-60c9d0f80263"/>
    <ds:schemaRef ds:uri="1797f4f8-33a2-45a6-8266-9e0275b06b25"/>
  </ds:schemaRefs>
</ds:datastoreItem>
</file>

<file path=customXml/itemProps3.xml><?xml version="1.0" encoding="utf-8"?>
<ds:datastoreItem xmlns:ds="http://schemas.openxmlformats.org/officeDocument/2006/customXml" ds:itemID="{80C33F6C-FE98-4DED-96D9-85A4212A96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97f4f8-33a2-45a6-8266-9e0275b06b25"/>
    <ds:schemaRef ds:uri="92755842-7d90-42cb-908a-60c9d0f80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5117</TotalTime>
  <Words>856</Words>
  <Application>Microsoft Office PowerPoint</Application>
  <PresentationFormat>Widescreen</PresentationFormat>
  <Paragraphs>228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MS Gothic</vt:lpstr>
      <vt:lpstr>Aptos</vt:lpstr>
      <vt:lpstr>Aptos Display</vt:lpstr>
      <vt:lpstr>Arial</vt:lpstr>
      <vt:lpstr>Calibri</vt:lpstr>
      <vt:lpstr>Cambria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Weledgebreal, Selamawit Gebreegziabher (CDC/GHC/DGHP)</cp:lastModifiedBy>
  <cp:revision>3</cp:revision>
  <dcterms:created xsi:type="dcterms:W3CDTF">2026-07-30T12:57:17Z</dcterms:created>
  <dcterms:modified xsi:type="dcterms:W3CDTF">2026-08-14T19:56:49Z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2026-08-03T18:45:32Z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52b78717-676b-4e1c-8ad6-e2476e50db51</vt:lpwstr>
  </property>
  <property fmtid="{D5CDD505-2E9C-101B-9397-08002B2CF9AE}" pid="8" name="MSIP_Label_7b94a7b8-f06c-4dfe-bdcc-9b548fd58c31_ContentBits">
    <vt:lpwstr>0</vt:lpwstr>
  </property>
  <property fmtid="{D5CDD505-2E9C-101B-9397-08002B2CF9AE}" pid="9" name="MSIP_Label_7b94a7b8-f06c-4dfe-bdcc-9b548fd58c31_Tag">
    <vt:lpwstr>10, 0, 1, 1</vt:lpwstr>
  </property>
  <property fmtid="{D5CDD505-2E9C-101B-9397-08002B2CF9AE}" pid="10" name="ContentTypeId">
    <vt:lpwstr>0x010100447E862BBB03184794E4A05F6BF154BE</vt:lpwstr>
  </property>
  <property fmtid="{D5CDD505-2E9C-101B-9397-08002B2CF9AE}" pid="11" name="MediaServiceImageTags">
    <vt:lpwstr/>
  </property>
</Properties>
</file>