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9.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58" r:id="rId4"/>
    <p:sldId id="266" r:id="rId5"/>
    <p:sldId id="259" r:id="rId6"/>
    <p:sldId id="260" r:id="rId7"/>
    <p:sldId id="261" r:id="rId8"/>
    <p:sldId id="265" r:id="rId9"/>
    <p:sldId id="264" r:id="rId10"/>
    <p:sldId id="267" r:id="rId11"/>
    <p:sldId id="262" r:id="rId12"/>
    <p:sldId id="268" r:id="rId13"/>
    <p:sldId id="263" r:id="rId14"/>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69" d="100"/>
          <a:sy n="69" d="100"/>
        </p:scale>
        <p:origin x="540"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Gestation 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599-4ED7-85AE-1D255E24CE9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599-4ED7-85AE-1D255E24CE9B}"/>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2"/>
                <c:pt idx="0">
                  <c:v>Term</c:v>
                </c:pt>
                <c:pt idx="1">
                  <c:v>Preterm</c:v>
                </c:pt>
              </c:strCache>
            </c:strRef>
          </c:cat>
          <c:val>
            <c:numRef>
              <c:f>Sheet1!$B$2:$B$5</c:f>
              <c:numCache>
                <c:formatCode>0%</c:formatCode>
                <c:ptCount val="2"/>
                <c:pt idx="0">
                  <c:v>0.5</c:v>
                </c:pt>
                <c:pt idx="1">
                  <c:v>0.5</c:v>
                </c:pt>
              </c:numCache>
            </c:numRef>
          </c:val>
          <c:extLst>
            <c:ext xmlns:c16="http://schemas.microsoft.com/office/drawing/2014/chart" uri="{C3380CC4-5D6E-409C-BE32-E72D297353CC}">
              <c16:uniqueId val="{00000004-1599-4ED7-85AE-1D255E24CE9B}"/>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dLblPos val="bestFit"/>
          <c:showLegendKey val="0"/>
          <c:showVal val="1"/>
          <c:showCatName val="0"/>
          <c:showSerName val="0"/>
          <c:showPercent val="0"/>
          <c:showBubbleSize val="0"/>
          <c:showLeaderLines val="0"/>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Gestational</a:t>
            </a:r>
            <a:r>
              <a:rPr lang="en-US" baseline="0" dirty="0"/>
              <a:t> age outcome</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2198891805191017"/>
          <c:y val="0.13130952380952382"/>
          <c:w val="0.84084098862642165"/>
          <c:h val="0.51125640544931894"/>
        </c:manualLayout>
      </c:layout>
      <c:barChart>
        <c:barDir val="bar"/>
        <c:grouping val="percentStacked"/>
        <c:varyColors val="0"/>
        <c:ser>
          <c:idx val="0"/>
          <c:order val="0"/>
          <c:tx>
            <c:strRef>
              <c:f>Sheet1!$B$1</c:f>
              <c:strCache>
                <c:ptCount val="1"/>
                <c:pt idx="0">
                  <c:v>Recovered</c:v>
                </c:pt>
              </c:strCache>
            </c:strRef>
          </c:tx>
          <c:spPr>
            <a:solidFill>
              <a:schemeClr val="accent1"/>
            </a:solidFill>
            <a:ln>
              <a:noFill/>
            </a:ln>
            <a:effectLst/>
          </c:spPr>
          <c:invertIfNegative val="0"/>
          <c:cat>
            <c:strRef>
              <c:f>Sheet1!$A$2:$A$5</c:f>
              <c:strCache>
                <c:ptCount val="2"/>
                <c:pt idx="0">
                  <c:v>Pre-term</c:v>
                </c:pt>
                <c:pt idx="1">
                  <c:v>Term</c:v>
                </c:pt>
              </c:strCache>
            </c:strRef>
          </c:cat>
          <c:val>
            <c:numRef>
              <c:f>Sheet1!$B$2:$B$5</c:f>
              <c:numCache>
                <c:formatCode>0%</c:formatCode>
                <c:ptCount val="4"/>
                <c:pt idx="0">
                  <c:v>0.4</c:v>
                </c:pt>
                <c:pt idx="1">
                  <c:v>0.4</c:v>
                </c:pt>
              </c:numCache>
            </c:numRef>
          </c:val>
          <c:extLst>
            <c:ext xmlns:c16="http://schemas.microsoft.com/office/drawing/2014/chart" uri="{C3380CC4-5D6E-409C-BE32-E72D297353CC}">
              <c16:uniqueId val="{00000000-9EA2-4CA1-927F-0CACC170A788}"/>
            </c:ext>
          </c:extLst>
        </c:ser>
        <c:ser>
          <c:idx val="1"/>
          <c:order val="1"/>
          <c:tx>
            <c:strRef>
              <c:f>Sheet1!$C$1</c:f>
              <c:strCache>
                <c:ptCount val="1"/>
                <c:pt idx="0">
                  <c:v>Died</c:v>
                </c:pt>
              </c:strCache>
            </c:strRef>
          </c:tx>
          <c:spPr>
            <a:solidFill>
              <a:schemeClr val="accent2"/>
            </a:solidFill>
            <a:ln>
              <a:noFill/>
            </a:ln>
            <a:effectLst/>
          </c:spPr>
          <c:invertIfNegative val="0"/>
          <c:cat>
            <c:strRef>
              <c:f>Sheet1!$A$2:$A$5</c:f>
              <c:strCache>
                <c:ptCount val="2"/>
                <c:pt idx="0">
                  <c:v>Pre-term</c:v>
                </c:pt>
                <c:pt idx="1">
                  <c:v>Term</c:v>
                </c:pt>
              </c:strCache>
            </c:strRef>
          </c:cat>
          <c:val>
            <c:numRef>
              <c:f>Sheet1!$C$2:$C$5</c:f>
              <c:numCache>
                <c:formatCode>0%</c:formatCode>
                <c:ptCount val="4"/>
                <c:pt idx="0">
                  <c:v>0.6</c:v>
                </c:pt>
                <c:pt idx="1">
                  <c:v>0.6</c:v>
                </c:pt>
              </c:numCache>
            </c:numRef>
          </c:val>
          <c:extLst>
            <c:ext xmlns:c16="http://schemas.microsoft.com/office/drawing/2014/chart" uri="{C3380CC4-5D6E-409C-BE32-E72D297353CC}">
              <c16:uniqueId val="{00000001-9EA2-4CA1-927F-0CACC170A788}"/>
            </c:ext>
          </c:extLst>
        </c:ser>
        <c:ser>
          <c:idx val="2"/>
          <c:order val="2"/>
          <c:tx>
            <c:strRef>
              <c:f>Sheet1!$D$1</c:f>
              <c:strCache>
                <c:ptCount val="1"/>
                <c:pt idx="0">
                  <c:v>Column1</c:v>
                </c:pt>
              </c:strCache>
            </c:strRef>
          </c:tx>
          <c:spPr>
            <a:solidFill>
              <a:schemeClr val="accent3"/>
            </a:solidFill>
            <a:ln>
              <a:noFill/>
            </a:ln>
            <a:effectLst/>
          </c:spPr>
          <c:invertIfNegative val="0"/>
          <c:cat>
            <c:strRef>
              <c:f>Sheet1!$A$2:$A$5</c:f>
              <c:strCache>
                <c:ptCount val="2"/>
                <c:pt idx="0">
                  <c:v>Pre-term</c:v>
                </c:pt>
                <c:pt idx="1">
                  <c:v>Term</c:v>
                </c:pt>
              </c:strCache>
            </c:strRef>
          </c:cat>
          <c:val>
            <c:numRef>
              <c:f>Sheet1!$D$2:$D$5</c:f>
            </c:numRef>
          </c:val>
          <c:extLst>
            <c:ext xmlns:c16="http://schemas.microsoft.com/office/drawing/2014/chart" uri="{C3380CC4-5D6E-409C-BE32-E72D297353CC}">
              <c16:uniqueId val="{00000002-9EA2-4CA1-927F-0CACC170A788}"/>
            </c:ext>
          </c:extLst>
        </c:ser>
        <c:dLbls>
          <c:showLegendKey val="0"/>
          <c:showVal val="0"/>
          <c:showCatName val="0"/>
          <c:showSerName val="0"/>
          <c:showPercent val="0"/>
          <c:showBubbleSize val="0"/>
        </c:dLbls>
        <c:gapWidth val="182"/>
        <c:overlap val="100"/>
        <c:axId val="231502608"/>
        <c:axId val="231508848"/>
      </c:barChart>
      <c:catAx>
        <c:axId val="2315026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1508848"/>
        <c:crosses val="autoZero"/>
        <c:auto val="1"/>
        <c:lblAlgn val="ctr"/>
        <c:lblOffset val="100"/>
        <c:noMultiLvlLbl val="0"/>
      </c:catAx>
      <c:valAx>
        <c:axId val="23150884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15026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NEONATAL SEPSIS</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8044-4F2A-A732-9D66E5F37642}"/>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8044-4F2A-A732-9D66E5F37642}"/>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2"/>
                <c:pt idx="0">
                  <c:v>Early onset</c:v>
                </c:pt>
                <c:pt idx="1">
                  <c:v>Late onset</c:v>
                </c:pt>
              </c:strCache>
            </c:strRef>
          </c:cat>
          <c:val>
            <c:numRef>
              <c:f>Sheet1!$B$2:$B$5</c:f>
              <c:numCache>
                <c:formatCode>0%</c:formatCode>
                <c:ptCount val="2"/>
                <c:pt idx="0">
                  <c:v>0.7</c:v>
                </c:pt>
                <c:pt idx="1">
                  <c:v>0.3</c:v>
                </c:pt>
              </c:numCache>
            </c:numRef>
          </c:val>
          <c:extLst>
            <c:ext xmlns:c16="http://schemas.microsoft.com/office/drawing/2014/chart" uri="{C3380CC4-5D6E-409C-BE32-E72D297353CC}">
              <c16:uniqueId val="{00000004-8044-4F2A-A732-9D66E5F37642}"/>
            </c:ext>
          </c:extLst>
        </c:ser>
        <c:dLbls>
          <c:dLblPos val="bestFit"/>
          <c:showLegendKey val="0"/>
          <c:showVal val="1"/>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Onset of NNS outcomes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percentStacked"/>
        <c:varyColors val="0"/>
        <c:ser>
          <c:idx val="0"/>
          <c:order val="0"/>
          <c:tx>
            <c:strRef>
              <c:f>Sheet1!$B$1</c:f>
              <c:strCache>
                <c:ptCount val="1"/>
                <c:pt idx="0">
                  <c:v>Recovered</c:v>
                </c:pt>
              </c:strCache>
            </c:strRef>
          </c:tx>
          <c:spPr>
            <a:solidFill>
              <a:schemeClr val="accent1"/>
            </a:solidFill>
            <a:ln>
              <a:noFill/>
            </a:ln>
            <a:effectLst/>
          </c:spPr>
          <c:invertIfNegative val="0"/>
          <c:cat>
            <c:strRef>
              <c:f>Sheet1!$A$2:$A$5</c:f>
              <c:strCache>
                <c:ptCount val="2"/>
                <c:pt idx="0">
                  <c:v>Early onset NNS</c:v>
                </c:pt>
                <c:pt idx="1">
                  <c:v>Late onset NNS</c:v>
                </c:pt>
              </c:strCache>
            </c:strRef>
          </c:cat>
          <c:val>
            <c:numRef>
              <c:f>Sheet1!$B$2:$B$5</c:f>
              <c:numCache>
                <c:formatCode>General</c:formatCode>
                <c:ptCount val="4"/>
                <c:pt idx="0">
                  <c:v>3</c:v>
                </c:pt>
                <c:pt idx="1">
                  <c:v>1</c:v>
                </c:pt>
              </c:numCache>
            </c:numRef>
          </c:val>
          <c:extLst>
            <c:ext xmlns:c16="http://schemas.microsoft.com/office/drawing/2014/chart" uri="{C3380CC4-5D6E-409C-BE32-E72D297353CC}">
              <c16:uniqueId val="{00000000-141A-4913-82AC-0C4A8CF0D559}"/>
            </c:ext>
          </c:extLst>
        </c:ser>
        <c:ser>
          <c:idx val="1"/>
          <c:order val="1"/>
          <c:tx>
            <c:strRef>
              <c:f>Sheet1!$C$1</c:f>
              <c:strCache>
                <c:ptCount val="1"/>
                <c:pt idx="0">
                  <c:v>Died</c:v>
                </c:pt>
              </c:strCache>
            </c:strRef>
          </c:tx>
          <c:spPr>
            <a:solidFill>
              <a:schemeClr val="accent2"/>
            </a:solidFill>
            <a:ln>
              <a:noFill/>
            </a:ln>
            <a:effectLst/>
          </c:spPr>
          <c:invertIfNegative val="0"/>
          <c:cat>
            <c:strRef>
              <c:f>Sheet1!$A$2:$A$5</c:f>
              <c:strCache>
                <c:ptCount val="2"/>
                <c:pt idx="0">
                  <c:v>Early onset NNS</c:v>
                </c:pt>
                <c:pt idx="1">
                  <c:v>Late onset NNS</c:v>
                </c:pt>
              </c:strCache>
            </c:strRef>
          </c:cat>
          <c:val>
            <c:numRef>
              <c:f>Sheet1!$C$2:$C$5</c:f>
              <c:numCache>
                <c:formatCode>General</c:formatCode>
                <c:ptCount val="4"/>
                <c:pt idx="0">
                  <c:v>4</c:v>
                </c:pt>
                <c:pt idx="1">
                  <c:v>2</c:v>
                </c:pt>
              </c:numCache>
            </c:numRef>
          </c:val>
          <c:extLst>
            <c:ext xmlns:c16="http://schemas.microsoft.com/office/drawing/2014/chart" uri="{C3380CC4-5D6E-409C-BE32-E72D297353CC}">
              <c16:uniqueId val="{00000001-141A-4913-82AC-0C4A8CF0D559}"/>
            </c:ext>
          </c:extLst>
        </c:ser>
        <c:ser>
          <c:idx val="2"/>
          <c:order val="2"/>
          <c:tx>
            <c:strRef>
              <c:f>Sheet1!$D$1</c:f>
              <c:strCache>
                <c:ptCount val="1"/>
                <c:pt idx="0">
                  <c:v>Column1</c:v>
                </c:pt>
              </c:strCache>
            </c:strRef>
          </c:tx>
          <c:spPr>
            <a:solidFill>
              <a:schemeClr val="accent3"/>
            </a:solidFill>
            <a:ln>
              <a:noFill/>
            </a:ln>
            <a:effectLst/>
          </c:spPr>
          <c:invertIfNegative val="0"/>
          <c:cat>
            <c:strRef>
              <c:f>Sheet1!$A$2:$A$5</c:f>
              <c:strCache>
                <c:ptCount val="2"/>
                <c:pt idx="0">
                  <c:v>Early onset NNS</c:v>
                </c:pt>
                <c:pt idx="1">
                  <c:v>Late onset NNS</c:v>
                </c:pt>
              </c:strCache>
            </c:strRef>
          </c:cat>
          <c:val>
            <c:numRef>
              <c:f>Sheet1!$D$2:$D$5</c:f>
            </c:numRef>
          </c:val>
          <c:extLst>
            <c:ext xmlns:c16="http://schemas.microsoft.com/office/drawing/2014/chart" uri="{C3380CC4-5D6E-409C-BE32-E72D297353CC}">
              <c16:uniqueId val="{00000002-141A-4913-82AC-0C4A8CF0D559}"/>
            </c:ext>
          </c:extLst>
        </c:ser>
        <c:dLbls>
          <c:showLegendKey val="0"/>
          <c:showVal val="0"/>
          <c:showCatName val="0"/>
          <c:showSerName val="0"/>
          <c:showPercent val="0"/>
          <c:showBubbleSize val="0"/>
        </c:dLbls>
        <c:gapWidth val="150"/>
        <c:overlap val="100"/>
        <c:axId val="158395280"/>
        <c:axId val="158395696"/>
      </c:barChart>
      <c:catAx>
        <c:axId val="1583952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8395696"/>
        <c:crosses val="autoZero"/>
        <c:auto val="1"/>
        <c:lblAlgn val="ctr"/>
        <c:lblOffset val="100"/>
        <c:noMultiLvlLbl val="0"/>
      </c:catAx>
      <c:valAx>
        <c:axId val="158395696"/>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83952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MICRO-ORGANISMS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A96-4544-94D6-258E70B55D7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A96-4544-94D6-258E70B55D7C}"/>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2"/>
                <c:pt idx="0">
                  <c:v>Klebsiella pneumoniae</c:v>
                </c:pt>
                <c:pt idx="1">
                  <c:v>Acinetobacter baumanni</c:v>
                </c:pt>
              </c:strCache>
            </c:strRef>
          </c:cat>
          <c:val>
            <c:numRef>
              <c:f>Sheet1!$B$2:$B$5</c:f>
              <c:numCache>
                <c:formatCode>0%</c:formatCode>
                <c:ptCount val="2"/>
                <c:pt idx="0">
                  <c:v>0.6</c:v>
                </c:pt>
                <c:pt idx="1">
                  <c:v>0.4</c:v>
                </c:pt>
              </c:numCache>
            </c:numRef>
          </c:val>
          <c:extLst>
            <c:ext xmlns:c16="http://schemas.microsoft.com/office/drawing/2014/chart" uri="{C3380CC4-5D6E-409C-BE32-E72D297353CC}">
              <c16:uniqueId val="{00000004-CA96-4544-94D6-258E70B55D7C}"/>
            </c:ext>
          </c:extLst>
        </c:ser>
        <c:dLbls>
          <c:showLegendKey val="0"/>
          <c:showVal val="1"/>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MORTALITY</a:t>
            </a:r>
            <a:r>
              <a:rPr lang="en-US" baseline="0" dirty="0"/>
              <a:t> RATE</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percentStacked"/>
        <c:varyColors val="0"/>
        <c:ser>
          <c:idx val="0"/>
          <c:order val="0"/>
          <c:tx>
            <c:strRef>
              <c:f>Sheet1!$B$1</c:f>
              <c:strCache>
                <c:ptCount val="1"/>
                <c:pt idx="0">
                  <c:v>Recovered</c:v>
                </c:pt>
              </c:strCache>
            </c:strRef>
          </c:tx>
          <c:spPr>
            <a:solidFill>
              <a:schemeClr val="accent1"/>
            </a:solidFill>
            <a:ln>
              <a:noFill/>
            </a:ln>
            <a:effectLst/>
          </c:spPr>
          <c:invertIfNegative val="0"/>
          <c:cat>
            <c:strRef>
              <c:f>Sheet1!$A$2:$A$5</c:f>
              <c:strCache>
                <c:ptCount val="2"/>
                <c:pt idx="0">
                  <c:v>Klebsiella Pneumoniae</c:v>
                </c:pt>
                <c:pt idx="1">
                  <c:v>Acinetobacter baumanni</c:v>
                </c:pt>
              </c:strCache>
            </c:strRef>
          </c:cat>
          <c:val>
            <c:numRef>
              <c:f>Sheet1!$B$2:$B$5</c:f>
              <c:numCache>
                <c:formatCode>0%</c:formatCode>
                <c:ptCount val="4"/>
                <c:pt idx="0">
                  <c:v>0.6</c:v>
                </c:pt>
                <c:pt idx="1">
                  <c:v>0</c:v>
                </c:pt>
              </c:numCache>
            </c:numRef>
          </c:val>
          <c:extLst>
            <c:ext xmlns:c16="http://schemas.microsoft.com/office/drawing/2014/chart" uri="{C3380CC4-5D6E-409C-BE32-E72D297353CC}">
              <c16:uniqueId val="{00000000-A2FB-41E7-8361-E253DA114208}"/>
            </c:ext>
          </c:extLst>
        </c:ser>
        <c:ser>
          <c:idx val="1"/>
          <c:order val="1"/>
          <c:tx>
            <c:strRef>
              <c:f>Sheet1!$C$1</c:f>
              <c:strCache>
                <c:ptCount val="1"/>
                <c:pt idx="0">
                  <c:v>Died</c:v>
                </c:pt>
              </c:strCache>
            </c:strRef>
          </c:tx>
          <c:spPr>
            <a:solidFill>
              <a:schemeClr val="accent2"/>
            </a:solidFill>
            <a:ln>
              <a:noFill/>
            </a:ln>
            <a:effectLst/>
          </c:spPr>
          <c:invertIfNegative val="0"/>
          <c:cat>
            <c:strRef>
              <c:f>Sheet1!$A$2:$A$5</c:f>
              <c:strCache>
                <c:ptCount val="2"/>
                <c:pt idx="0">
                  <c:v>Klebsiella Pneumoniae</c:v>
                </c:pt>
                <c:pt idx="1">
                  <c:v>Acinetobacter baumanni</c:v>
                </c:pt>
              </c:strCache>
            </c:strRef>
          </c:cat>
          <c:val>
            <c:numRef>
              <c:f>Sheet1!$C$2:$C$5</c:f>
              <c:numCache>
                <c:formatCode>0%</c:formatCode>
                <c:ptCount val="4"/>
                <c:pt idx="0">
                  <c:v>0.4</c:v>
                </c:pt>
                <c:pt idx="1">
                  <c:v>1</c:v>
                </c:pt>
              </c:numCache>
            </c:numRef>
          </c:val>
          <c:extLst>
            <c:ext xmlns:c16="http://schemas.microsoft.com/office/drawing/2014/chart" uri="{C3380CC4-5D6E-409C-BE32-E72D297353CC}">
              <c16:uniqueId val="{00000001-A2FB-41E7-8361-E253DA114208}"/>
            </c:ext>
          </c:extLst>
        </c:ser>
        <c:ser>
          <c:idx val="2"/>
          <c:order val="2"/>
          <c:tx>
            <c:strRef>
              <c:f>Sheet1!$D$1</c:f>
              <c:strCache>
                <c:ptCount val="1"/>
                <c:pt idx="0">
                  <c:v>Column1</c:v>
                </c:pt>
              </c:strCache>
            </c:strRef>
          </c:tx>
          <c:spPr>
            <a:solidFill>
              <a:schemeClr val="accent3"/>
            </a:solidFill>
            <a:ln>
              <a:noFill/>
            </a:ln>
            <a:effectLst/>
          </c:spPr>
          <c:invertIfNegative val="0"/>
          <c:cat>
            <c:strRef>
              <c:f>Sheet1!$A$2:$A$5</c:f>
              <c:strCache>
                <c:ptCount val="2"/>
                <c:pt idx="0">
                  <c:v>Klebsiella Pneumoniae</c:v>
                </c:pt>
                <c:pt idx="1">
                  <c:v>Acinetobacter baumanni</c:v>
                </c:pt>
              </c:strCache>
            </c:strRef>
          </c:cat>
          <c:val>
            <c:numRef>
              <c:f>Sheet1!$D$2:$D$5</c:f>
            </c:numRef>
          </c:val>
          <c:extLst>
            <c:ext xmlns:c16="http://schemas.microsoft.com/office/drawing/2014/chart" uri="{C3380CC4-5D6E-409C-BE32-E72D297353CC}">
              <c16:uniqueId val="{00000002-A2FB-41E7-8361-E253DA114208}"/>
            </c:ext>
          </c:extLst>
        </c:ser>
        <c:dLbls>
          <c:showLegendKey val="0"/>
          <c:showVal val="0"/>
          <c:showCatName val="0"/>
          <c:showSerName val="0"/>
          <c:showPercent val="0"/>
          <c:showBubbleSize val="0"/>
        </c:dLbls>
        <c:gapWidth val="150"/>
        <c:overlap val="100"/>
        <c:axId val="104862096"/>
        <c:axId val="230329840"/>
      </c:barChart>
      <c:catAx>
        <c:axId val="10486209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0329840"/>
        <c:crosses val="autoZero"/>
        <c:auto val="1"/>
        <c:lblAlgn val="ctr"/>
        <c:lblOffset val="100"/>
        <c:noMultiLvlLbl val="0"/>
      </c:catAx>
      <c:valAx>
        <c:axId val="23032984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48620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5522AA-708E-4BDB-A897-9245E7C89977}" type="doc">
      <dgm:prSet loTypeId="urn:microsoft.com/office/officeart/2005/8/layout/pyramid2" loCatId="list" qsTypeId="urn:microsoft.com/office/officeart/2005/8/quickstyle/simple1" qsCatId="simple" csTypeId="urn:microsoft.com/office/officeart/2005/8/colors/accent1_2" csCatId="accent1"/>
      <dgm:spPr/>
      <dgm:t>
        <a:bodyPr/>
        <a:lstStyle/>
        <a:p>
          <a:endParaRPr lang="en-US"/>
        </a:p>
      </dgm:t>
    </dgm:pt>
    <dgm:pt modelId="{7F314A9C-B25D-4426-912B-BEA20BCE788B}">
      <dgm:prSet/>
      <dgm:spPr/>
      <dgm:t>
        <a:bodyPr/>
        <a:lstStyle/>
        <a:p>
          <a:r>
            <a:rPr lang="en-GB" b="1" dirty="0"/>
            <a:t>ANTIBIOTICS AVAILABLE AT THE FACILITY/USED IN PATIENTS’ TREATMENT</a:t>
          </a:r>
          <a:endParaRPr lang="en-US" dirty="0"/>
        </a:p>
      </dgm:t>
    </dgm:pt>
    <dgm:pt modelId="{9E023D17-266F-4B41-9ED6-D0C99A442FF0}" type="parTrans" cxnId="{882EE743-726B-4FCF-A441-0B77B336AF94}">
      <dgm:prSet/>
      <dgm:spPr/>
      <dgm:t>
        <a:bodyPr/>
        <a:lstStyle/>
        <a:p>
          <a:endParaRPr lang="en-US"/>
        </a:p>
      </dgm:t>
    </dgm:pt>
    <dgm:pt modelId="{42615C6E-9ABC-4781-BF74-135FF0D02E41}" type="sibTrans" cxnId="{882EE743-726B-4FCF-A441-0B77B336AF94}">
      <dgm:prSet/>
      <dgm:spPr/>
      <dgm:t>
        <a:bodyPr/>
        <a:lstStyle/>
        <a:p>
          <a:endParaRPr lang="en-US"/>
        </a:p>
      </dgm:t>
    </dgm:pt>
    <dgm:pt modelId="{FA08E716-535D-4B3B-BAB6-1119E4F46B8C}">
      <dgm:prSet/>
      <dgm:spPr/>
      <dgm:t>
        <a:bodyPr/>
        <a:lstStyle/>
        <a:p>
          <a:r>
            <a:rPr lang="en-GB" dirty="0"/>
            <a:t>Benzyl penicillin</a:t>
          </a:r>
          <a:endParaRPr lang="en-US" dirty="0"/>
        </a:p>
      </dgm:t>
    </dgm:pt>
    <dgm:pt modelId="{A3E9E610-1257-4295-984F-1CFEAFBB9DD4}" type="parTrans" cxnId="{165638EE-95C2-495A-A6FD-1A0B325E6E7B}">
      <dgm:prSet/>
      <dgm:spPr/>
      <dgm:t>
        <a:bodyPr/>
        <a:lstStyle/>
        <a:p>
          <a:endParaRPr lang="en-US"/>
        </a:p>
      </dgm:t>
    </dgm:pt>
    <dgm:pt modelId="{9F1F4EAC-B5F1-40F3-8818-47488386C7CC}" type="sibTrans" cxnId="{165638EE-95C2-495A-A6FD-1A0B325E6E7B}">
      <dgm:prSet/>
      <dgm:spPr/>
      <dgm:t>
        <a:bodyPr/>
        <a:lstStyle/>
        <a:p>
          <a:endParaRPr lang="en-US"/>
        </a:p>
      </dgm:t>
    </dgm:pt>
    <dgm:pt modelId="{27566607-E295-4758-B3EA-F6296519984C}">
      <dgm:prSet/>
      <dgm:spPr/>
      <dgm:t>
        <a:bodyPr/>
        <a:lstStyle/>
        <a:p>
          <a:r>
            <a:rPr lang="en-GB" dirty="0"/>
            <a:t>Gentamycin</a:t>
          </a:r>
          <a:endParaRPr lang="en-US" dirty="0"/>
        </a:p>
      </dgm:t>
    </dgm:pt>
    <dgm:pt modelId="{C296D86E-7734-45E9-A0C7-36707D8FDDA5}" type="parTrans" cxnId="{D4EC27B1-5E21-4F5D-93B9-13395E2315E0}">
      <dgm:prSet/>
      <dgm:spPr/>
      <dgm:t>
        <a:bodyPr/>
        <a:lstStyle/>
        <a:p>
          <a:endParaRPr lang="en-US"/>
        </a:p>
      </dgm:t>
    </dgm:pt>
    <dgm:pt modelId="{C1B56BF6-332C-4E3E-8E58-09F820BCBC14}" type="sibTrans" cxnId="{D4EC27B1-5E21-4F5D-93B9-13395E2315E0}">
      <dgm:prSet/>
      <dgm:spPr/>
      <dgm:t>
        <a:bodyPr/>
        <a:lstStyle/>
        <a:p>
          <a:endParaRPr lang="en-US"/>
        </a:p>
      </dgm:t>
    </dgm:pt>
    <dgm:pt modelId="{07E26531-F151-4B85-91E8-9FE01DF7A14F}">
      <dgm:prSet/>
      <dgm:spPr/>
      <dgm:t>
        <a:bodyPr/>
        <a:lstStyle/>
        <a:p>
          <a:r>
            <a:rPr lang="en-GB" dirty="0"/>
            <a:t>Amikacin</a:t>
          </a:r>
          <a:endParaRPr lang="en-US" dirty="0"/>
        </a:p>
      </dgm:t>
    </dgm:pt>
    <dgm:pt modelId="{5B6363D3-E6E3-4673-936B-C42C84DE63E7}" type="parTrans" cxnId="{DA99E1DB-DC23-432B-B194-B09F1C9605FF}">
      <dgm:prSet/>
      <dgm:spPr/>
      <dgm:t>
        <a:bodyPr/>
        <a:lstStyle/>
        <a:p>
          <a:endParaRPr lang="en-US"/>
        </a:p>
      </dgm:t>
    </dgm:pt>
    <dgm:pt modelId="{875FCF54-8E35-4A57-AE58-FF769DC6F751}" type="sibTrans" cxnId="{DA99E1DB-DC23-432B-B194-B09F1C9605FF}">
      <dgm:prSet/>
      <dgm:spPr/>
      <dgm:t>
        <a:bodyPr/>
        <a:lstStyle/>
        <a:p>
          <a:endParaRPr lang="en-US"/>
        </a:p>
      </dgm:t>
    </dgm:pt>
    <dgm:pt modelId="{865636D6-33BE-4C95-8CCC-9D37F8F83B43}">
      <dgm:prSet/>
      <dgm:spPr/>
      <dgm:t>
        <a:bodyPr/>
        <a:lstStyle/>
        <a:p>
          <a:r>
            <a:rPr lang="en-GB" dirty="0"/>
            <a:t>Ceftazidime</a:t>
          </a:r>
          <a:endParaRPr lang="en-US" dirty="0"/>
        </a:p>
      </dgm:t>
    </dgm:pt>
    <dgm:pt modelId="{43EF7AA2-4C1B-4A8D-8636-C7CB3A16BCD3}" type="parTrans" cxnId="{10FB87B4-7800-4DE7-A2E3-15F142D48D12}">
      <dgm:prSet/>
      <dgm:spPr/>
      <dgm:t>
        <a:bodyPr/>
        <a:lstStyle/>
        <a:p>
          <a:endParaRPr lang="en-US"/>
        </a:p>
      </dgm:t>
    </dgm:pt>
    <dgm:pt modelId="{F2965377-8A59-4545-A42D-3C618634ED5F}" type="sibTrans" cxnId="{10FB87B4-7800-4DE7-A2E3-15F142D48D12}">
      <dgm:prSet/>
      <dgm:spPr/>
      <dgm:t>
        <a:bodyPr/>
        <a:lstStyle/>
        <a:p>
          <a:endParaRPr lang="en-US"/>
        </a:p>
      </dgm:t>
    </dgm:pt>
    <dgm:pt modelId="{AF22F7B9-710E-450F-BB7B-17D11E33641D}">
      <dgm:prSet/>
      <dgm:spPr/>
      <dgm:t>
        <a:bodyPr/>
        <a:lstStyle/>
        <a:p>
          <a:r>
            <a:rPr lang="en-GB" dirty="0"/>
            <a:t>Meropenem</a:t>
          </a:r>
          <a:endParaRPr lang="en-US" dirty="0"/>
        </a:p>
      </dgm:t>
    </dgm:pt>
    <dgm:pt modelId="{C1E16E76-FC59-48C3-9C6D-CE67A09B402A}" type="parTrans" cxnId="{FAAED2A6-C18F-4AD7-8584-1D5DC88CEB55}">
      <dgm:prSet/>
      <dgm:spPr/>
      <dgm:t>
        <a:bodyPr/>
        <a:lstStyle/>
        <a:p>
          <a:endParaRPr lang="en-US"/>
        </a:p>
      </dgm:t>
    </dgm:pt>
    <dgm:pt modelId="{5C8023AD-C794-4E9C-8DC3-9906C09DD002}" type="sibTrans" cxnId="{FAAED2A6-C18F-4AD7-8584-1D5DC88CEB55}">
      <dgm:prSet/>
      <dgm:spPr/>
      <dgm:t>
        <a:bodyPr/>
        <a:lstStyle/>
        <a:p>
          <a:endParaRPr lang="en-US"/>
        </a:p>
      </dgm:t>
    </dgm:pt>
    <dgm:pt modelId="{B2103BB9-833B-429D-8177-4A5FD9FFFE61}">
      <dgm:prSet/>
      <dgm:spPr/>
      <dgm:t>
        <a:bodyPr/>
        <a:lstStyle/>
        <a:p>
          <a:r>
            <a:rPr lang="en-GB" dirty="0"/>
            <a:t>Ciprofloxacin</a:t>
          </a:r>
          <a:endParaRPr lang="en-US" dirty="0"/>
        </a:p>
      </dgm:t>
    </dgm:pt>
    <dgm:pt modelId="{7704A967-5663-4733-B6C1-AF0AAC906B96}" type="parTrans" cxnId="{54C1FAF9-8756-4AA7-8832-68CC4D927276}">
      <dgm:prSet/>
      <dgm:spPr/>
      <dgm:t>
        <a:bodyPr/>
        <a:lstStyle/>
        <a:p>
          <a:endParaRPr lang="en-US"/>
        </a:p>
      </dgm:t>
    </dgm:pt>
    <dgm:pt modelId="{EF6370D6-3FF3-4098-B1F8-E848CE118C37}" type="sibTrans" cxnId="{54C1FAF9-8756-4AA7-8832-68CC4D927276}">
      <dgm:prSet/>
      <dgm:spPr/>
      <dgm:t>
        <a:bodyPr/>
        <a:lstStyle/>
        <a:p>
          <a:endParaRPr lang="en-US"/>
        </a:p>
      </dgm:t>
    </dgm:pt>
    <dgm:pt modelId="{C74BAF8F-407E-49F2-8D38-80FB1D29A4DD}">
      <dgm:prSet/>
      <dgm:spPr/>
      <dgm:t>
        <a:bodyPr/>
        <a:lstStyle/>
        <a:p>
          <a:r>
            <a:rPr lang="en-GB" dirty="0"/>
            <a:t>Metronidazole</a:t>
          </a:r>
          <a:endParaRPr lang="en-US" dirty="0"/>
        </a:p>
      </dgm:t>
    </dgm:pt>
    <dgm:pt modelId="{9080170B-6D75-4425-B612-F5A65A61E92F}" type="parTrans" cxnId="{683233C5-252F-4D30-840E-099322ADBDF2}">
      <dgm:prSet/>
      <dgm:spPr/>
      <dgm:t>
        <a:bodyPr/>
        <a:lstStyle/>
        <a:p>
          <a:endParaRPr lang="en-US"/>
        </a:p>
      </dgm:t>
    </dgm:pt>
    <dgm:pt modelId="{A615BA63-FEA8-4B32-B9D0-DA0C81DF992E}" type="sibTrans" cxnId="{683233C5-252F-4D30-840E-099322ADBDF2}">
      <dgm:prSet/>
      <dgm:spPr/>
      <dgm:t>
        <a:bodyPr/>
        <a:lstStyle/>
        <a:p>
          <a:endParaRPr lang="en-US"/>
        </a:p>
      </dgm:t>
    </dgm:pt>
    <dgm:pt modelId="{7FAB9ADF-281D-41A7-AA9A-96AC685F39C7}">
      <dgm:prSet/>
      <dgm:spPr/>
      <dgm:t>
        <a:bodyPr/>
        <a:lstStyle/>
        <a:p>
          <a:r>
            <a:rPr lang="en-GB" dirty="0"/>
            <a:t>Colistin</a:t>
          </a:r>
          <a:endParaRPr lang="en-US" dirty="0"/>
        </a:p>
      </dgm:t>
    </dgm:pt>
    <dgm:pt modelId="{1FFBE114-7FBA-4A5F-A18B-D8ADC43B3501}" type="parTrans" cxnId="{A1A28222-7FFC-4B05-A489-98D931B0EE54}">
      <dgm:prSet/>
      <dgm:spPr/>
      <dgm:t>
        <a:bodyPr/>
        <a:lstStyle/>
        <a:p>
          <a:endParaRPr lang="en-US"/>
        </a:p>
      </dgm:t>
    </dgm:pt>
    <dgm:pt modelId="{38E7E549-0074-49D1-9850-E27B0223C816}" type="sibTrans" cxnId="{A1A28222-7FFC-4B05-A489-98D931B0EE54}">
      <dgm:prSet/>
      <dgm:spPr/>
      <dgm:t>
        <a:bodyPr/>
        <a:lstStyle/>
        <a:p>
          <a:endParaRPr lang="en-US"/>
        </a:p>
      </dgm:t>
    </dgm:pt>
    <dgm:pt modelId="{6FA511B2-2F0F-42FF-A22D-856A81A7116F}" type="pres">
      <dgm:prSet presAssocID="{275522AA-708E-4BDB-A897-9245E7C89977}" presName="compositeShape" presStyleCnt="0">
        <dgm:presLayoutVars>
          <dgm:dir/>
          <dgm:resizeHandles/>
        </dgm:presLayoutVars>
      </dgm:prSet>
      <dgm:spPr/>
    </dgm:pt>
    <dgm:pt modelId="{E274C7C0-7933-4FFF-B8B5-E44DEEBC7FEE}" type="pres">
      <dgm:prSet presAssocID="{275522AA-708E-4BDB-A897-9245E7C89977}" presName="pyramid" presStyleLbl="node1" presStyleIdx="0" presStyleCnt="1"/>
      <dgm:spPr/>
    </dgm:pt>
    <dgm:pt modelId="{B520FE24-D898-40EB-A6BB-A53126F5CC04}" type="pres">
      <dgm:prSet presAssocID="{275522AA-708E-4BDB-A897-9245E7C89977}" presName="theList" presStyleCnt="0"/>
      <dgm:spPr/>
    </dgm:pt>
    <dgm:pt modelId="{39F9932B-7FE4-495E-98A5-A4C0A6039414}" type="pres">
      <dgm:prSet presAssocID="{7F314A9C-B25D-4426-912B-BEA20BCE788B}" presName="aNode" presStyleLbl="fgAcc1" presStyleIdx="0" presStyleCnt="1">
        <dgm:presLayoutVars>
          <dgm:bulletEnabled val="1"/>
        </dgm:presLayoutVars>
      </dgm:prSet>
      <dgm:spPr/>
    </dgm:pt>
    <dgm:pt modelId="{DFCB46C9-2EA0-4213-9D0E-24E8A9392995}" type="pres">
      <dgm:prSet presAssocID="{7F314A9C-B25D-4426-912B-BEA20BCE788B}" presName="aSpace" presStyleCnt="0"/>
      <dgm:spPr/>
    </dgm:pt>
  </dgm:ptLst>
  <dgm:cxnLst>
    <dgm:cxn modelId="{EFF24115-C471-4179-B91C-3654589FE0CC}" type="presOf" srcId="{275522AA-708E-4BDB-A897-9245E7C89977}" destId="{6FA511B2-2F0F-42FF-A22D-856A81A7116F}" srcOrd="0" destOrd="0" presId="urn:microsoft.com/office/officeart/2005/8/layout/pyramid2"/>
    <dgm:cxn modelId="{A1A28222-7FFC-4B05-A489-98D931B0EE54}" srcId="{7F314A9C-B25D-4426-912B-BEA20BCE788B}" destId="{7FAB9ADF-281D-41A7-AA9A-96AC685F39C7}" srcOrd="7" destOrd="0" parTransId="{1FFBE114-7FBA-4A5F-A18B-D8ADC43B3501}" sibTransId="{38E7E549-0074-49D1-9850-E27B0223C816}"/>
    <dgm:cxn modelId="{E286273E-A126-4112-86CD-0DF9BA1E7F76}" type="presOf" srcId="{C74BAF8F-407E-49F2-8D38-80FB1D29A4DD}" destId="{39F9932B-7FE4-495E-98A5-A4C0A6039414}" srcOrd="0" destOrd="7" presId="urn:microsoft.com/office/officeart/2005/8/layout/pyramid2"/>
    <dgm:cxn modelId="{882EE743-726B-4FCF-A441-0B77B336AF94}" srcId="{275522AA-708E-4BDB-A897-9245E7C89977}" destId="{7F314A9C-B25D-4426-912B-BEA20BCE788B}" srcOrd="0" destOrd="0" parTransId="{9E023D17-266F-4B41-9ED6-D0C99A442FF0}" sibTransId="{42615C6E-9ABC-4781-BF74-135FF0D02E41}"/>
    <dgm:cxn modelId="{52A24648-70BB-4479-ACF2-1DB3C64AD349}" type="presOf" srcId="{7F314A9C-B25D-4426-912B-BEA20BCE788B}" destId="{39F9932B-7FE4-495E-98A5-A4C0A6039414}" srcOrd="0" destOrd="0" presId="urn:microsoft.com/office/officeart/2005/8/layout/pyramid2"/>
    <dgm:cxn modelId="{95FAB26D-BB85-42C5-81D9-5AC965B63506}" type="presOf" srcId="{7FAB9ADF-281D-41A7-AA9A-96AC685F39C7}" destId="{39F9932B-7FE4-495E-98A5-A4C0A6039414}" srcOrd="0" destOrd="8" presId="urn:microsoft.com/office/officeart/2005/8/layout/pyramid2"/>
    <dgm:cxn modelId="{C428AF77-F34B-4A20-A3C8-2D9A6C5F9846}" type="presOf" srcId="{865636D6-33BE-4C95-8CCC-9D37F8F83B43}" destId="{39F9932B-7FE4-495E-98A5-A4C0A6039414}" srcOrd="0" destOrd="4" presId="urn:microsoft.com/office/officeart/2005/8/layout/pyramid2"/>
    <dgm:cxn modelId="{CA7A4D99-2A9C-462C-9E36-09D678915391}" type="presOf" srcId="{B2103BB9-833B-429D-8177-4A5FD9FFFE61}" destId="{39F9932B-7FE4-495E-98A5-A4C0A6039414}" srcOrd="0" destOrd="6" presId="urn:microsoft.com/office/officeart/2005/8/layout/pyramid2"/>
    <dgm:cxn modelId="{FAAED2A6-C18F-4AD7-8584-1D5DC88CEB55}" srcId="{7F314A9C-B25D-4426-912B-BEA20BCE788B}" destId="{AF22F7B9-710E-450F-BB7B-17D11E33641D}" srcOrd="4" destOrd="0" parTransId="{C1E16E76-FC59-48C3-9C6D-CE67A09B402A}" sibTransId="{5C8023AD-C794-4E9C-8DC3-9906C09DD002}"/>
    <dgm:cxn modelId="{F6537AAA-C4C3-4718-A99C-78E7403AC114}" type="presOf" srcId="{AF22F7B9-710E-450F-BB7B-17D11E33641D}" destId="{39F9932B-7FE4-495E-98A5-A4C0A6039414}" srcOrd="0" destOrd="5" presId="urn:microsoft.com/office/officeart/2005/8/layout/pyramid2"/>
    <dgm:cxn modelId="{B59350AE-FAB6-43A3-B34B-3B581FBF4FA5}" type="presOf" srcId="{FA08E716-535D-4B3B-BAB6-1119E4F46B8C}" destId="{39F9932B-7FE4-495E-98A5-A4C0A6039414}" srcOrd="0" destOrd="1" presId="urn:microsoft.com/office/officeart/2005/8/layout/pyramid2"/>
    <dgm:cxn modelId="{D4EC27B1-5E21-4F5D-93B9-13395E2315E0}" srcId="{7F314A9C-B25D-4426-912B-BEA20BCE788B}" destId="{27566607-E295-4758-B3EA-F6296519984C}" srcOrd="1" destOrd="0" parTransId="{C296D86E-7734-45E9-A0C7-36707D8FDDA5}" sibTransId="{C1B56BF6-332C-4E3E-8E58-09F820BCBC14}"/>
    <dgm:cxn modelId="{10FB87B4-7800-4DE7-A2E3-15F142D48D12}" srcId="{7F314A9C-B25D-4426-912B-BEA20BCE788B}" destId="{865636D6-33BE-4C95-8CCC-9D37F8F83B43}" srcOrd="3" destOrd="0" parTransId="{43EF7AA2-4C1B-4A8D-8636-C7CB3A16BCD3}" sibTransId="{F2965377-8A59-4545-A42D-3C618634ED5F}"/>
    <dgm:cxn modelId="{683233C5-252F-4D30-840E-099322ADBDF2}" srcId="{7F314A9C-B25D-4426-912B-BEA20BCE788B}" destId="{C74BAF8F-407E-49F2-8D38-80FB1D29A4DD}" srcOrd="6" destOrd="0" parTransId="{9080170B-6D75-4425-B612-F5A65A61E92F}" sibTransId="{A615BA63-FEA8-4B32-B9D0-DA0C81DF992E}"/>
    <dgm:cxn modelId="{DA99E1DB-DC23-432B-B194-B09F1C9605FF}" srcId="{7F314A9C-B25D-4426-912B-BEA20BCE788B}" destId="{07E26531-F151-4B85-91E8-9FE01DF7A14F}" srcOrd="2" destOrd="0" parTransId="{5B6363D3-E6E3-4673-936B-C42C84DE63E7}" sibTransId="{875FCF54-8E35-4A57-AE58-FF769DC6F751}"/>
    <dgm:cxn modelId="{90CBA0E7-CB84-462F-9152-15A92064930D}" type="presOf" srcId="{07E26531-F151-4B85-91E8-9FE01DF7A14F}" destId="{39F9932B-7FE4-495E-98A5-A4C0A6039414}" srcOrd="0" destOrd="3" presId="urn:microsoft.com/office/officeart/2005/8/layout/pyramid2"/>
    <dgm:cxn modelId="{E5A40DE8-FB55-4E88-B488-5F4A39AFAEC9}" type="presOf" srcId="{27566607-E295-4758-B3EA-F6296519984C}" destId="{39F9932B-7FE4-495E-98A5-A4C0A6039414}" srcOrd="0" destOrd="2" presId="urn:microsoft.com/office/officeart/2005/8/layout/pyramid2"/>
    <dgm:cxn modelId="{165638EE-95C2-495A-A6FD-1A0B325E6E7B}" srcId="{7F314A9C-B25D-4426-912B-BEA20BCE788B}" destId="{FA08E716-535D-4B3B-BAB6-1119E4F46B8C}" srcOrd="0" destOrd="0" parTransId="{A3E9E610-1257-4295-984F-1CFEAFBB9DD4}" sibTransId="{9F1F4EAC-B5F1-40F3-8818-47488386C7CC}"/>
    <dgm:cxn modelId="{54C1FAF9-8756-4AA7-8832-68CC4D927276}" srcId="{7F314A9C-B25D-4426-912B-BEA20BCE788B}" destId="{B2103BB9-833B-429D-8177-4A5FD9FFFE61}" srcOrd="5" destOrd="0" parTransId="{7704A967-5663-4733-B6C1-AF0AAC906B96}" sibTransId="{EF6370D6-3FF3-4098-B1F8-E848CE118C37}"/>
    <dgm:cxn modelId="{CC0B5BDA-CACE-4815-93EB-0A9D07282EE0}" type="presParOf" srcId="{6FA511B2-2F0F-42FF-A22D-856A81A7116F}" destId="{E274C7C0-7933-4FFF-B8B5-E44DEEBC7FEE}" srcOrd="0" destOrd="0" presId="urn:microsoft.com/office/officeart/2005/8/layout/pyramid2"/>
    <dgm:cxn modelId="{CB3A145B-EAAF-453B-A389-E68077662837}" type="presParOf" srcId="{6FA511B2-2F0F-42FF-A22D-856A81A7116F}" destId="{B520FE24-D898-40EB-A6BB-A53126F5CC04}" srcOrd="1" destOrd="0" presId="urn:microsoft.com/office/officeart/2005/8/layout/pyramid2"/>
    <dgm:cxn modelId="{25F7E4B6-0C6F-4C73-86A3-688CF1FDAE6A}" type="presParOf" srcId="{B520FE24-D898-40EB-A6BB-A53126F5CC04}" destId="{39F9932B-7FE4-495E-98A5-A4C0A6039414}" srcOrd="0" destOrd="0" presId="urn:microsoft.com/office/officeart/2005/8/layout/pyramid2"/>
    <dgm:cxn modelId="{4AA4AAAA-A87C-41BB-940E-A5C413CA14C3}" type="presParOf" srcId="{B520FE24-D898-40EB-A6BB-A53126F5CC04}" destId="{DFCB46C9-2EA0-4213-9D0E-24E8A9392995}" srcOrd="1" destOrd="0" presId="urn:microsoft.com/office/officeart/2005/8/layout/pyramid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693ECE3-1F30-47AE-A233-584D183A1F1E}"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en-US"/>
        </a:p>
      </dgm:t>
    </dgm:pt>
    <dgm:pt modelId="{909834C5-9E5C-448E-8F26-4A4A8CFB420F}">
      <dgm:prSet/>
      <dgm:spPr/>
      <dgm:t>
        <a:bodyPr/>
        <a:lstStyle/>
        <a:p>
          <a:r>
            <a:rPr lang="en-GB" b="1" dirty="0"/>
            <a:t>RECOMMENDED ANTIBIOTICS</a:t>
          </a:r>
          <a:endParaRPr lang="en-US" dirty="0"/>
        </a:p>
      </dgm:t>
    </dgm:pt>
    <dgm:pt modelId="{725C89EB-FC13-4BCA-927A-7E0BF0CB86AD}" type="parTrans" cxnId="{14A4897A-5086-4AF0-BF2D-4614800D6E98}">
      <dgm:prSet/>
      <dgm:spPr/>
      <dgm:t>
        <a:bodyPr/>
        <a:lstStyle/>
        <a:p>
          <a:endParaRPr lang="en-US"/>
        </a:p>
      </dgm:t>
    </dgm:pt>
    <dgm:pt modelId="{DB58FBC2-92D9-4E3C-ACF1-0BD63E7A4E82}" type="sibTrans" cxnId="{14A4897A-5086-4AF0-BF2D-4614800D6E98}">
      <dgm:prSet/>
      <dgm:spPr/>
      <dgm:t>
        <a:bodyPr/>
        <a:lstStyle/>
        <a:p>
          <a:endParaRPr lang="en-US"/>
        </a:p>
      </dgm:t>
    </dgm:pt>
    <dgm:pt modelId="{7ACA3344-C002-4A42-980E-CA2D5AE58983}">
      <dgm:prSet/>
      <dgm:spPr/>
      <dgm:t>
        <a:bodyPr/>
        <a:lstStyle/>
        <a:p>
          <a:r>
            <a:rPr lang="en-US" dirty="0"/>
            <a:t>Aztreonam-avibactam</a:t>
          </a:r>
        </a:p>
      </dgm:t>
    </dgm:pt>
    <dgm:pt modelId="{B2D2847F-241B-4209-8917-A0B59CDA7DF3}" type="parTrans" cxnId="{20B10F5E-E850-430C-A411-ACA8AC741EFC}">
      <dgm:prSet/>
      <dgm:spPr/>
      <dgm:t>
        <a:bodyPr/>
        <a:lstStyle/>
        <a:p>
          <a:endParaRPr lang="en-US"/>
        </a:p>
      </dgm:t>
    </dgm:pt>
    <dgm:pt modelId="{A80D0D64-92D5-4E3F-A42E-156E027A29D1}" type="sibTrans" cxnId="{20B10F5E-E850-430C-A411-ACA8AC741EFC}">
      <dgm:prSet/>
      <dgm:spPr/>
      <dgm:t>
        <a:bodyPr/>
        <a:lstStyle/>
        <a:p>
          <a:endParaRPr lang="en-US"/>
        </a:p>
      </dgm:t>
    </dgm:pt>
    <dgm:pt modelId="{6EB319C6-569A-4392-BFE0-3958F8F2C23D}">
      <dgm:prSet/>
      <dgm:spPr/>
      <dgm:t>
        <a:bodyPr/>
        <a:lstStyle/>
        <a:p>
          <a:r>
            <a:rPr lang="en-US" dirty="0"/>
            <a:t>Ceftazidime-avibactam and aztreonam</a:t>
          </a:r>
        </a:p>
      </dgm:t>
    </dgm:pt>
    <dgm:pt modelId="{B872F71C-F30B-4145-BC2C-189EB75A6CCE}" type="parTrans" cxnId="{03F69BE7-F02B-4E21-BBCF-E11057DF9A27}">
      <dgm:prSet/>
      <dgm:spPr/>
      <dgm:t>
        <a:bodyPr/>
        <a:lstStyle/>
        <a:p>
          <a:endParaRPr lang="en-US"/>
        </a:p>
      </dgm:t>
    </dgm:pt>
    <dgm:pt modelId="{2ACE8537-D118-4794-B464-76EE0ED6B923}" type="sibTrans" cxnId="{03F69BE7-F02B-4E21-BBCF-E11057DF9A27}">
      <dgm:prSet/>
      <dgm:spPr/>
      <dgm:t>
        <a:bodyPr/>
        <a:lstStyle/>
        <a:p>
          <a:endParaRPr lang="en-US"/>
        </a:p>
      </dgm:t>
    </dgm:pt>
    <dgm:pt modelId="{9650046C-32F9-4930-BE5D-52D962996E72}">
      <dgm:prSet/>
      <dgm:spPr/>
      <dgm:t>
        <a:bodyPr/>
        <a:lstStyle/>
        <a:p>
          <a:r>
            <a:rPr lang="en-US" dirty="0"/>
            <a:t>Cefiderocol</a:t>
          </a:r>
        </a:p>
      </dgm:t>
    </dgm:pt>
    <dgm:pt modelId="{D9013265-0E66-4535-8F2D-0AE3FB532885}" type="parTrans" cxnId="{EA936A23-DF63-43BB-8352-8248B175EE7D}">
      <dgm:prSet/>
      <dgm:spPr/>
      <dgm:t>
        <a:bodyPr/>
        <a:lstStyle/>
        <a:p>
          <a:endParaRPr lang="en-US"/>
        </a:p>
      </dgm:t>
    </dgm:pt>
    <dgm:pt modelId="{843DE689-4B48-42A4-A3D5-A430F321601C}" type="sibTrans" cxnId="{EA936A23-DF63-43BB-8352-8248B175EE7D}">
      <dgm:prSet/>
      <dgm:spPr/>
      <dgm:t>
        <a:bodyPr/>
        <a:lstStyle/>
        <a:p>
          <a:endParaRPr lang="en-US"/>
        </a:p>
      </dgm:t>
    </dgm:pt>
    <dgm:pt modelId="{F1CA4C6C-F07B-4F66-83D9-2BC38BA53D6F}">
      <dgm:prSet/>
      <dgm:spPr/>
      <dgm:t>
        <a:bodyPr/>
        <a:lstStyle/>
        <a:p>
          <a:r>
            <a:rPr lang="en-US" dirty="0"/>
            <a:t>Colistin </a:t>
          </a:r>
        </a:p>
      </dgm:t>
    </dgm:pt>
    <dgm:pt modelId="{CE17B21E-CF42-4147-89A8-5A3323980C41}" type="parTrans" cxnId="{B3BAB695-AA83-4EA2-A136-3DD5401BF9B0}">
      <dgm:prSet/>
      <dgm:spPr/>
      <dgm:t>
        <a:bodyPr/>
        <a:lstStyle/>
        <a:p>
          <a:endParaRPr lang="en-US"/>
        </a:p>
      </dgm:t>
    </dgm:pt>
    <dgm:pt modelId="{4D7E16AE-39D8-4623-9EBF-39F3C15A5A5C}" type="sibTrans" cxnId="{B3BAB695-AA83-4EA2-A136-3DD5401BF9B0}">
      <dgm:prSet/>
      <dgm:spPr/>
      <dgm:t>
        <a:bodyPr/>
        <a:lstStyle/>
        <a:p>
          <a:endParaRPr lang="en-US"/>
        </a:p>
      </dgm:t>
    </dgm:pt>
    <dgm:pt modelId="{E1A9E893-A794-46FB-A965-079CECC584BE}">
      <dgm:prSet/>
      <dgm:spPr/>
      <dgm:t>
        <a:bodyPr/>
        <a:lstStyle/>
        <a:p>
          <a:r>
            <a:rPr lang="en-US" dirty="0"/>
            <a:t>Fosfomycin</a:t>
          </a:r>
        </a:p>
      </dgm:t>
    </dgm:pt>
    <dgm:pt modelId="{0A766A90-4AA0-48B5-B8E4-4EF39FCBCFFE}" type="parTrans" cxnId="{701A6C3F-A65C-45A5-8204-72EC083E9026}">
      <dgm:prSet/>
      <dgm:spPr/>
      <dgm:t>
        <a:bodyPr/>
        <a:lstStyle/>
        <a:p>
          <a:endParaRPr lang="en-US"/>
        </a:p>
      </dgm:t>
    </dgm:pt>
    <dgm:pt modelId="{FD98D871-C5E1-4F85-AD10-E69919F932ED}" type="sibTrans" cxnId="{701A6C3F-A65C-45A5-8204-72EC083E9026}">
      <dgm:prSet/>
      <dgm:spPr/>
      <dgm:t>
        <a:bodyPr/>
        <a:lstStyle/>
        <a:p>
          <a:endParaRPr lang="en-US"/>
        </a:p>
      </dgm:t>
    </dgm:pt>
    <dgm:pt modelId="{0AEA6A43-BB32-40B0-8C98-F0A3F4A538A1}">
      <dgm:prSet/>
      <dgm:spPr/>
      <dgm:t>
        <a:bodyPr/>
        <a:lstStyle/>
        <a:p>
          <a:r>
            <a:rPr lang="en-US" dirty="0"/>
            <a:t>Tigecycline</a:t>
          </a:r>
        </a:p>
      </dgm:t>
    </dgm:pt>
    <dgm:pt modelId="{FE959437-4969-4BBE-8A20-928815BB5489}" type="parTrans" cxnId="{86757B92-0270-4C31-8B61-E2A4A92A129B}">
      <dgm:prSet/>
      <dgm:spPr/>
      <dgm:t>
        <a:bodyPr/>
        <a:lstStyle/>
        <a:p>
          <a:endParaRPr lang="en-US"/>
        </a:p>
      </dgm:t>
    </dgm:pt>
    <dgm:pt modelId="{805EDDF4-F80B-4D7F-B31F-1DB83F442BE1}" type="sibTrans" cxnId="{86757B92-0270-4C31-8B61-E2A4A92A129B}">
      <dgm:prSet/>
      <dgm:spPr/>
      <dgm:t>
        <a:bodyPr/>
        <a:lstStyle/>
        <a:p>
          <a:endParaRPr lang="en-US"/>
        </a:p>
      </dgm:t>
    </dgm:pt>
    <dgm:pt modelId="{D99213A8-9FF8-4A92-87EA-23360CDDBFB6}" type="pres">
      <dgm:prSet presAssocID="{C693ECE3-1F30-47AE-A233-584D183A1F1E}" presName="Name0" presStyleCnt="0">
        <dgm:presLayoutVars>
          <dgm:chMax val="7"/>
          <dgm:dir/>
          <dgm:animLvl val="lvl"/>
          <dgm:resizeHandles val="exact"/>
        </dgm:presLayoutVars>
      </dgm:prSet>
      <dgm:spPr/>
    </dgm:pt>
    <dgm:pt modelId="{556A378D-A6F2-4B16-BC70-AA306454B1E7}" type="pres">
      <dgm:prSet presAssocID="{909834C5-9E5C-448E-8F26-4A4A8CFB420F}" presName="circle1" presStyleLbl="node1" presStyleIdx="0" presStyleCnt="1"/>
      <dgm:spPr/>
    </dgm:pt>
    <dgm:pt modelId="{5C143EB6-161D-42CE-9A60-D63BAD4E91B2}" type="pres">
      <dgm:prSet presAssocID="{909834C5-9E5C-448E-8F26-4A4A8CFB420F}" presName="space" presStyleCnt="0"/>
      <dgm:spPr/>
    </dgm:pt>
    <dgm:pt modelId="{43AB2BB4-0690-4D59-95D9-42451BA25B80}" type="pres">
      <dgm:prSet presAssocID="{909834C5-9E5C-448E-8F26-4A4A8CFB420F}" presName="rect1" presStyleLbl="alignAcc1" presStyleIdx="0" presStyleCnt="1"/>
      <dgm:spPr/>
    </dgm:pt>
    <dgm:pt modelId="{50584706-4C84-44AE-81BB-A76E0986A986}" type="pres">
      <dgm:prSet presAssocID="{909834C5-9E5C-448E-8F26-4A4A8CFB420F}" presName="rect1ParTx" presStyleLbl="alignAcc1" presStyleIdx="0" presStyleCnt="1">
        <dgm:presLayoutVars>
          <dgm:chMax val="1"/>
          <dgm:bulletEnabled val="1"/>
        </dgm:presLayoutVars>
      </dgm:prSet>
      <dgm:spPr/>
    </dgm:pt>
    <dgm:pt modelId="{2CEDF5C3-A3D4-472E-B55A-A104637009EE}" type="pres">
      <dgm:prSet presAssocID="{909834C5-9E5C-448E-8F26-4A4A8CFB420F}" presName="rect1ChTx" presStyleLbl="alignAcc1" presStyleIdx="0" presStyleCnt="1">
        <dgm:presLayoutVars>
          <dgm:bulletEnabled val="1"/>
        </dgm:presLayoutVars>
      </dgm:prSet>
      <dgm:spPr/>
    </dgm:pt>
  </dgm:ptLst>
  <dgm:cxnLst>
    <dgm:cxn modelId="{05E3CA16-F37F-4832-BEA1-DB35DFF9A785}" type="presOf" srcId="{7ACA3344-C002-4A42-980E-CA2D5AE58983}" destId="{2CEDF5C3-A3D4-472E-B55A-A104637009EE}" srcOrd="0" destOrd="0" presId="urn:microsoft.com/office/officeart/2005/8/layout/target3"/>
    <dgm:cxn modelId="{EA936A23-DF63-43BB-8352-8248B175EE7D}" srcId="{909834C5-9E5C-448E-8F26-4A4A8CFB420F}" destId="{9650046C-32F9-4930-BE5D-52D962996E72}" srcOrd="2" destOrd="0" parTransId="{D9013265-0E66-4535-8F2D-0AE3FB532885}" sibTransId="{843DE689-4B48-42A4-A3D5-A430F321601C}"/>
    <dgm:cxn modelId="{1F943C29-F953-4887-8887-30631BB5D108}" type="presOf" srcId="{9650046C-32F9-4930-BE5D-52D962996E72}" destId="{2CEDF5C3-A3D4-472E-B55A-A104637009EE}" srcOrd="0" destOrd="2" presId="urn:microsoft.com/office/officeart/2005/8/layout/target3"/>
    <dgm:cxn modelId="{701A6C3F-A65C-45A5-8204-72EC083E9026}" srcId="{909834C5-9E5C-448E-8F26-4A4A8CFB420F}" destId="{E1A9E893-A794-46FB-A965-079CECC584BE}" srcOrd="4" destOrd="0" parTransId="{0A766A90-4AA0-48B5-B8E4-4EF39FCBCFFE}" sibTransId="{FD98D871-C5E1-4F85-AD10-E69919F932ED}"/>
    <dgm:cxn modelId="{20B10F5E-E850-430C-A411-ACA8AC741EFC}" srcId="{909834C5-9E5C-448E-8F26-4A4A8CFB420F}" destId="{7ACA3344-C002-4A42-980E-CA2D5AE58983}" srcOrd="0" destOrd="0" parTransId="{B2D2847F-241B-4209-8917-A0B59CDA7DF3}" sibTransId="{A80D0D64-92D5-4E3F-A42E-156E027A29D1}"/>
    <dgm:cxn modelId="{C5B8E363-B6DD-4610-A6BD-25CA57CC41C2}" type="presOf" srcId="{E1A9E893-A794-46FB-A965-079CECC584BE}" destId="{2CEDF5C3-A3D4-472E-B55A-A104637009EE}" srcOrd="0" destOrd="4" presId="urn:microsoft.com/office/officeart/2005/8/layout/target3"/>
    <dgm:cxn modelId="{14A4897A-5086-4AF0-BF2D-4614800D6E98}" srcId="{C693ECE3-1F30-47AE-A233-584D183A1F1E}" destId="{909834C5-9E5C-448E-8F26-4A4A8CFB420F}" srcOrd="0" destOrd="0" parTransId="{725C89EB-FC13-4BCA-927A-7E0BF0CB86AD}" sibTransId="{DB58FBC2-92D9-4E3C-ACF1-0BD63E7A4E82}"/>
    <dgm:cxn modelId="{86757B92-0270-4C31-8B61-E2A4A92A129B}" srcId="{909834C5-9E5C-448E-8F26-4A4A8CFB420F}" destId="{0AEA6A43-BB32-40B0-8C98-F0A3F4A538A1}" srcOrd="5" destOrd="0" parTransId="{FE959437-4969-4BBE-8A20-928815BB5489}" sibTransId="{805EDDF4-F80B-4D7F-B31F-1DB83F442BE1}"/>
    <dgm:cxn modelId="{16460F95-70B1-4144-B76C-0908D8C5664E}" type="presOf" srcId="{909834C5-9E5C-448E-8F26-4A4A8CFB420F}" destId="{50584706-4C84-44AE-81BB-A76E0986A986}" srcOrd="1" destOrd="0" presId="urn:microsoft.com/office/officeart/2005/8/layout/target3"/>
    <dgm:cxn modelId="{B3BAB695-AA83-4EA2-A136-3DD5401BF9B0}" srcId="{909834C5-9E5C-448E-8F26-4A4A8CFB420F}" destId="{F1CA4C6C-F07B-4F66-83D9-2BC38BA53D6F}" srcOrd="3" destOrd="0" parTransId="{CE17B21E-CF42-4147-89A8-5A3323980C41}" sibTransId="{4D7E16AE-39D8-4623-9EBF-39F3C15A5A5C}"/>
    <dgm:cxn modelId="{4840B597-CA06-4C4E-824E-496235C03BA4}" type="presOf" srcId="{C693ECE3-1F30-47AE-A233-584D183A1F1E}" destId="{D99213A8-9FF8-4A92-87EA-23360CDDBFB6}" srcOrd="0" destOrd="0" presId="urn:microsoft.com/office/officeart/2005/8/layout/target3"/>
    <dgm:cxn modelId="{846E3999-FA02-4326-A117-A58037F7576E}" type="presOf" srcId="{0AEA6A43-BB32-40B0-8C98-F0A3F4A538A1}" destId="{2CEDF5C3-A3D4-472E-B55A-A104637009EE}" srcOrd="0" destOrd="5" presId="urn:microsoft.com/office/officeart/2005/8/layout/target3"/>
    <dgm:cxn modelId="{622CD199-C02A-45CC-8588-DFE48D5FF256}" type="presOf" srcId="{F1CA4C6C-F07B-4F66-83D9-2BC38BA53D6F}" destId="{2CEDF5C3-A3D4-472E-B55A-A104637009EE}" srcOrd="0" destOrd="3" presId="urn:microsoft.com/office/officeart/2005/8/layout/target3"/>
    <dgm:cxn modelId="{5E0E1B9B-4A9C-45A7-8FAF-5241A0C752C0}" type="presOf" srcId="{6EB319C6-569A-4392-BFE0-3958F8F2C23D}" destId="{2CEDF5C3-A3D4-472E-B55A-A104637009EE}" srcOrd="0" destOrd="1" presId="urn:microsoft.com/office/officeart/2005/8/layout/target3"/>
    <dgm:cxn modelId="{F33911CB-2FE2-48DF-AC62-CD0F82A2548F}" type="presOf" srcId="{909834C5-9E5C-448E-8F26-4A4A8CFB420F}" destId="{43AB2BB4-0690-4D59-95D9-42451BA25B80}" srcOrd="0" destOrd="0" presId="urn:microsoft.com/office/officeart/2005/8/layout/target3"/>
    <dgm:cxn modelId="{03F69BE7-F02B-4E21-BBCF-E11057DF9A27}" srcId="{909834C5-9E5C-448E-8F26-4A4A8CFB420F}" destId="{6EB319C6-569A-4392-BFE0-3958F8F2C23D}" srcOrd="1" destOrd="0" parTransId="{B872F71C-F30B-4145-BC2C-189EB75A6CCE}" sibTransId="{2ACE8537-D118-4794-B464-76EE0ED6B923}"/>
    <dgm:cxn modelId="{FDEA1DDD-CBEC-4478-94F3-1EC1A7E17965}" type="presParOf" srcId="{D99213A8-9FF8-4A92-87EA-23360CDDBFB6}" destId="{556A378D-A6F2-4B16-BC70-AA306454B1E7}" srcOrd="0" destOrd="0" presId="urn:microsoft.com/office/officeart/2005/8/layout/target3"/>
    <dgm:cxn modelId="{21DD5453-E318-4162-9976-B823AA34657B}" type="presParOf" srcId="{D99213A8-9FF8-4A92-87EA-23360CDDBFB6}" destId="{5C143EB6-161D-42CE-9A60-D63BAD4E91B2}" srcOrd="1" destOrd="0" presId="urn:microsoft.com/office/officeart/2005/8/layout/target3"/>
    <dgm:cxn modelId="{2903301C-B91F-403B-A3CA-3A1FEB7306B2}" type="presParOf" srcId="{D99213A8-9FF8-4A92-87EA-23360CDDBFB6}" destId="{43AB2BB4-0690-4D59-95D9-42451BA25B80}" srcOrd="2" destOrd="0" presId="urn:microsoft.com/office/officeart/2005/8/layout/target3"/>
    <dgm:cxn modelId="{F0C3DC3A-9EE5-4FE1-B183-11694BA4C51C}" type="presParOf" srcId="{D99213A8-9FF8-4A92-87EA-23360CDDBFB6}" destId="{50584706-4C84-44AE-81BB-A76E0986A986}" srcOrd="3" destOrd="0" presId="urn:microsoft.com/office/officeart/2005/8/layout/target3"/>
    <dgm:cxn modelId="{AFB5EA1A-5C0B-4138-9BA9-F4F847052EBC}" type="presParOf" srcId="{D99213A8-9FF8-4A92-87EA-23360CDDBFB6}" destId="{2CEDF5C3-A3D4-472E-B55A-A104637009EE}" srcOrd="4" destOrd="0" presId="urn:microsoft.com/office/officeart/2005/8/layout/target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74C7C0-7933-4FFF-B8B5-E44DEEBC7FEE}">
      <dsp:nvSpPr>
        <dsp:cNvPr id="0" name=""/>
        <dsp:cNvSpPr/>
      </dsp:nvSpPr>
      <dsp:spPr>
        <a:xfrm>
          <a:off x="0" y="0"/>
          <a:ext cx="3927462" cy="3995928"/>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F9932B-7FE4-495E-98A5-A4C0A6039414}">
      <dsp:nvSpPr>
        <dsp:cNvPr id="0" name=""/>
        <dsp:cNvSpPr/>
      </dsp:nvSpPr>
      <dsp:spPr>
        <a:xfrm>
          <a:off x="1963731" y="399983"/>
          <a:ext cx="2552850" cy="2840855"/>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b="1" kern="1200" dirty="0"/>
            <a:t>ANTIBIOTICS AVAILABLE AT THE FACILITY/USED IN PATIENTS’ TREATMENT</a:t>
          </a:r>
          <a:endParaRPr lang="en-US" sz="1600" kern="1200" dirty="0"/>
        </a:p>
        <a:p>
          <a:pPr marL="114300" lvl="1" indent="-114300" algn="l" defTabSz="533400">
            <a:lnSpc>
              <a:spcPct val="90000"/>
            </a:lnSpc>
            <a:spcBef>
              <a:spcPct val="0"/>
            </a:spcBef>
            <a:spcAft>
              <a:spcPct val="15000"/>
            </a:spcAft>
            <a:buChar char="•"/>
          </a:pPr>
          <a:r>
            <a:rPr lang="en-GB" sz="1200" kern="1200" dirty="0"/>
            <a:t>Benzyl penicillin</a:t>
          </a:r>
          <a:endParaRPr lang="en-US" sz="1200" kern="1200" dirty="0"/>
        </a:p>
        <a:p>
          <a:pPr marL="114300" lvl="1" indent="-114300" algn="l" defTabSz="533400">
            <a:lnSpc>
              <a:spcPct val="90000"/>
            </a:lnSpc>
            <a:spcBef>
              <a:spcPct val="0"/>
            </a:spcBef>
            <a:spcAft>
              <a:spcPct val="15000"/>
            </a:spcAft>
            <a:buChar char="•"/>
          </a:pPr>
          <a:r>
            <a:rPr lang="en-GB" sz="1200" kern="1200" dirty="0"/>
            <a:t>Gentamycin</a:t>
          </a:r>
          <a:endParaRPr lang="en-US" sz="1200" kern="1200" dirty="0"/>
        </a:p>
        <a:p>
          <a:pPr marL="114300" lvl="1" indent="-114300" algn="l" defTabSz="533400">
            <a:lnSpc>
              <a:spcPct val="90000"/>
            </a:lnSpc>
            <a:spcBef>
              <a:spcPct val="0"/>
            </a:spcBef>
            <a:spcAft>
              <a:spcPct val="15000"/>
            </a:spcAft>
            <a:buChar char="•"/>
          </a:pPr>
          <a:r>
            <a:rPr lang="en-GB" sz="1200" kern="1200" dirty="0"/>
            <a:t>Amikacin</a:t>
          </a:r>
          <a:endParaRPr lang="en-US" sz="1200" kern="1200" dirty="0"/>
        </a:p>
        <a:p>
          <a:pPr marL="114300" lvl="1" indent="-114300" algn="l" defTabSz="533400">
            <a:lnSpc>
              <a:spcPct val="90000"/>
            </a:lnSpc>
            <a:spcBef>
              <a:spcPct val="0"/>
            </a:spcBef>
            <a:spcAft>
              <a:spcPct val="15000"/>
            </a:spcAft>
            <a:buChar char="•"/>
          </a:pPr>
          <a:r>
            <a:rPr lang="en-GB" sz="1200" kern="1200" dirty="0"/>
            <a:t>Ceftazidime</a:t>
          </a:r>
          <a:endParaRPr lang="en-US" sz="1200" kern="1200" dirty="0"/>
        </a:p>
        <a:p>
          <a:pPr marL="114300" lvl="1" indent="-114300" algn="l" defTabSz="533400">
            <a:lnSpc>
              <a:spcPct val="90000"/>
            </a:lnSpc>
            <a:spcBef>
              <a:spcPct val="0"/>
            </a:spcBef>
            <a:spcAft>
              <a:spcPct val="15000"/>
            </a:spcAft>
            <a:buChar char="•"/>
          </a:pPr>
          <a:r>
            <a:rPr lang="en-GB" sz="1200" kern="1200" dirty="0"/>
            <a:t>Meropenem</a:t>
          </a:r>
          <a:endParaRPr lang="en-US" sz="1200" kern="1200" dirty="0"/>
        </a:p>
        <a:p>
          <a:pPr marL="114300" lvl="1" indent="-114300" algn="l" defTabSz="533400">
            <a:lnSpc>
              <a:spcPct val="90000"/>
            </a:lnSpc>
            <a:spcBef>
              <a:spcPct val="0"/>
            </a:spcBef>
            <a:spcAft>
              <a:spcPct val="15000"/>
            </a:spcAft>
            <a:buChar char="•"/>
          </a:pPr>
          <a:r>
            <a:rPr lang="en-GB" sz="1200" kern="1200" dirty="0"/>
            <a:t>Ciprofloxacin</a:t>
          </a:r>
          <a:endParaRPr lang="en-US" sz="1200" kern="1200" dirty="0"/>
        </a:p>
        <a:p>
          <a:pPr marL="114300" lvl="1" indent="-114300" algn="l" defTabSz="533400">
            <a:lnSpc>
              <a:spcPct val="90000"/>
            </a:lnSpc>
            <a:spcBef>
              <a:spcPct val="0"/>
            </a:spcBef>
            <a:spcAft>
              <a:spcPct val="15000"/>
            </a:spcAft>
            <a:buChar char="•"/>
          </a:pPr>
          <a:r>
            <a:rPr lang="en-GB" sz="1200" kern="1200" dirty="0"/>
            <a:t>Metronidazole</a:t>
          </a:r>
          <a:endParaRPr lang="en-US" sz="1200" kern="1200" dirty="0"/>
        </a:p>
        <a:p>
          <a:pPr marL="114300" lvl="1" indent="-114300" algn="l" defTabSz="533400">
            <a:lnSpc>
              <a:spcPct val="90000"/>
            </a:lnSpc>
            <a:spcBef>
              <a:spcPct val="0"/>
            </a:spcBef>
            <a:spcAft>
              <a:spcPct val="15000"/>
            </a:spcAft>
            <a:buChar char="•"/>
          </a:pPr>
          <a:r>
            <a:rPr lang="en-GB" sz="1200" kern="1200" dirty="0"/>
            <a:t>Colistin</a:t>
          </a:r>
          <a:endParaRPr lang="en-US" sz="1200" kern="1200" dirty="0"/>
        </a:p>
      </dsp:txBody>
      <dsp:txXfrm>
        <a:off x="2088351" y="524603"/>
        <a:ext cx="2303610" cy="25916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6A378D-A6F2-4B16-BC70-AA306454B1E7}">
      <dsp:nvSpPr>
        <dsp:cNvPr id="0" name=""/>
        <dsp:cNvSpPr/>
      </dsp:nvSpPr>
      <dsp:spPr>
        <a:xfrm>
          <a:off x="0" y="0"/>
          <a:ext cx="2031324" cy="2031324"/>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AB2BB4-0690-4D59-95D9-42451BA25B80}">
      <dsp:nvSpPr>
        <dsp:cNvPr id="0" name=""/>
        <dsp:cNvSpPr/>
      </dsp:nvSpPr>
      <dsp:spPr>
        <a:xfrm>
          <a:off x="1015662" y="0"/>
          <a:ext cx="3270010" cy="2031324"/>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b="1" kern="1200" dirty="0"/>
            <a:t>RECOMMENDED ANTIBIOTICS</a:t>
          </a:r>
          <a:endParaRPr lang="en-US" sz="1500" kern="1200" dirty="0"/>
        </a:p>
      </dsp:txBody>
      <dsp:txXfrm>
        <a:off x="1015662" y="0"/>
        <a:ext cx="1635005" cy="2031324"/>
      </dsp:txXfrm>
    </dsp:sp>
    <dsp:sp modelId="{2CEDF5C3-A3D4-472E-B55A-A104637009EE}">
      <dsp:nvSpPr>
        <dsp:cNvPr id="0" name=""/>
        <dsp:cNvSpPr/>
      </dsp:nvSpPr>
      <dsp:spPr>
        <a:xfrm>
          <a:off x="2650667" y="0"/>
          <a:ext cx="1635005" cy="203132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Aztreonam-avibactam</a:t>
          </a:r>
        </a:p>
        <a:p>
          <a:pPr marL="114300" lvl="1" indent="-114300" algn="l" defTabSz="622300">
            <a:lnSpc>
              <a:spcPct val="90000"/>
            </a:lnSpc>
            <a:spcBef>
              <a:spcPct val="0"/>
            </a:spcBef>
            <a:spcAft>
              <a:spcPct val="15000"/>
            </a:spcAft>
            <a:buChar char="•"/>
          </a:pPr>
          <a:r>
            <a:rPr lang="en-US" sz="1400" kern="1200" dirty="0"/>
            <a:t>Ceftazidime-avibactam and aztreonam</a:t>
          </a:r>
        </a:p>
        <a:p>
          <a:pPr marL="114300" lvl="1" indent="-114300" algn="l" defTabSz="622300">
            <a:lnSpc>
              <a:spcPct val="90000"/>
            </a:lnSpc>
            <a:spcBef>
              <a:spcPct val="0"/>
            </a:spcBef>
            <a:spcAft>
              <a:spcPct val="15000"/>
            </a:spcAft>
            <a:buChar char="•"/>
          </a:pPr>
          <a:r>
            <a:rPr lang="en-US" sz="1400" kern="1200" dirty="0"/>
            <a:t>Cefiderocol</a:t>
          </a:r>
        </a:p>
        <a:p>
          <a:pPr marL="114300" lvl="1" indent="-114300" algn="l" defTabSz="622300">
            <a:lnSpc>
              <a:spcPct val="90000"/>
            </a:lnSpc>
            <a:spcBef>
              <a:spcPct val="0"/>
            </a:spcBef>
            <a:spcAft>
              <a:spcPct val="15000"/>
            </a:spcAft>
            <a:buChar char="•"/>
          </a:pPr>
          <a:r>
            <a:rPr lang="en-US" sz="1400" kern="1200" dirty="0"/>
            <a:t>Colistin </a:t>
          </a:r>
        </a:p>
        <a:p>
          <a:pPr marL="114300" lvl="1" indent="-114300" algn="l" defTabSz="622300">
            <a:lnSpc>
              <a:spcPct val="90000"/>
            </a:lnSpc>
            <a:spcBef>
              <a:spcPct val="0"/>
            </a:spcBef>
            <a:spcAft>
              <a:spcPct val="15000"/>
            </a:spcAft>
            <a:buChar char="•"/>
          </a:pPr>
          <a:r>
            <a:rPr lang="en-US" sz="1400" kern="1200" dirty="0"/>
            <a:t>Fosfomycin</a:t>
          </a:r>
        </a:p>
        <a:p>
          <a:pPr marL="114300" lvl="1" indent="-114300" algn="l" defTabSz="622300">
            <a:lnSpc>
              <a:spcPct val="90000"/>
            </a:lnSpc>
            <a:spcBef>
              <a:spcPct val="0"/>
            </a:spcBef>
            <a:spcAft>
              <a:spcPct val="15000"/>
            </a:spcAft>
            <a:buChar char="•"/>
          </a:pPr>
          <a:r>
            <a:rPr lang="en-US" sz="1400" kern="1200" dirty="0"/>
            <a:t>Tigecycline</a:t>
          </a:r>
        </a:p>
      </dsp:txBody>
      <dsp:txXfrm>
        <a:off x="2650667" y="0"/>
        <a:ext cx="1635005" cy="2031324"/>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90038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dirty="0"/>
          </a:p>
        </p:txBody>
      </p:sp>
    </p:spTree>
    <p:extLst>
      <p:ext uri="{BB962C8B-B14F-4D97-AF65-F5344CB8AC3E}">
        <p14:creationId xmlns:p14="http://schemas.microsoft.com/office/powerpoint/2010/main" val="16279834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dirty="0"/>
          </a:p>
        </p:txBody>
      </p:sp>
    </p:spTree>
    <p:extLst>
      <p:ext uri="{BB962C8B-B14F-4D97-AF65-F5344CB8AC3E}">
        <p14:creationId xmlns:p14="http://schemas.microsoft.com/office/powerpoint/2010/main" val="10805987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dirty="0"/>
          </a:p>
        </p:txBody>
      </p:sp>
    </p:spTree>
    <p:extLst>
      <p:ext uri="{BB962C8B-B14F-4D97-AF65-F5344CB8AC3E}">
        <p14:creationId xmlns:p14="http://schemas.microsoft.com/office/powerpoint/2010/main" val="25401541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dirty="0"/>
          </a:p>
        </p:txBody>
      </p:sp>
    </p:spTree>
    <p:extLst>
      <p:ext uri="{BB962C8B-B14F-4D97-AF65-F5344CB8AC3E}">
        <p14:creationId xmlns:p14="http://schemas.microsoft.com/office/powerpoint/2010/main" val="618175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dirty="0"/>
          </a:p>
        </p:txBody>
      </p:sp>
    </p:spTree>
    <p:extLst>
      <p:ext uri="{BB962C8B-B14F-4D97-AF65-F5344CB8AC3E}">
        <p14:creationId xmlns:p14="http://schemas.microsoft.com/office/powerpoint/2010/main" val="27124930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lank">
    <p:bg>
      <p:bgPr>
        <a:solidFill>
          <a:srgbClr val="FFFFFF"/>
        </a:solidFill>
        <a:effectLst/>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diagramQuickStyle" Target="../diagrams/quickStyle1.xml"/><Relationship Id="rId13" Type="http://schemas.openxmlformats.org/officeDocument/2006/relationships/diagramQuickStyle" Target="../diagrams/quickStyle2.xml"/><Relationship Id="rId3" Type="http://schemas.openxmlformats.org/officeDocument/2006/relationships/image" Target="../media/image4.png"/><Relationship Id="rId7" Type="http://schemas.openxmlformats.org/officeDocument/2006/relationships/diagramLayout" Target="../diagrams/layout1.xml"/><Relationship Id="rId12" Type="http://schemas.openxmlformats.org/officeDocument/2006/relationships/diagramLayout" Target="../diagrams/layout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Data" Target="../diagrams/data1.xml"/><Relationship Id="rId11" Type="http://schemas.openxmlformats.org/officeDocument/2006/relationships/diagramData" Target="../diagrams/data2.xml"/><Relationship Id="rId5" Type="http://schemas.openxmlformats.org/officeDocument/2006/relationships/image" Target="../media/image3.png"/><Relationship Id="rId15" Type="http://schemas.microsoft.com/office/2007/relationships/diagramDrawing" Target="../diagrams/drawing2.xml"/><Relationship Id="rId10" Type="http://schemas.microsoft.com/office/2007/relationships/diagramDrawing" Target="../diagrams/drawing1.xml"/><Relationship Id="rId4" Type="http://schemas.openxmlformats.org/officeDocument/2006/relationships/image" Target="../media/image2.png"/><Relationship Id="rId9" Type="http://schemas.openxmlformats.org/officeDocument/2006/relationships/diagramColors" Target="../diagrams/colors1.xml"/><Relationship Id="rId14" Type="http://schemas.openxmlformats.org/officeDocument/2006/relationships/diagramColors" Target="../diagrams/colors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chart" Target="../charts/chart3.xml"/><Relationship Id="rId3" Type="http://schemas.openxmlformats.org/officeDocument/2006/relationships/image" Target="../media/image4.png"/><Relationship Id="rId7"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chart" Target="../charts/chart1.xml"/><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chart" Target="../charts/chart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chart" Target="../charts/chart4.xml"/><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chart" Target="../charts/chart7.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mnt/data/a_clean_modern_abstract_biomedical_technology_bac_batch_3.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0" y="0"/>
            <a:ext cx="7726680" cy="6858000"/>
          </a:xfrm>
          <a:prstGeom prst="rect">
            <a:avLst/>
          </a:prstGeom>
          <a:solidFill>
            <a:srgbClr val="001F2C">
              <a:alpha val="76000"/>
            </a:srgbClr>
          </a:solidFill>
          <a:ln w="12700">
            <a:solidFill>
              <a:srgbClr val="FFFFFF">
                <a:alpha val="0"/>
              </a:srgbClr>
            </a:solidFill>
            <a:prstDash val="solid"/>
          </a:ln>
        </p:spPr>
      </p:sp>
      <p:sp>
        <p:nvSpPr>
          <p:cNvPr id="4" name="Shape 1"/>
          <p:cNvSpPr/>
          <p:nvPr/>
        </p:nvSpPr>
        <p:spPr>
          <a:xfrm>
            <a:off x="566928" y="411480"/>
            <a:ext cx="1810512" cy="502920"/>
          </a:xfrm>
          <a:prstGeom prst="roundRect">
            <a:avLst>
              <a:gd name="adj" fmla="val 14545"/>
            </a:avLst>
          </a:prstGeom>
          <a:solidFill>
            <a:srgbClr val="FFFFFF"/>
          </a:solidFill>
          <a:ln w="12700">
            <a:solidFill>
              <a:srgbClr val="FFFFFF">
                <a:alpha val="0"/>
              </a:srgbClr>
            </a:solidFill>
            <a:prstDash val="solid"/>
          </a:ln>
        </p:spPr>
      </p:sp>
      <p:pic>
        <p:nvPicPr>
          <p:cNvPr id="5" name="Image 1" descr="/mnt/data/pptx_extract/ppt/media/image1.png"/>
          <p:cNvPicPr>
            <a:picLocks noChangeAspect="1"/>
          </p:cNvPicPr>
          <p:nvPr/>
        </p:nvPicPr>
        <p:blipFill>
          <a:blip r:embed="rId4"/>
          <a:stretch>
            <a:fillRect/>
          </a:stretch>
        </p:blipFill>
        <p:spPr>
          <a:xfrm>
            <a:off x="632072" y="449885"/>
            <a:ext cx="423838" cy="426110"/>
          </a:xfrm>
          <a:prstGeom prst="rect">
            <a:avLst/>
          </a:prstGeom>
        </p:spPr>
      </p:pic>
      <p:pic>
        <p:nvPicPr>
          <p:cNvPr id="6" name="Image 2" descr="/mnt/data/pptx_extract/ppt/media/image2.png"/>
          <p:cNvPicPr>
            <a:picLocks noChangeAspect="1"/>
          </p:cNvPicPr>
          <p:nvPr/>
        </p:nvPicPr>
        <p:blipFill>
          <a:blip r:embed="rId5"/>
          <a:stretch>
            <a:fillRect/>
          </a:stretch>
        </p:blipFill>
        <p:spPr>
          <a:xfrm>
            <a:off x="1369473" y="469087"/>
            <a:ext cx="604099" cy="387706"/>
          </a:xfrm>
          <a:prstGeom prst="rect">
            <a:avLst/>
          </a:prstGeom>
        </p:spPr>
      </p:pic>
      <p:sp>
        <p:nvSpPr>
          <p:cNvPr id="7" name="Shape 2"/>
          <p:cNvSpPr/>
          <p:nvPr/>
        </p:nvSpPr>
        <p:spPr>
          <a:xfrm>
            <a:off x="658368" y="1591056"/>
            <a:ext cx="438912" cy="22860"/>
          </a:xfrm>
          <a:prstGeom prst="rect">
            <a:avLst/>
          </a:prstGeom>
          <a:solidFill>
            <a:srgbClr val="25B7C8"/>
          </a:solidFill>
          <a:ln w="12700">
            <a:solidFill>
              <a:srgbClr val="FFFFFF">
                <a:alpha val="0"/>
              </a:srgbClr>
            </a:solidFill>
            <a:prstDash val="solid"/>
          </a:ln>
        </p:spPr>
      </p:sp>
      <p:sp>
        <p:nvSpPr>
          <p:cNvPr id="8" name="Text 3"/>
          <p:cNvSpPr/>
          <p:nvPr/>
        </p:nvSpPr>
        <p:spPr>
          <a:xfrm>
            <a:off x="1225296" y="1417320"/>
            <a:ext cx="3657600" cy="256032"/>
          </a:xfrm>
          <a:prstGeom prst="rect">
            <a:avLst/>
          </a:prstGeom>
          <a:noFill/>
          <a:ln/>
        </p:spPr>
        <p:txBody>
          <a:bodyPr wrap="square" lIns="0" tIns="0" rIns="0" bIns="0" rtlCol="0" anchor="ctr"/>
          <a:lstStyle/>
          <a:p>
            <a:pPr marL="0" indent="0">
              <a:buNone/>
            </a:pPr>
            <a:r>
              <a:rPr lang="en-US" sz="780" b="1" dirty="0">
                <a:solidFill>
                  <a:srgbClr val="25B7C8"/>
                </a:solidFill>
                <a:latin typeface="Aptos" pitchFamily="34" charset="0"/>
                <a:ea typeface="Aptos" pitchFamily="34" charset="-122"/>
                <a:cs typeface="Aptos" pitchFamily="34" charset="-120"/>
              </a:rPr>
              <a:t>13TH ANNUAL CONFERENCE</a:t>
            </a:r>
            <a:endParaRPr lang="en-US" sz="780" dirty="0"/>
          </a:p>
        </p:txBody>
      </p:sp>
      <p:sp>
        <p:nvSpPr>
          <p:cNvPr id="9" name="Text 4"/>
          <p:cNvSpPr/>
          <p:nvPr/>
        </p:nvSpPr>
        <p:spPr>
          <a:xfrm>
            <a:off x="658368" y="1773936"/>
            <a:ext cx="6492240" cy="960120"/>
          </a:xfrm>
          <a:prstGeom prst="rect">
            <a:avLst/>
          </a:prstGeom>
          <a:noFill/>
          <a:ln/>
        </p:spPr>
        <p:txBody>
          <a:bodyPr wrap="square" lIns="0" tIns="0" rIns="0" bIns="0" rtlCol="0" anchor="ctr">
            <a:normAutofit lnSpcReduction="10000"/>
          </a:bodyPr>
          <a:lstStyle/>
          <a:p>
            <a:pPr marL="0" indent="0">
              <a:buNone/>
            </a:pPr>
            <a:r>
              <a:rPr lang="en-US" sz="3300" b="1" dirty="0">
                <a:solidFill>
                  <a:srgbClr val="FFFFFF"/>
                </a:solidFill>
                <a:latin typeface="Aptos Display" pitchFamily="34" charset="0"/>
                <a:ea typeface="Aptos Display" pitchFamily="34" charset="-122"/>
                <a:cs typeface="Aptos Display" pitchFamily="34" charset="-120"/>
              </a:rPr>
              <a:t>Infection Prevention</a:t>
            </a:r>
            <a:endParaRPr lang="en-US" sz="3300" dirty="0"/>
          </a:p>
          <a:p>
            <a:pPr marL="0" indent="0">
              <a:buNone/>
            </a:pPr>
            <a:r>
              <a:rPr lang="en-US" sz="3300" b="1" dirty="0">
                <a:solidFill>
                  <a:srgbClr val="FFFFFF"/>
                </a:solidFill>
                <a:latin typeface="Aptos Display" pitchFamily="34" charset="0"/>
                <a:ea typeface="Aptos Display" pitchFamily="34" charset="-122"/>
                <a:cs typeface="Aptos Display" pitchFamily="34" charset="-120"/>
              </a:rPr>
              <a:t>Network – Kenya</a:t>
            </a:r>
            <a:endParaRPr lang="en-US" sz="3300" dirty="0"/>
          </a:p>
        </p:txBody>
      </p:sp>
      <p:sp>
        <p:nvSpPr>
          <p:cNvPr id="10" name="Text 5"/>
          <p:cNvSpPr/>
          <p:nvPr/>
        </p:nvSpPr>
        <p:spPr>
          <a:xfrm>
            <a:off x="685800" y="2779776"/>
            <a:ext cx="6126480" cy="237744"/>
          </a:xfrm>
          <a:prstGeom prst="rect">
            <a:avLst/>
          </a:prstGeom>
          <a:noFill/>
          <a:ln/>
        </p:spPr>
        <p:txBody>
          <a:bodyPr wrap="square" lIns="0" tIns="0" rIns="0" bIns="0" rtlCol="0" anchor="ctr">
            <a:normAutofit/>
          </a:bodyPr>
          <a:lstStyle/>
          <a:p>
            <a:pPr marL="0" indent="0">
              <a:buNone/>
            </a:pPr>
            <a:r>
              <a:rPr lang="en-US" sz="1250" i="1" dirty="0">
                <a:solidFill>
                  <a:srgbClr val="D9F6FA"/>
                </a:solidFill>
                <a:latin typeface="Aptos" pitchFamily="34" charset="0"/>
                <a:ea typeface="Aptos" pitchFamily="34" charset="-122"/>
                <a:cs typeface="Aptos" pitchFamily="34" charset="-120"/>
              </a:rPr>
              <a:t>Advancing Safe Care Through Infection Prevention &amp; Control</a:t>
            </a:r>
            <a:endParaRPr lang="en-US" sz="1250" dirty="0"/>
          </a:p>
        </p:txBody>
      </p:sp>
      <p:sp>
        <p:nvSpPr>
          <p:cNvPr id="11" name="Shape 6"/>
          <p:cNvSpPr/>
          <p:nvPr/>
        </p:nvSpPr>
        <p:spPr>
          <a:xfrm>
            <a:off x="658368" y="3383280"/>
            <a:ext cx="475488" cy="32004"/>
          </a:xfrm>
          <a:prstGeom prst="rect">
            <a:avLst/>
          </a:prstGeom>
          <a:solidFill>
            <a:srgbClr val="25B7C8"/>
          </a:solidFill>
          <a:ln w="12700">
            <a:solidFill>
              <a:srgbClr val="FFFFFF">
                <a:alpha val="0"/>
              </a:srgbClr>
            </a:solidFill>
            <a:prstDash val="solid"/>
          </a:ln>
        </p:spPr>
      </p:sp>
      <p:sp>
        <p:nvSpPr>
          <p:cNvPr id="12" name="Text 7"/>
          <p:cNvSpPr/>
          <p:nvPr/>
        </p:nvSpPr>
        <p:spPr>
          <a:xfrm>
            <a:off x="658368" y="3529584"/>
            <a:ext cx="2377440" cy="182880"/>
          </a:xfrm>
          <a:prstGeom prst="rect">
            <a:avLst/>
          </a:prstGeom>
          <a:noFill/>
          <a:ln/>
        </p:spPr>
        <p:txBody>
          <a:bodyPr wrap="square" lIns="0" tIns="0" rIns="0" bIns="0" rtlCol="0" anchor="ctr"/>
          <a:lstStyle/>
          <a:p>
            <a:pPr marL="0" indent="0">
              <a:buNone/>
            </a:pPr>
            <a:r>
              <a:rPr lang="en-US" sz="780" b="1" dirty="0">
                <a:solidFill>
                  <a:srgbClr val="25B7C8"/>
                </a:solidFill>
                <a:latin typeface="Aptos" pitchFamily="34" charset="0"/>
                <a:ea typeface="Aptos" pitchFamily="34" charset="-122"/>
                <a:cs typeface="Aptos" pitchFamily="34" charset="-120"/>
              </a:rPr>
              <a:t>CONFERENCE THEME</a:t>
            </a:r>
            <a:endParaRPr lang="en-US" sz="780" dirty="0"/>
          </a:p>
        </p:txBody>
      </p:sp>
      <p:sp>
        <p:nvSpPr>
          <p:cNvPr id="13" name="Text 8"/>
          <p:cNvSpPr/>
          <p:nvPr/>
        </p:nvSpPr>
        <p:spPr>
          <a:xfrm>
            <a:off x="658368" y="3822192"/>
            <a:ext cx="6675120" cy="658368"/>
          </a:xfrm>
          <a:prstGeom prst="rect">
            <a:avLst/>
          </a:prstGeom>
          <a:noFill/>
          <a:ln/>
        </p:spPr>
        <p:txBody>
          <a:bodyPr wrap="square" lIns="0" tIns="0" rIns="0" bIns="0" rtlCol="0" anchor="ctr">
            <a:normAutofit/>
          </a:bodyPr>
          <a:lstStyle/>
          <a:p>
            <a:pPr marL="0" indent="0">
              <a:buNone/>
            </a:pPr>
            <a:r>
              <a:rPr lang="en-US" sz="1900" b="1" i="1" dirty="0">
                <a:solidFill>
                  <a:srgbClr val="FFFFFF"/>
                </a:solidFill>
                <a:latin typeface="Aptos Display" pitchFamily="34" charset="0"/>
                <a:ea typeface="Aptos Display" pitchFamily="34" charset="-122"/>
                <a:cs typeface="Aptos Display" pitchFamily="34" charset="-120"/>
              </a:rPr>
              <a:t>“Advancing IPC, AMR, and One Health:</a:t>
            </a:r>
            <a:endParaRPr lang="en-US" sz="1900" dirty="0"/>
          </a:p>
          <a:p>
            <a:pPr marL="0" indent="0">
              <a:buNone/>
            </a:pPr>
            <a:r>
              <a:rPr lang="en-US" sz="1900" b="1" i="1" dirty="0">
                <a:solidFill>
                  <a:srgbClr val="FFFFFF"/>
                </a:solidFill>
                <a:latin typeface="Aptos Display" pitchFamily="34" charset="0"/>
                <a:ea typeface="Aptos Display" pitchFamily="34" charset="-122"/>
                <a:cs typeface="Aptos Display" pitchFamily="34" charset="-120"/>
              </a:rPr>
              <a:t>Science, Policy, and Practice”</a:t>
            </a:r>
            <a:endParaRPr lang="en-US" sz="1900" dirty="0"/>
          </a:p>
        </p:txBody>
      </p:sp>
      <p:sp>
        <p:nvSpPr>
          <p:cNvPr id="14" name="Shape 9"/>
          <p:cNvSpPr/>
          <p:nvPr/>
        </p:nvSpPr>
        <p:spPr>
          <a:xfrm>
            <a:off x="658368" y="5102352"/>
            <a:ext cx="6629400" cy="420624"/>
          </a:xfrm>
          <a:prstGeom prst="roundRect">
            <a:avLst>
              <a:gd name="adj" fmla="val 13043"/>
            </a:avLst>
          </a:prstGeom>
          <a:solidFill>
            <a:srgbClr val="002F3E">
              <a:alpha val="93000"/>
            </a:srgbClr>
          </a:solidFill>
          <a:ln w="10160">
            <a:solidFill>
              <a:srgbClr val="25B7C8">
                <a:alpha val="55000"/>
              </a:srgbClr>
            </a:solidFill>
            <a:prstDash val="solid"/>
          </a:ln>
        </p:spPr>
      </p:sp>
      <p:sp>
        <p:nvSpPr>
          <p:cNvPr id="15" name="Text 10"/>
          <p:cNvSpPr/>
          <p:nvPr/>
        </p:nvSpPr>
        <p:spPr>
          <a:xfrm>
            <a:off x="850392" y="5257800"/>
            <a:ext cx="6236208" cy="128016"/>
          </a:xfrm>
          <a:prstGeom prst="rect">
            <a:avLst/>
          </a:prstGeom>
          <a:noFill/>
          <a:ln/>
        </p:spPr>
        <p:txBody>
          <a:bodyPr wrap="square" lIns="0" tIns="0" rIns="0" bIns="0" rtlCol="0" anchor="ctr">
            <a:normAutofit/>
          </a:bodyPr>
          <a:lstStyle/>
          <a:p>
            <a:pPr marL="0" indent="0">
              <a:buNone/>
            </a:pPr>
            <a:r>
              <a:rPr lang="en-US" sz="680" b="1" dirty="0">
                <a:solidFill>
                  <a:srgbClr val="FFFFFF"/>
                </a:solidFill>
                <a:latin typeface="Aptos" pitchFamily="34" charset="0"/>
                <a:ea typeface="Aptos" pitchFamily="34" charset="-122"/>
                <a:cs typeface="Aptos" pitchFamily="34" charset="-120"/>
              </a:rPr>
              <a:t>13TH IPNET KENYA CONFERENCE  •  19–21 AUGUST 2026  •  PRIDE INN PLAZA, NAIROBI</a:t>
            </a:r>
            <a:endParaRPr lang="en-US" sz="680" dirty="0"/>
          </a:p>
        </p:txBody>
      </p:sp>
      <p:sp>
        <p:nvSpPr>
          <p:cNvPr id="16" name="Text 11"/>
          <p:cNvSpPr/>
          <p:nvPr/>
        </p:nvSpPr>
        <p:spPr>
          <a:xfrm>
            <a:off x="11384280" y="6355080"/>
            <a:ext cx="365760" cy="201168"/>
          </a:xfrm>
          <a:prstGeom prst="rect">
            <a:avLst/>
          </a:prstGeom>
          <a:noFill/>
          <a:ln/>
        </p:spPr>
        <p:txBody>
          <a:bodyPr wrap="square" lIns="0" tIns="0" rIns="0" bIns="0" rtlCol="0" anchor="ctr"/>
          <a:lstStyle/>
          <a:p>
            <a:pPr marL="0" indent="0" algn="r">
              <a:buNone/>
            </a:pPr>
            <a:r>
              <a:rPr lang="en-US" sz="800" b="1" dirty="0">
                <a:solidFill>
                  <a:srgbClr val="BFEFF3"/>
                </a:solidFill>
                <a:latin typeface="Aptos" pitchFamily="34" charset="0"/>
                <a:ea typeface="Aptos" pitchFamily="34" charset="-122"/>
                <a:cs typeface="Aptos" pitchFamily="34" charset="-120"/>
              </a:rPr>
              <a:t>01</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a_clean_modern_abstract_medical_healthcare_themed_batch_2.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658368" y="676656"/>
            <a:ext cx="438912" cy="22860"/>
          </a:xfrm>
          <a:prstGeom prst="rect">
            <a:avLst/>
          </a:prstGeom>
          <a:solidFill>
            <a:srgbClr val="007C89"/>
          </a:solidFill>
          <a:ln w="12700">
            <a:solidFill>
              <a:srgbClr val="FFFFFF">
                <a:alpha val="0"/>
              </a:srgbClr>
            </a:solidFill>
            <a:prstDash val="solid"/>
          </a:ln>
        </p:spPr>
        <p:txBody>
          <a:bodyPr/>
          <a:lstStyle/>
          <a:p>
            <a:endParaRPr dirty="0"/>
          </a:p>
        </p:txBody>
      </p:sp>
      <p:sp>
        <p:nvSpPr>
          <p:cNvPr id="4" name="Text 1"/>
          <p:cNvSpPr/>
          <p:nvPr/>
        </p:nvSpPr>
        <p:spPr>
          <a:xfrm>
            <a:off x="1225296" y="502920"/>
            <a:ext cx="3657600" cy="256032"/>
          </a:xfrm>
          <a:prstGeom prst="rect">
            <a:avLst/>
          </a:prstGeom>
          <a:noFill/>
          <a:ln/>
        </p:spPr>
        <p:txBody>
          <a:bodyPr wrap="square" lIns="0" tIns="0" rIns="0" bIns="0" rtlCol="0" anchor="ctr"/>
          <a:lstStyle/>
          <a:p>
            <a:pPr marL="0" indent="0">
              <a:buNone/>
            </a:pPr>
            <a:r>
              <a:rPr lang="en-US" sz="780" b="1" dirty="0">
                <a:solidFill>
                  <a:srgbClr val="007C89"/>
                </a:solidFill>
                <a:latin typeface="Aptos" pitchFamily="34" charset="0"/>
                <a:ea typeface="Aptos" pitchFamily="34" charset="-122"/>
                <a:cs typeface="Aptos" pitchFamily="34" charset="-120"/>
              </a:rPr>
              <a:t>SECTION 04</a:t>
            </a:r>
            <a:endParaRPr lang="en-US" sz="780" dirty="0"/>
          </a:p>
        </p:txBody>
      </p:sp>
      <p:sp>
        <p:nvSpPr>
          <p:cNvPr id="5" name="Text 2"/>
          <p:cNvSpPr/>
          <p:nvPr/>
        </p:nvSpPr>
        <p:spPr>
          <a:xfrm>
            <a:off x="658368" y="768096"/>
            <a:ext cx="8412480" cy="493776"/>
          </a:xfrm>
          <a:prstGeom prst="rect">
            <a:avLst/>
          </a:prstGeom>
          <a:noFill/>
          <a:ln/>
        </p:spPr>
        <p:txBody>
          <a:bodyPr wrap="square" lIns="0" tIns="0" rIns="0" bIns="0" rtlCol="0" anchor="ctr">
            <a:normAutofit/>
          </a:bodyPr>
          <a:lstStyle/>
          <a:p>
            <a:pPr marL="0" indent="0">
              <a:buNone/>
            </a:pPr>
            <a:r>
              <a:rPr lang="en-US" sz="3000" b="1" dirty="0">
                <a:solidFill>
                  <a:srgbClr val="00384A"/>
                </a:solidFill>
                <a:latin typeface="Aptos Display" pitchFamily="34" charset="0"/>
                <a:ea typeface="Aptos Display" pitchFamily="34" charset="-122"/>
                <a:cs typeface="Aptos Display" pitchFamily="34" charset="-120"/>
              </a:rPr>
              <a:t>Results / Key Findings</a:t>
            </a:r>
            <a:endParaRPr lang="en-US" sz="3000" dirty="0"/>
          </a:p>
        </p:txBody>
      </p:sp>
      <p:sp>
        <p:nvSpPr>
          <p:cNvPr id="6" name="Text 3"/>
          <p:cNvSpPr/>
          <p:nvPr/>
        </p:nvSpPr>
        <p:spPr>
          <a:xfrm>
            <a:off x="10835640" y="475488"/>
            <a:ext cx="713232" cy="347472"/>
          </a:xfrm>
          <a:prstGeom prst="rect">
            <a:avLst/>
          </a:prstGeom>
          <a:noFill/>
          <a:ln/>
        </p:spPr>
        <p:txBody>
          <a:bodyPr wrap="square" lIns="0" tIns="0" rIns="0" bIns="0" rtlCol="0" anchor="ctr"/>
          <a:lstStyle/>
          <a:p>
            <a:pPr marL="0" indent="0" algn="r">
              <a:buNone/>
            </a:pPr>
            <a:r>
              <a:rPr lang="en-US" sz="1600" b="1" dirty="0">
                <a:solidFill>
                  <a:srgbClr val="25B7C8"/>
                </a:solidFill>
                <a:latin typeface="Aptos Display" pitchFamily="34" charset="0"/>
                <a:ea typeface="Aptos Display" pitchFamily="34" charset="-122"/>
                <a:cs typeface="Aptos Display" pitchFamily="34" charset="-120"/>
              </a:rPr>
              <a:t>06</a:t>
            </a:r>
            <a:endParaRPr lang="en-US" sz="1600" dirty="0"/>
          </a:p>
        </p:txBody>
      </p:sp>
      <p:sp>
        <p:nvSpPr>
          <p:cNvPr id="7" name="Shape 4"/>
          <p:cNvSpPr/>
          <p:nvPr/>
        </p:nvSpPr>
        <p:spPr>
          <a:xfrm>
            <a:off x="658368" y="1353312"/>
            <a:ext cx="10835640" cy="16459"/>
          </a:xfrm>
          <a:prstGeom prst="rect">
            <a:avLst/>
          </a:prstGeom>
          <a:solidFill>
            <a:srgbClr val="DBEDF1"/>
          </a:solidFill>
          <a:ln w="12700">
            <a:solidFill>
              <a:srgbClr val="FFFFFF">
                <a:alpha val="0"/>
              </a:srgbClr>
            </a:solidFill>
            <a:prstDash val="solid"/>
          </a:ln>
        </p:spPr>
        <p:txBody>
          <a:bodyPr/>
          <a:lstStyle/>
          <a:p>
            <a:endParaRPr dirty="0"/>
          </a:p>
        </p:txBody>
      </p:sp>
      <p:sp>
        <p:nvSpPr>
          <p:cNvPr id="8" name="Shape 5"/>
          <p:cNvSpPr/>
          <p:nvPr/>
        </p:nvSpPr>
        <p:spPr>
          <a:xfrm>
            <a:off x="0" y="6291072"/>
            <a:ext cx="12191695" cy="566928"/>
          </a:xfrm>
          <a:prstGeom prst="rect">
            <a:avLst/>
          </a:prstGeom>
          <a:solidFill>
            <a:srgbClr val="00384A"/>
          </a:solidFill>
          <a:ln w="12700">
            <a:solidFill>
              <a:srgbClr val="FFFFFF">
                <a:alpha val="0"/>
              </a:srgbClr>
            </a:solidFill>
            <a:prstDash val="solid"/>
          </a:ln>
        </p:spPr>
        <p:txBody>
          <a:bodyPr/>
          <a:lstStyle/>
          <a:p>
            <a:endParaRPr dirty="0"/>
          </a:p>
        </p:txBody>
      </p:sp>
      <p:sp>
        <p:nvSpPr>
          <p:cNvPr id="9" name="Shape 6"/>
          <p:cNvSpPr/>
          <p:nvPr/>
        </p:nvSpPr>
        <p:spPr>
          <a:xfrm>
            <a:off x="0" y="6291072"/>
            <a:ext cx="128016" cy="566928"/>
          </a:xfrm>
          <a:prstGeom prst="rect">
            <a:avLst/>
          </a:prstGeom>
          <a:solidFill>
            <a:srgbClr val="25B7C8"/>
          </a:solidFill>
          <a:ln w="12700">
            <a:solidFill>
              <a:srgbClr val="FFFFFF">
                <a:alpha val="0"/>
              </a:srgbClr>
            </a:solidFill>
            <a:prstDash val="solid"/>
          </a:ln>
        </p:spPr>
        <p:txBody>
          <a:bodyPr/>
          <a:lstStyle/>
          <a:p>
            <a:endParaRPr dirty="0"/>
          </a:p>
        </p:txBody>
      </p:sp>
      <p:sp>
        <p:nvSpPr>
          <p:cNvPr id="10" name="Text 7"/>
          <p:cNvSpPr/>
          <p:nvPr/>
        </p:nvSpPr>
        <p:spPr>
          <a:xfrm>
            <a:off x="502920" y="6501384"/>
            <a:ext cx="8869680" cy="146304"/>
          </a:xfrm>
          <a:prstGeom prst="rect">
            <a:avLst/>
          </a:prstGeom>
          <a:noFill/>
          <a:ln/>
        </p:spPr>
        <p:txBody>
          <a:bodyPr wrap="square" lIns="0" tIns="0" rIns="0" bIns="0" rtlCol="0" anchor="ctr">
            <a:normAutofit/>
          </a:bodyPr>
          <a:lstStyle/>
          <a:p>
            <a:pPr marL="0" indent="0">
              <a:buNone/>
            </a:pPr>
            <a:r>
              <a:rPr lang="en-US" sz="680" b="1" dirty="0">
                <a:solidFill>
                  <a:srgbClr val="FFFFFF"/>
                </a:solidFill>
                <a:latin typeface="Aptos" pitchFamily="34" charset="0"/>
                <a:ea typeface="Aptos" pitchFamily="34" charset="-122"/>
                <a:cs typeface="Aptos" pitchFamily="34" charset="-120"/>
              </a:rPr>
              <a:t>13TH IPNET KENYA CONFERENCE  •  19–21 AUGUST 2026  •  PRIDE INN PLAZA, NAIROBI</a:t>
            </a:r>
            <a:endParaRPr lang="en-US" sz="680" dirty="0"/>
          </a:p>
        </p:txBody>
      </p:sp>
      <p:sp>
        <p:nvSpPr>
          <p:cNvPr id="11" name="Shape 8"/>
          <p:cNvSpPr/>
          <p:nvPr/>
        </p:nvSpPr>
        <p:spPr>
          <a:xfrm>
            <a:off x="10012680" y="6382512"/>
            <a:ext cx="1591056" cy="374904"/>
          </a:xfrm>
          <a:prstGeom prst="roundRect">
            <a:avLst>
              <a:gd name="adj" fmla="val 19512"/>
            </a:avLst>
          </a:prstGeom>
          <a:solidFill>
            <a:srgbClr val="FFFFFF"/>
          </a:solidFill>
          <a:ln w="12700">
            <a:solidFill>
              <a:srgbClr val="FFFFFF">
                <a:alpha val="0"/>
              </a:srgbClr>
            </a:solidFill>
            <a:prstDash val="solid"/>
          </a:ln>
        </p:spPr>
        <p:txBody>
          <a:bodyPr/>
          <a:lstStyle/>
          <a:p>
            <a:endParaRPr dirty="0"/>
          </a:p>
        </p:txBody>
      </p:sp>
      <p:pic>
        <p:nvPicPr>
          <p:cNvPr id="12" name="Image 1" descr="/mnt/data/pptx_extract/ppt/media/image1.png"/>
          <p:cNvPicPr>
            <a:picLocks noChangeAspect="1"/>
          </p:cNvPicPr>
          <p:nvPr/>
        </p:nvPicPr>
        <p:blipFill>
          <a:blip r:embed="rId4"/>
          <a:stretch>
            <a:fillRect/>
          </a:stretch>
        </p:blipFill>
        <p:spPr>
          <a:xfrm>
            <a:off x="10077483" y="6420917"/>
            <a:ext cx="296505" cy="298094"/>
          </a:xfrm>
          <a:prstGeom prst="rect">
            <a:avLst/>
          </a:prstGeom>
        </p:spPr>
      </p:pic>
      <p:pic>
        <p:nvPicPr>
          <p:cNvPr id="13" name="Image 2" descr="/mnt/data/pptx_extract/ppt/media/image2.png"/>
          <p:cNvPicPr>
            <a:picLocks noChangeAspect="1"/>
          </p:cNvPicPr>
          <p:nvPr/>
        </p:nvPicPr>
        <p:blipFill>
          <a:blip r:embed="rId5"/>
          <a:stretch>
            <a:fillRect/>
          </a:stretch>
        </p:blipFill>
        <p:spPr>
          <a:xfrm>
            <a:off x="10746344" y="6440119"/>
            <a:ext cx="404633" cy="259690"/>
          </a:xfrm>
          <a:prstGeom prst="rect">
            <a:avLst/>
          </a:prstGeom>
        </p:spPr>
      </p:pic>
      <p:sp>
        <p:nvSpPr>
          <p:cNvPr id="14" name="Text 9"/>
          <p:cNvSpPr/>
          <p:nvPr/>
        </p:nvSpPr>
        <p:spPr>
          <a:xfrm>
            <a:off x="11722608" y="6473952"/>
            <a:ext cx="310896" cy="164592"/>
          </a:xfrm>
          <a:prstGeom prst="rect">
            <a:avLst/>
          </a:prstGeom>
          <a:noFill/>
          <a:ln/>
        </p:spPr>
        <p:txBody>
          <a:bodyPr wrap="square" lIns="0" tIns="0" rIns="0" bIns="0" rtlCol="0" anchor="ctr"/>
          <a:lstStyle/>
          <a:p>
            <a:pPr marL="0" indent="0" algn="r">
              <a:buNone/>
            </a:pPr>
            <a:r>
              <a:rPr lang="en-US" sz="760" dirty="0">
                <a:solidFill>
                  <a:srgbClr val="FFFFFF"/>
                </a:solidFill>
                <a:latin typeface="Aptos" pitchFamily="34" charset="0"/>
                <a:ea typeface="Aptos" pitchFamily="34" charset="-122"/>
                <a:cs typeface="Aptos" pitchFamily="34" charset="-120"/>
              </a:rPr>
              <a:t>06</a:t>
            </a:r>
            <a:endParaRPr lang="en-US" sz="760" dirty="0"/>
          </a:p>
        </p:txBody>
      </p:sp>
      <p:sp>
        <p:nvSpPr>
          <p:cNvPr id="15" name="Full Content Area"/>
          <p:cNvSpPr/>
          <p:nvPr/>
        </p:nvSpPr>
        <p:spPr>
          <a:xfrm>
            <a:off x="658368" y="1691640"/>
            <a:ext cx="10835640" cy="4261104"/>
          </a:xfrm>
          <a:prstGeom prst="roundRect">
            <a:avLst>
              <a:gd name="adj" fmla="val 2025"/>
            </a:avLst>
          </a:prstGeom>
          <a:solidFill>
            <a:srgbClr val="FFFFFF">
              <a:alpha val="92000"/>
            </a:srgbClr>
          </a:solidFill>
          <a:ln w="10160">
            <a:solidFill>
              <a:srgbClr val="B8DDE4"/>
            </a:solidFill>
            <a:prstDash val="solid"/>
          </a:ln>
        </p:spPr>
        <p:txBody>
          <a:bodyPr wrap="square" lIns="384048" tIns="310896" rIns="384048" bIns="274320" anchor="t"/>
          <a:lstStyle/>
          <a:p>
            <a:pPr marL="285750" indent="-285750">
              <a:buFont typeface="Arial" panose="020B0604020202020204" pitchFamily="34" charset="0"/>
              <a:buChar char="•"/>
            </a:pPr>
            <a:r>
              <a:rPr lang="en-GB" sz="2400" dirty="0"/>
              <a:t>The overall mortality rate was 60%</a:t>
            </a:r>
            <a:endParaRPr lang="en-GB" sz="2400" i="1" dirty="0"/>
          </a:p>
          <a:p>
            <a:pPr marL="285750" indent="-285750">
              <a:buFont typeface="Arial" panose="020B0604020202020204" pitchFamily="34" charset="0"/>
              <a:buChar char="•"/>
            </a:pPr>
            <a:r>
              <a:rPr lang="en-GB" sz="2400" i="1" dirty="0"/>
              <a:t>Acinetobacter baumanni </a:t>
            </a:r>
            <a:r>
              <a:rPr lang="en-GB" sz="2400" dirty="0"/>
              <a:t>was resistance to all antibiotics tested (penicillins, cephalosporins, aminoglycosides, carbapenems and fluoroquinolones)</a:t>
            </a:r>
          </a:p>
          <a:p>
            <a:pPr marL="285750" indent="-285750">
              <a:buFont typeface="Arial" panose="020B0604020202020204" pitchFamily="34" charset="0"/>
              <a:buChar char="•"/>
            </a:pPr>
            <a:r>
              <a:rPr lang="en-GB" sz="2400" i="1" dirty="0"/>
              <a:t>Klebsiella pneumoniae </a:t>
            </a:r>
            <a:r>
              <a:rPr lang="en-GB" sz="2400" dirty="0"/>
              <a:t>was resistance to all antibiotics tested except in 3 cases (50%) whereby it was sensitive to only ciprofloxacin</a:t>
            </a:r>
          </a:p>
          <a:p>
            <a:pPr marL="285750" indent="-285750">
              <a:buFont typeface="Arial" panose="020B0604020202020204" pitchFamily="34" charset="0"/>
              <a:buChar char="•"/>
            </a:pPr>
            <a:r>
              <a:rPr lang="en-GB" sz="2400" dirty="0"/>
              <a:t>Ciprofloxacin was used in the treatment of 80% of the patients and all the patients who recovered were treated with ciprofloxacin</a:t>
            </a:r>
          </a:p>
          <a:p>
            <a:pPr marL="285750" indent="-285750">
              <a:buFont typeface="Arial" panose="020B0604020202020204" pitchFamily="34" charset="0"/>
              <a:buChar char="•"/>
            </a:pPr>
            <a:r>
              <a:rPr lang="en-GB" sz="2400" dirty="0"/>
              <a:t>The proportion of patients who had been delivered through caesarean section was 30%</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dirty="0"/>
          </a:p>
        </p:txBody>
      </p:sp>
    </p:spTree>
    <p:extLst>
      <p:ext uri="{BB962C8B-B14F-4D97-AF65-F5344CB8AC3E}">
        <p14:creationId xmlns:p14="http://schemas.microsoft.com/office/powerpoint/2010/main" val="24260243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mnt/data/a_clean_modern_abstract_medical_healthcare_themed_batch_2.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658368" y="676656"/>
            <a:ext cx="438912" cy="22860"/>
          </a:xfrm>
          <a:prstGeom prst="rect">
            <a:avLst/>
          </a:prstGeom>
          <a:solidFill>
            <a:srgbClr val="007C89"/>
          </a:solidFill>
          <a:ln w="12700">
            <a:solidFill>
              <a:srgbClr val="FFFFFF">
                <a:alpha val="0"/>
              </a:srgbClr>
            </a:solidFill>
            <a:prstDash val="solid"/>
          </a:ln>
        </p:spPr>
        <p:txBody>
          <a:bodyPr/>
          <a:lstStyle/>
          <a:p>
            <a:endParaRPr dirty="0"/>
          </a:p>
        </p:txBody>
      </p:sp>
      <p:sp>
        <p:nvSpPr>
          <p:cNvPr id="4" name="Text 1"/>
          <p:cNvSpPr/>
          <p:nvPr/>
        </p:nvSpPr>
        <p:spPr>
          <a:xfrm>
            <a:off x="1225296" y="502920"/>
            <a:ext cx="3657600" cy="256032"/>
          </a:xfrm>
          <a:prstGeom prst="rect">
            <a:avLst/>
          </a:prstGeom>
          <a:noFill/>
          <a:ln/>
        </p:spPr>
        <p:txBody>
          <a:bodyPr wrap="square" lIns="0" tIns="0" rIns="0" bIns="0" rtlCol="0" anchor="ctr"/>
          <a:lstStyle/>
          <a:p>
            <a:pPr marL="0" indent="0">
              <a:buNone/>
            </a:pPr>
            <a:r>
              <a:rPr lang="en-US" sz="780" b="1" dirty="0">
                <a:solidFill>
                  <a:srgbClr val="007C89"/>
                </a:solidFill>
                <a:latin typeface="Aptos" pitchFamily="34" charset="0"/>
                <a:ea typeface="Aptos" pitchFamily="34" charset="-122"/>
                <a:cs typeface="Aptos" pitchFamily="34" charset="-120"/>
              </a:rPr>
              <a:t>SECTION 05</a:t>
            </a:r>
            <a:endParaRPr lang="en-US" sz="780" dirty="0"/>
          </a:p>
        </p:txBody>
      </p:sp>
      <p:sp>
        <p:nvSpPr>
          <p:cNvPr id="5" name="Text 2"/>
          <p:cNvSpPr/>
          <p:nvPr/>
        </p:nvSpPr>
        <p:spPr>
          <a:xfrm>
            <a:off x="658368" y="768096"/>
            <a:ext cx="8412480" cy="493776"/>
          </a:xfrm>
          <a:prstGeom prst="rect">
            <a:avLst/>
          </a:prstGeom>
          <a:noFill/>
          <a:ln/>
        </p:spPr>
        <p:txBody>
          <a:bodyPr wrap="square" lIns="0" tIns="0" rIns="0" bIns="0" rtlCol="0" anchor="ctr">
            <a:normAutofit/>
          </a:bodyPr>
          <a:lstStyle/>
          <a:p>
            <a:pPr marL="0" indent="0">
              <a:buNone/>
            </a:pPr>
            <a:r>
              <a:rPr lang="en-US" sz="3000" b="1" dirty="0">
                <a:solidFill>
                  <a:srgbClr val="00384A"/>
                </a:solidFill>
                <a:latin typeface="Aptos Display" pitchFamily="34" charset="0"/>
                <a:ea typeface="Aptos Display" pitchFamily="34" charset="-122"/>
                <a:cs typeface="Aptos Display" pitchFamily="34" charset="-120"/>
              </a:rPr>
              <a:t>Conclusion &amp; Recommendations</a:t>
            </a:r>
            <a:endParaRPr lang="en-US" sz="3000" dirty="0"/>
          </a:p>
        </p:txBody>
      </p:sp>
      <p:sp>
        <p:nvSpPr>
          <p:cNvPr id="6" name="Text 3"/>
          <p:cNvSpPr/>
          <p:nvPr/>
        </p:nvSpPr>
        <p:spPr>
          <a:xfrm>
            <a:off x="10835640" y="475488"/>
            <a:ext cx="713232" cy="347472"/>
          </a:xfrm>
          <a:prstGeom prst="rect">
            <a:avLst/>
          </a:prstGeom>
          <a:noFill/>
          <a:ln/>
        </p:spPr>
        <p:txBody>
          <a:bodyPr wrap="square" lIns="0" tIns="0" rIns="0" bIns="0" rtlCol="0" anchor="ctr"/>
          <a:lstStyle/>
          <a:p>
            <a:pPr marL="0" indent="0" algn="r">
              <a:buNone/>
            </a:pPr>
            <a:r>
              <a:rPr lang="en-US" sz="1600" b="1" dirty="0">
                <a:solidFill>
                  <a:srgbClr val="25B7C8"/>
                </a:solidFill>
                <a:latin typeface="Aptos Display" pitchFamily="34" charset="0"/>
                <a:ea typeface="Aptos Display" pitchFamily="34" charset="-122"/>
                <a:cs typeface="Aptos Display" pitchFamily="34" charset="-120"/>
              </a:rPr>
              <a:t>07</a:t>
            </a:r>
            <a:endParaRPr lang="en-US" sz="1600" dirty="0"/>
          </a:p>
        </p:txBody>
      </p:sp>
      <p:sp>
        <p:nvSpPr>
          <p:cNvPr id="7" name="Shape 4"/>
          <p:cNvSpPr/>
          <p:nvPr/>
        </p:nvSpPr>
        <p:spPr>
          <a:xfrm>
            <a:off x="658368" y="1353312"/>
            <a:ext cx="10835640" cy="16459"/>
          </a:xfrm>
          <a:prstGeom prst="rect">
            <a:avLst/>
          </a:prstGeom>
          <a:solidFill>
            <a:srgbClr val="DBEDF1"/>
          </a:solidFill>
          <a:ln w="12700">
            <a:solidFill>
              <a:srgbClr val="FFFFFF">
                <a:alpha val="0"/>
              </a:srgbClr>
            </a:solidFill>
            <a:prstDash val="solid"/>
          </a:ln>
        </p:spPr>
        <p:txBody>
          <a:bodyPr/>
          <a:lstStyle/>
          <a:p>
            <a:endParaRPr dirty="0"/>
          </a:p>
        </p:txBody>
      </p:sp>
      <p:sp>
        <p:nvSpPr>
          <p:cNvPr id="8" name="Shape 5"/>
          <p:cNvSpPr/>
          <p:nvPr/>
        </p:nvSpPr>
        <p:spPr>
          <a:xfrm>
            <a:off x="0" y="6291072"/>
            <a:ext cx="12191695" cy="566928"/>
          </a:xfrm>
          <a:prstGeom prst="rect">
            <a:avLst/>
          </a:prstGeom>
          <a:solidFill>
            <a:srgbClr val="00384A"/>
          </a:solidFill>
          <a:ln w="12700">
            <a:solidFill>
              <a:srgbClr val="FFFFFF">
                <a:alpha val="0"/>
              </a:srgbClr>
            </a:solidFill>
            <a:prstDash val="solid"/>
          </a:ln>
        </p:spPr>
        <p:txBody>
          <a:bodyPr/>
          <a:lstStyle/>
          <a:p>
            <a:endParaRPr dirty="0"/>
          </a:p>
        </p:txBody>
      </p:sp>
      <p:sp>
        <p:nvSpPr>
          <p:cNvPr id="9" name="Shape 6"/>
          <p:cNvSpPr/>
          <p:nvPr/>
        </p:nvSpPr>
        <p:spPr>
          <a:xfrm>
            <a:off x="0" y="6291072"/>
            <a:ext cx="128016" cy="566928"/>
          </a:xfrm>
          <a:prstGeom prst="rect">
            <a:avLst/>
          </a:prstGeom>
          <a:solidFill>
            <a:srgbClr val="25B7C8"/>
          </a:solidFill>
          <a:ln w="12700">
            <a:solidFill>
              <a:srgbClr val="FFFFFF">
                <a:alpha val="0"/>
              </a:srgbClr>
            </a:solidFill>
            <a:prstDash val="solid"/>
          </a:ln>
        </p:spPr>
        <p:txBody>
          <a:bodyPr/>
          <a:lstStyle/>
          <a:p>
            <a:endParaRPr dirty="0"/>
          </a:p>
        </p:txBody>
      </p:sp>
      <p:sp>
        <p:nvSpPr>
          <p:cNvPr id="10" name="Text 7"/>
          <p:cNvSpPr/>
          <p:nvPr/>
        </p:nvSpPr>
        <p:spPr>
          <a:xfrm>
            <a:off x="502920" y="6501384"/>
            <a:ext cx="8869680" cy="146304"/>
          </a:xfrm>
          <a:prstGeom prst="rect">
            <a:avLst/>
          </a:prstGeom>
          <a:noFill/>
          <a:ln/>
        </p:spPr>
        <p:txBody>
          <a:bodyPr wrap="square" lIns="0" tIns="0" rIns="0" bIns="0" rtlCol="0" anchor="ctr">
            <a:normAutofit/>
          </a:bodyPr>
          <a:lstStyle/>
          <a:p>
            <a:pPr marL="0" indent="0">
              <a:buNone/>
            </a:pPr>
            <a:r>
              <a:rPr lang="en-US" sz="680" b="1" dirty="0">
                <a:solidFill>
                  <a:srgbClr val="FFFFFF"/>
                </a:solidFill>
                <a:latin typeface="Aptos" pitchFamily="34" charset="0"/>
                <a:ea typeface="Aptos" pitchFamily="34" charset="-122"/>
                <a:cs typeface="Aptos" pitchFamily="34" charset="-120"/>
              </a:rPr>
              <a:t>13TH IPNET KENYA CONFERENCE  •  19–21 AUGUST 2026  •  PRIDE INN PLAZA, NAIROBI</a:t>
            </a:r>
            <a:endParaRPr lang="en-US" sz="680" dirty="0"/>
          </a:p>
        </p:txBody>
      </p:sp>
      <p:sp>
        <p:nvSpPr>
          <p:cNvPr id="11" name="Shape 8"/>
          <p:cNvSpPr/>
          <p:nvPr/>
        </p:nvSpPr>
        <p:spPr>
          <a:xfrm>
            <a:off x="10012680" y="6382512"/>
            <a:ext cx="1591056" cy="374904"/>
          </a:xfrm>
          <a:prstGeom prst="roundRect">
            <a:avLst>
              <a:gd name="adj" fmla="val 19512"/>
            </a:avLst>
          </a:prstGeom>
          <a:solidFill>
            <a:srgbClr val="FFFFFF"/>
          </a:solidFill>
          <a:ln w="12700">
            <a:solidFill>
              <a:srgbClr val="FFFFFF">
                <a:alpha val="0"/>
              </a:srgbClr>
            </a:solidFill>
            <a:prstDash val="solid"/>
          </a:ln>
        </p:spPr>
        <p:txBody>
          <a:bodyPr/>
          <a:lstStyle/>
          <a:p>
            <a:endParaRPr dirty="0"/>
          </a:p>
        </p:txBody>
      </p:sp>
      <p:pic>
        <p:nvPicPr>
          <p:cNvPr id="12" name="Image 1" descr="/mnt/data/pptx_extract/ppt/media/image1.png"/>
          <p:cNvPicPr>
            <a:picLocks noChangeAspect="1"/>
          </p:cNvPicPr>
          <p:nvPr/>
        </p:nvPicPr>
        <p:blipFill>
          <a:blip r:embed="rId4"/>
          <a:stretch>
            <a:fillRect/>
          </a:stretch>
        </p:blipFill>
        <p:spPr>
          <a:xfrm>
            <a:off x="10077483" y="6420917"/>
            <a:ext cx="296505" cy="298094"/>
          </a:xfrm>
          <a:prstGeom prst="rect">
            <a:avLst/>
          </a:prstGeom>
        </p:spPr>
      </p:pic>
      <p:pic>
        <p:nvPicPr>
          <p:cNvPr id="13" name="Image 2" descr="/mnt/data/pptx_extract/ppt/media/image2.png"/>
          <p:cNvPicPr>
            <a:picLocks noChangeAspect="1"/>
          </p:cNvPicPr>
          <p:nvPr/>
        </p:nvPicPr>
        <p:blipFill>
          <a:blip r:embed="rId5"/>
          <a:stretch>
            <a:fillRect/>
          </a:stretch>
        </p:blipFill>
        <p:spPr>
          <a:xfrm>
            <a:off x="10746344" y="6440119"/>
            <a:ext cx="404633" cy="259690"/>
          </a:xfrm>
          <a:prstGeom prst="rect">
            <a:avLst/>
          </a:prstGeom>
        </p:spPr>
      </p:pic>
      <p:sp>
        <p:nvSpPr>
          <p:cNvPr id="14" name="Text 9"/>
          <p:cNvSpPr/>
          <p:nvPr/>
        </p:nvSpPr>
        <p:spPr>
          <a:xfrm>
            <a:off x="11722608" y="6473952"/>
            <a:ext cx="310896" cy="164592"/>
          </a:xfrm>
          <a:prstGeom prst="rect">
            <a:avLst/>
          </a:prstGeom>
          <a:noFill/>
          <a:ln/>
        </p:spPr>
        <p:txBody>
          <a:bodyPr wrap="square" lIns="0" tIns="0" rIns="0" bIns="0" rtlCol="0" anchor="ctr"/>
          <a:lstStyle/>
          <a:p>
            <a:pPr marL="0" indent="0" algn="r">
              <a:buNone/>
            </a:pPr>
            <a:r>
              <a:rPr lang="en-US" sz="760" dirty="0">
                <a:solidFill>
                  <a:srgbClr val="FFFFFF"/>
                </a:solidFill>
                <a:latin typeface="Aptos" pitchFamily="34" charset="0"/>
                <a:ea typeface="Aptos" pitchFamily="34" charset="-122"/>
                <a:cs typeface="Aptos" pitchFamily="34" charset="-120"/>
              </a:rPr>
              <a:t>07</a:t>
            </a:r>
            <a:endParaRPr lang="en-US" sz="760" dirty="0"/>
          </a:p>
        </p:txBody>
      </p:sp>
      <p:sp>
        <p:nvSpPr>
          <p:cNvPr id="15" name="Full Content Area"/>
          <p:cNvSpPr/>
          <p:nvPr/>
        </p:nvSpPr>
        <p:spPr>
          <a:xfrm>
            <a:off x="658368" y="1691640"/>
            <a:ext cx="10835640" cy="4261104"/>
          </a:xfrm>
          <a:prstGeom prst="roundRect">
            <a:avLst>
              <a:gd name="adj" fmla="val 2025"/>
            </a:avLst>
          </a:prstGeom>
          <a:solidFill>
            <a:srgbClr val="FFFFFF">
              <a:alpha val="92000"/>
            </a:srgbClr>
          </a:solidFill>
          <a:ln w="10160">
            <a:solidFill>
              <a:srgbClr val="B8DDE4"/>
            </a:solidFill>
            <a:prstDash val="solid"/>
          </a:ln>
        </p:spPr>
        <p:txBody>
          <a:bodyPr wrap="square" lIns="384048" tIns="310896" rIns="384048" bIns="274320" anchor="t"/>
          <a:lstStyle/>
          <a:p>
            <a:pPr marL="342900" marR="0" indent="-342900">
              <a:lnSpc>
                <a:spcPct val="107000"/>
              </a:lnSpc>
              <a:spcBef>
                <a:spcPts val="0"/>
              </a:spcBef>
              <a:spcAft>
                <a:spcPts val="800"/>
              </a:spcAft>
              <a:buFont typeface="Arial" panose="020B0604020202020204" pitchFamily="34" charset="0"/>
              <a:buChar char="•"/>
            </a:pPr>
            <a:r>
              <a:rPr lang="en-GB" sz="2400" dirty="0">
                <a:effectLst/>
                <a:ea typeface="Calibri" panose="020F0502020204030204" pitchFamily="34" charset="0"/>
                <a:cs typeface="Times New Roman" panose="02020603050405020304" pitchFamily="18" charset="0"/>
              </a:rPr>
              <a:t>The clinical outcomes were poor with high mortality rates especially for </a:t>
            </a:r>
            <a:r>
              <a:rPr lang="en-GB" sz="2400" i="1" dirty="0">
                <a:effectLst/>
                <a:ea typeface="Calibri" panose="020F0502020204030204" pitchFamily="34" charset="0"/>
                <a:cs typeface="Times New Roman" panose="02020603050405020304" pitchFamily="18" charset="0"/>
              </a:rPr>
              <a:t>Acinetobacter baumanni </a:t>
            </a:r>
            <a:r>
              <a:rPr lang="en-GB" sz="2400" dirty="0">
                <a:effectLst/>
                <a:ea typeface="Calibri" panose="020F0502020204030204" pitchFamily="34" charset="0"/>
                <a:cs typeface="Times New Roman" panose="02020603050405020304" pitchFamily="18" charset="0"/>
              </a:rPr>
              <a:t>infections. </a:t>
            </a:r>
          </a:p>
          <a:p>
            <a:pPr marL="342900" marR="0" indent="-342900">
              <a:lnSpc>
                <a:spcPct val="107000"/>
              </a:lnSpc>
              <a:spcBef>
                <a:spcPts val="0"/>
              </a:spcBef>
              <a:spcAft>
                <a:spcPts val="800"/>
              </a:spcAft>
              <a:buFont typeface="Arial" panose="020B0604020202020204" pitchFamily="34" charset="0"/>
              <a:buChar char="•"/>
            </a:pPr>
            <a:r>
              <a:rPr lang="en-GB" sz="2400" dirty="0">
                <a:effectLst/>
                <a:ea typeface="Calibri" panose="020F0502020204030204" pitchFamily="34" charset="0"/>
                <a:cs typeface="Times New Roman" panose="02020603050405020304" pitchFamily="18" charset="0"/>
              </a:rPr>
              <a:t>There was extensive resistance to carbapenems, </a:t>
            </a:r>
            <a:r>
              <a:rPr lang="en-GB" sz="2400" dirty="0">
                <a:effectLst/>
                <a:ea typeface="Calibri" panose="020F0502020204030204" pitchFamily="34" charset="0"/>
                <a:cs typeface="Calibri" panose="020F0502020204030204" pitchFamily="34" charset="0"/>
              </a:rPr>
              <a:t>β</a:t>
            </a:r>
            <a:r>
              <a:rPr lang="en-GB" sz="2400" dirty="0">
                <a:effectLst/>
                <a:ea typeface="Calibri" panose="020F0502020204030204" pitchFamily="34" charset="0"/>
                <a:cs typeface="Times New Roman" panose="02020603050405020304" pitchFamily="18" charset="0"/>
              </a:rPr>
              <a:t>-lactams and aminoglycosides which were the treatment options at the facility and this limited the treatment options for the management of the patients</a:t>
            </a:r>
          </a:p>
          <a:p>
            <a:pPr marL="342900" marR="0" indent="-342900">
              <a:lnSpc>
                <a:spcPct val="107000"/>
              </a:lnSpc>
              <a:spcBef>
                <a:spcPts val="0"/>
              </a:spcBef>
              <a:spcAft>
                <a:spcPts val="800"/>
              </a:spcAft>
              <a:buFont typeface="Arial" panose="020B0604020202020204" pitchFamily="34" charset="0"/>
              <a:buChar char="•"/>
            </a:pPr>
            <a:r>
              <a:rPr lang="en-GB" sz="2400" dirty="0">
                <a:ea typeface="Calibri" panose="020F0502020204030204" pitchFamily="34" charset="0"/>
                <a:cs typeface="Times New Roman" panose="02020603050405020304" pitchFamily="18" charset="0"/>
              </a:rPr>
              <a:t>Among the treatment options available at the facility, fluoroquinolones (ciprofloxacin) was the most effective</a:t>
            </a:r>
            <a:endParaRPr lang="en-GB" sz="2400" dirty="0">
              <a:effectLst/>
              <a:ea typeface="Calibri" panose="020F0502020204030204" pitchFamily="34" charset="0"/>
              <a:cs typeface="Times New Roman" panose="02020603050405020304" pitchFamily="18" charset="0"/>
            </a:endParaRPr>
          </a:p>
          <a:p>
            <a:pPr marL="342900" marR="0" indent="-342900">
              <a:lnSpc>
                <a:spcPct val="107000"/>
              </a:lnSpc>
              <a:spcBef>
                <a:spcPts val="0"/>
              </a:spcBef>
              <a:spcAft>
                <a:spcPts val="800"/>
              </a:spcAft>
              <a:buFont typeface="Arial" panose="020B0604020202020204" pitchFamily="34" charset="0"/>
              <a:buChar char="•"/>
            </a:pPr>
            <a:r>
              <a:rPr lang="en-GB" sz="2400" dirty="0">
                <a:effectLst/>
                <a:ea typeface="Calibri" panose="020F0502020204030204" pitchFamily="34" charset="0"/>
                <a:cs typeface="Times New Roman" panose="02020603050405020304" pitchFamily="18" charset="0"/>
              </a:rPr>
              <a:t>Efforts should be made towards availing the recommended antibiotics</a:t>
            </a:r>
            <a:endParaRPr lang="en-US" sz="2400" dirty="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a_clean_modern_abstract_medical_healthcare_themed_batch_2.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658368" y="676656"/>
            <a:ext cx="438912" cy="22860"/>
          </a:xfrm>
          <a:prstGeom prst="rect">
            <a:avLst/>
          </a:prstGeom>
          <a:solidFill>
            <a:srgbClr val="007C89"/>
          </a:solidFill>
          <a:ln w="12700">
            <a:solidFill>
              <a:srgbClr val="FFFFFF">
                <a:alpha val="0"/>
              </a:srgbClr>
            </a:solidFill>
            <a:prstDash val="solid"/>
          </a:ln>
        </p:spPr>
        <p:txBody>
          <a:bodyPr/>
          <a:lstStyle/>
          <a:p>
            <a:endParaRPr dirty="0"/>
          </a:p>
        </p:txBody>
      </p:sp>
      <p:sp>
        <p:nvSpPr>
          <p:cNvPr id="4" name="Text 1"/>
          <p:cNvSpPr/>
          <p:nvPr/>
        </p:nvSpPr>
        <p:spPr>
          <a:xfrm>
            <a:off x="1225296" y="502920"/>
            <a:ext cx="3657600" cy="256032"/>
          </a:xfrm>
          <a:prstGeom prst="rect">
            <a:avLst/>
          </a:prstGeom>
          <a:noFill/>
          <a:ln/>
        </p:spPr>
        <p:txBody>
          <a:bodyPr wrap="square" lIns="0" tIns="0" rIns="0" bIns="0" rtlCol="0" anchor="ctr"/>
          <a:lstStyle/>
          <a:p>
            <a:pPr marL="0" indent="0">
              <a:buNone/>
            </a:pPr>
            <a:r>
              <a:rPr lang="en-US" sz="780" b="1" dirty="0">
                <a:solidFill>
                  <a:srgbClr val="007C89"/>
                </a:solidFill>
                <a:latin typeface="Aptos" pitchFamily="34" charset="0"/>
                <a:ea typeface="Aptos" pitchFamily="34" charset="-122"/>
                <a:cs typeface="Aptos" pitchFamily="34" charset="-120"/>
              </a:rPr>
              <a:t>SECTION 05</a:t>
            </a:r>
            <a:endParaRPr lang="en-US" sz="780" dirty="0"/>
          </a:p>
        </p:txBody>
      </p:sp>
      <p:sp>
        <p:nvSpPr>
          <p:cNvPr id="5" name="Text 2"/>
          <p:cNvSpPr/>
          <p:nvPr/>
        </p:nvSpPr>
        <p:spPr>
          <a:xfrm>
            <a:off x="658368" y="768096"/>
            <a:ext cx="8412480" cy="493776"/>
          </a:xfrm>
          <a:prstGeom prst="rect">
            <a:avLst/>
          </a:prstGeom>
          <a:noFill/>
          <a:ln/>
        </p:spPr>
        <p:txBody>
          <a:bodyPr wrap="square" lIns="0" tIns="0" rIns="0" bIns="0" rtlCol="0" anchor="ctr">
            <a:normAutofit/>
          </a:bodyPr>
          <a:lstStyle/>
          <a:p>
            <a:pPr marL="0" indent="0">
              <a:buNone/>
            </a:pPr>
            <a:r>
              <a:rPr lang="en-US" sz="3000" b="1" dirty="0">
                <a:solidFill>
                  <a:srgbClr val="00384A"/>
                </a:solidFill>
                <a:latin typeface="Aptos Display" pitchFamily="34" charset="0"/>
                <a:ea typeface="Aptos Display" pitchFamily="34" charset="-122"/>
                <a:cs typeface="Aptos Display" pitchFamily="34" charset="-120"/>
              </a:rPr>
              <a:t>Conclusion &amp; Recommendations</a:t>
            </a:r>
            <a:endParaRPr lang="en-US" sz="3000" dirty="0"/>
          </a:p>
        </p:txBody>
      </p:sp>
      <p:sp>
        <p:nvSpPr>
          <p:cNvPr id="6" name="Text 3"/>
          <p:cNvSpPr/>
          <p:nvPr/>
        </p:nvSpPr>
        <p:spPr>
          <a:xfrm>
            <a:off x="10835640" y="475488"/>
            <a:ext cx="713232" cy="347472"/>
          </a:xfrm>
          <a:prstGeom prst="rect">
            <a:avLst/>
          </a:prstGeom>
          <a:noFill/>
          <a:ln/>
        </p:spPr>
        <p:txBody>
          <a:bodyPr wrap="square" lIns="0" tIns="0" rIns="0" bIns="0" rtlCol="0" anchor="ctr"/>
          <a:lstStyle/>
          <a:p>
            <a:pPr marL="0" indent="0" algn="r">
              <a:buNone/>
            </a:pPr>
            <a:r>
              <a:rPr lang="en-US" sz="1600" b="1" dirty="0">
                <a:solidFill>
                  <a:srgbClr val="25B7C8"/>
                </a:solidFill>
                <a:latin typeface="Aptos Display" pitchFamily="34" charset="0"/>
                <a:ea typeface="Aptos Display" pitchFamily="34" charset="-122"/>
                <a:cs typeface="Aptos Display" pitchFamily="34" charset="-120"/>
              </a:rPr>
              <a:t>07</a:t>
            </a:r>
            <a:endParaRPr lang="en-US" sz="1600" dirty="0"/>
          </a:p>
        </p:txBody>
      </p:sp>
      <p:sp>
        <p:nvSpPr>
          <p:cNvPr id="7" name="Shape 4"/>
          <p:cNvSpPr/>
          <p:nvPr/>
        </p:nvSpPr>
        <p:spPr>
          <a:xfrm>
            <a:off x="658368" y="1353312"/>
            <a:ext cx="10835640" cy="16459"/>
          </a:xfrm>
          <a:prstGeom prst="rect">
            <a:avLst/>
          </a:prstGeom>
          <a:solidFill>
            <a:srgbClr val="DBEDF1"/>
          </a:solidFill>
          <a:ln w="12700">
            <a:solidFill>
              <a:srgbClr val="FFFFFF">
                <a:alpha val="0"/>
              </a:srgbClr>
            </a:solidFill>
            <a:prstDash val="solid"/>
          </a:ln>
        </p:spPr>
        <p:txBody>
          <a:bodyPr/>
          <a:lstStyle/>
          <a:p>
            <a:endParaRPr dirty="0"/>
          </a:p>
        </p:txBody>
      </p:sp>
      <p:sp>
        <p:nvSpPr>
          <p:cNvPr id="8" name="Shape 5"/>
          <p:cNvSpPr/>
          <p:nvPr/>
        </p:nvSpPr>
        <p:spPr>
          <a:xfrm>
            <a:off x="0" y="6291072"/>
            <a:ext cx="12191695" cy="566928"/>
          </a:xfrm>
          <a:prstGeom prst="rect">
            <a:avLst/>
          </a:prstGeom>
          <a:solidFill>
            <a:srgbClr val="00384A"/>
          </a:solidFill>
          <a:ln w="12700">
            <a:solidFill>
              <a:srgbClr val="FFFFFF">
                <a:alpha val="0"/>
              </a:srgbClr>
            </a:solidFill>
            <a:prstDash val="solid"/>
          </a:ln>
        </p:spPr>
        <p:txBody>
          <a:bodyPr/>
          <a:lstStyle/>
          <a:p>
            <a:endParaRPr dirty="0"/>
          </a:p>
        </p:txBody>
      </p:sp>
      <p:sp>
        <p:nvSpPr>
          <p:cNvPr id="9" name="Shape 6"/>
          <p:cNvSpPr/>
          <p:nvPr/>
        </p:nvSpPr>
        <p:spPr>
          <a:xfrm>
            <a:off x="0" y="6291072"/>
            <a:ext cx="128016" cy="566928"/>
          </a:xfrm>
          <a:prstGeom prst="rect">
            <a:avLst/>
          </a:prstGeom>
          <a:solidFill>
            <a:srgbClr val="25B7C8"/>
          </a:solidFill>
          <a:ln w="12700">
            <a:solidFill>
              <a:srgbClr val="FFFFFF">
                <a:alpha val="0"/>
              </a:srgbClr>
            </a:solidFill>
            <a:prstDash val="solid"/>
          </a:ln>
        </p:spPr>
        <p:txBody>
          <a:bodyPr/>
          <a:lstStyle/>
          <a:p>
            <a:endParaRPr dirty="0"/>
          </a:p>
        </p:txBody>
      </p:sp>
      <p:sp>
        <p:nvSpPr>
          <p:cNvPr id="10" name="Text 7"/>
          <p:cNvSpPr/>
          <p:nvPr/>
        </p:nvSpPr>
        <p:spPr>
          <a:xfrm>
            <a:off x="502920" y="6501384"/>
            <a:ext cx="8869680" cy="146304"/>
          </a:xfrm>
          <a:prstGeom prst="rect">
            <a:avLst/>
          </a:prstGeom>
          <a:noFill/>
          <a:ln/>
        </p:spPr>
        <p:txBody>
          <a:bodyPr wrap="square" lIns="0" tIns="0" rIns="0" bIns="0" rtlCol="0" anchor="ctr">
            <a:normAutofit/>
          </a:bodyPr>
          <a:lstStyle/>
          <a:p>
            <a:pPr marL="0" indent="0">
              <a:buNone/>
            </a:pPr>
            <a:r>
              <a:rPr lang="en-US" sz="680" b="1" dirty="0">
                <a:solidFill>
                  <a:srgbClr val="FFFFFF"/>
                </a:solidFill>
                <a:latin typeface="Aptos" pitchFamily="34" charset="0"/>
                <a:ea typeface="Aptos" pitchFamily="34" charset="-122"/>
                <a:cs typeface="Aptos" pitchFamily="34" charset="-120"/>
              </a:rPr>
              <a:t>13TH IPNET KENYA CONFERENCE  •  19–21 AUGUST 2026  •  PRIDE INN PLAZA, NAIROBI</a:t>
            </a:r>
            <a:endParaRPr lang="en-US" sz="680" dirty="0"/>
          </a:p>
        </p:txBody>
      </p:sp>
      <p:sp>
        <p:nvSpPr>
          <p:cNvPr id="11" name="Shape 8"/>
          <p:cNvSpPr/>
          <p:nvPr/>
        </p:nvSpPr>
        <p:spPr>
          <a:xfrm>
            <a:off x="10012680" y="6382512"/>
            <a:ext cx="1591056" cy="374904"/>
          </a:xfrm>
          <a:prstGeom prst="roundRect">
            <a:avLst>
              <a:gd name="adj" fmla="val 19512"/>
            </a:avLst>
          </a:prstGeom>
          <a:solidFill>
            <a:srgbClr val="FFFFFF"/>
          </a:solidFill>
          <a:ln w="12700">
            <a:solidFill>
              <a:srgbClr val="FFFFFF">
                <a:alpha val="0"/>
              </a:srgbClr>
            </a:solidFill>
            <a:prstDash val="solid"/>
          </a:ln>
        </p:spPr>
        <p:txBody>
          <a:bodyPr/>
          <a:lstStyle/>
          <a:p>
            <a:endParaRPr dirty="0"/>
          </a:p>
        </p:txBody>
      </p:sp>
      <p:pic>
        <p:nvPicPr>
          <p:cNvPr id="12" name="Image 1" descr="/mnt/data/pptx_extract/ppt/media/image1.png"/>
          <p:cNvPicPr>
            <a:picLocks noChangeAspect="1"/>
          </p:cNvPicPr>
          <p:nvPr/>
        </p:nvPicPr>
        <p:blipFill>
          <a:blip r:embed="rId4"/>
          <a:stretch>
            <a:fillRect/>
          </a:stretch>
        </p:blipFill>
        <p:spPr>
          <a:xfrm>
            <a:off x="10077483" y="6420917"/>
            <a:ext cx="296505" cy="298094"/>
          </a:xfrm>
          <a:prstGeom prst="rect">
            <a:avLst/>
          </a:prstGeom>
        </p:spPr>
      </p:pic>
      <p:pic>
        <p:nvPicPr>
          <p:cNvPr id="13" name="Image 2" descr="/mnt/data/pptx_extract/ppt/media/image2.png"/>
          <p:cNvPicPr>
            <a:picLocks noChangeAspect="1"/>
          </p:cNvPicPr>
          <p:nvPr/>
        </p:nvPicPr>
        <p:blipFill>
          <a:blip r:embed="rId5"/>
          <a:stretch>
            <a:fillRect/>
          </a:stretch>
        </p:blipFill>
        <p:spPr>
          <a:xfrm>
            <a:off x="10746344" y="6440119"/>
            <a:ext cx="404633" cy="259690"/>
          </a:xfrm>
          <a:prstGeom prst="rect">
            <a:avLst/>
          </a:prstGeom>
        </p:spPr>
      </p:pic>
      <p:sp>
        <p:nvSpPr>
          <p:cNvPr id="14" name="Text 9"/>
          <p:cNvSpPr/>
          <p:nvPr/>
        </p:nvSpPr>
        <p:spPr>
          <a:xfrm>
            <a:off x="11722608" y="6473952"/>
            <a:ext cx="310896" cy="164592"/>
          </a:xfrm>
          <a:prstGeom prst="rect">
            <a:avLst/>
          </a:prstGeom>
          <a:noFill/>
          <a:ln/>
        </p:spPr>
        <p:txBody>
          <a:bodyPr wrap="square" lIns="0" tIns="0" rIns="0" bIns="0" rtlCol="0" anchor="ctr"/>
          <a:lstStyle/>
          <a:p>
            <a:pPr marL="0" indent="0" algn="r">
              <a:buNone/>
            </a:pPr>
            <a:r>
              <a:rPr lang="en-US" sz="760" dirty="0">
                <a:solidFill>
                  <a:srgbClr val="FFFFFF"/>
                </a:solidFill>
                <a:latin typeface="Aptos" pitchFamily="34" charset="0"/>
                <a:ea typeface="Aptos" pitchFamily="34" charset="-122"/>
                <a:cs typeface="Aptos" pitchFamily="34" charset="-120"/>
              </a:rPr>
              <a:t>07</a:t>
            </a:r>
            <a:endParaRPr lang="en-US" sz="760" dirty="0"/>
          </a:p>
        </p:txBody>
      </p:sp>
      <p:sp>
        <p:nvSpPr>
          <p:cNvPr id="15" name="Full Content Area"/>
          <p:cNvSpPr/>
          <p:nvPr/>
        </p:nvSpPr>
        <p:spPr>
          <a:xfrm>
            <a:off x="658368" y="1691640"/>
            <a:ext cx="10835640" cy="4261104"/>
          </a:xfrm>
          <a:prstGeom prst="roundRect">
            <a:avLst>
              <a:gd name="adj" fmla="val 2025"/>
            </a:avLst>
          </a:prstGeom>
          <a:solidFill>
            <a:srgbClr val="FFFFFF">
              <a:alpha val="92000"/>
            </a:srgbClr>
          </a:solidFill>
          <a:ln w="10160">
            <a:solidFill>
              <a:srgbClr val="B8DDE4"/>
            </a:solidFill>
            <a:prstDash val="solid"/>
          </a:ln>
        </p:spPr>
        <p:txBody>
          <a:bodyPr wrap="square" lIns="384048" tIns="310896" rIns="384048" bIns="274320" anchor="t"/>
          <a:lstStyle/>
          <a:p>
            <a:pPr marL="285750" marR="0" indent="-285750">
              <a:lnSpc>
                <a:spcPct val="107000"/>
              </a:lnSpc>
              <a:spcBef>
                <a:spcPts val="0"/>
              </a:spcBef>
              <a:spcAft>
                <a:spcPts val="800"/>
              </a:spcAft>
              <a:buFont typeface="Arial" panose="020B0604020202020204" pitchFamily="34" charset="0"/>
              <a:buChar char="•"/>
            </a:pPr>
            <a:r>
              <a:rPr lang="en-GB" sz="2400" dirty="0">
                <a:effectLst/>
                <a:ea typeface="Calibri" panose="020F0502020204030204" pitchFamily="34" charset="0"/>
                <a:cs typeface="Times New Roman" panose="02020603050405020304" pitchFamily="18" charset="0"/>
              </a:rPr>
              <a:t>More emphasis on </a:t>
            </a:r>
            <a:r>
              <a:rPr lang="en-GB" sz="2400" dirty="0">
                <a:ea typeface="Calibri" panose="020F0502020204030204" pitchFamily="34" charset="0"/>
                <a:cs typeface="Times New Roman" panose="02020603050405020304" pitchFamily="18" charset="0"/>
              </a:rPr>
              <a:t>I</a:t>
            </a:r>
            <a:r>
              <a:rPr lang="en-GB" sz="2400" dirty="0">
                <a:effectLst/>
                <a:ea typeface="Calibri" panose="020F0502020204030204" pitchFamily="34" charset="0"/>
                <a:cs typeface="Times New Roman" panose="02020603050405020304" pitchFamily="18" charset="0"/>
              </a:rPr>
              <a:t>nfection </a:t>
            </a:r>
            <a:r>
              <a:rPr lang="en-GB" sz="2400" dirty="0">
                <a:ea typeface="Calibri" panose="020F0502020204030204" pitchFamily="34" charset="0"/>
                <a:cs typeface="Times New Roman" panose="02020603050405020304" pitchFamily="18" charset="0"/>
              </a:rPr>
              <a:t>P</a:t>
            </a:r>
            <a:r>
              <a:rPr lang="en-GB" sz="2400" dirty="0">
                <a:effectLst/>
                <a:ea typeface="Calibri" panose="020F0502020204030204" pitchFamily="34" charset="0"/>
                <a:cs typeface="Times New Roman" panose="02020603050405020304" pitchFamily="18" charset="0"/>
              </a:rPr>
              <a:t>revention and </a:t>
            </a:r>
            <a:r>
              <a:rPr lang="en-GB" sz="2400" dirty="0">
                <a:ea typeface="Calibri" panose="020F0502020204030204" pitchFamily="34" charset="0"/>
                <a:cs typeface="Times New Roman" panose="02020603050405020304" pitchFamily="18" charset="0"/>
              </a:rPr>
              <a:t>C</a:t>
            </a:r>
            <a:r>
              <a:rPr lang="en-GB" sz="2400" dirty="0">
                <a:effectLst/>
                <a:ea typeface="Calibri" panose="020F0502020204030204" pitchFamily="34" charset="0"/>
                <a:cs typeface="Times New Roman" panose="02020603050405020304" pitchFamily="18" charset="0"/>
              </a:rPr>
              <a:t>ontrol (IPC) m</a:t>
            </a:r>
            <a:r>
              <a:rPr lang="en-GB" sz="2400" dirty="0">
                <a:ea typeface="Calibri" panose="020F0502020204030204" pitchFamily="34" charset="0"/>
                <a:cs typeface="Times New Roman" panose="02020603050405020304" pitchFamily="18" charset="0"/>
              </a:rPr>
              <a:t>easures to prevent the spread of the multidrug resistant micro-organisms </a:t>
            </a:r>
          </a:p>
          <a:p>
            <a:pPr marL="285750" marR="0" indent="-285750">
              <a:lnSpc>
                <a:spcPct val="107000"/>
              </a:lnSpc>
              <a:spcBef>
                <a:spcPts val="0"/>
              </a:spcBef>
              <a:spcAft>
                <a:spcPts val="800"/>
              </a:spcAft>
              <a:buFont typeface="Arial" panose="020B0604020202020204" pitchFamily="34" charset="0"/>
              <a:buChar char="•"/>
            </a:pPr>
            <a:r>
              <a:rPr lang="en-GB" sz="2400" dirty="0">
                <a:ea typeface="Calibri" panose="020F0502020204030204" pitchFamily="34" charset="0"/>
                <a:cs typeface="Times New Roman" panose="02020603050405020304" pitchFamily="18" charset="0"/>
              </a:rPr>
              <a:t>Further research is required to determine the source/factors contributing towards the MDRO infections so as to control the occurrence and the spread of these infections</a:t>
            </a:r>
          </a:p>
          <a:p>
            <a:pPr marL="285750" marR="0" indent="-285750">
              <a:lnSpc>
                <a:spcPct val="107000"/>
              </a:lnSpc>
              <a:spcBef>
                <a:spcPts val="0"/>
              </a:spcBef>
              <a:spcAft>
                <a:spcPts val="800"/>
              </a:spcAft>
              <a:buFont typeface="Arial" panose="020B0604020202020204" pitchFamily="34" charset="0"/>
              <a:buChar char="•"/>
            </a:pPr>
            <a:endParaRPr lang="en-US" sz="24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43433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mnt/data/a_clean_modern_abstract_biomedical_technology_bac_batch_3.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0" y="0"/>
            <a:ext cx="7726680" cy="6858000"/>
          </a:xfrm>
          <a:prstGeom prst="rect">
            <a:avLst/>
          </a:prstGeom>
          <a:solidFill>
            <a:srgbClr val="001F2C">
              <a:alpha val="76000"/>
            </a:srgbClr>
          </a:solidFill>
          <a:ln w="12700">
            <a:solidFill>
              <a:srgbClr val="FFFFFF">
                <a:alpha val="0"/>
              </a:srgbClr>
            </a:solidFill>
            <a:prstDash val="solid"/>
          </a:ln>
        </p:spPr>
      </p:sp>
      <p:sp>
        <p:nvSpPr>
          <p:cNvPr id="4" name="Shape 1"/>
          <p:cNvSpPr/>
          <p:nvPr/>
        </p:nvSpPr>
        <p:spPr>
          <a:xfrm>
            <a:off x="713232" y="566928"/>
            <a:ext cx="1874520" cy="512064"/>
          </a:xfrm>
          <a:prstGeom prst="roundRect">
            <a:avLst>
              <a:gd name="adj" fmla="val 14286"/>
            </a:avLst>
          </a:prstGeom>
          <a:solidFill>
            <a:srgbClr val="FFFFFF"/>
          </a:solidFill>
          <a:ln w="12700">
            <a:solidFill>
              <a:srgbClr val="FFFFFF">
                <a:alpha val="0"/>
              </a:srgbClr>
            </a:solidFill>
            <a:prstDash val="solid"/>
          </a:ln>
        </p:spPr>
      </p:sp>
      <p:pic>
        <p:nvPicPr>
          <p:cNvPr id="5" name="Image 1" descr="/mnt/data/pptx_extract/ppt/media/image1.png"/>
          <p:cNvPicPr>
            <a:picLocks noChangeAspect="1"/>
          </p:cNvPicPr>
          <p:nvPr/>
        </p:nvPicPr>
        <p:blipFill>
          <a:blip r:embed="rId4"/>
          <a:stretch>
            <a:fillRect/>
          </a:stretch>
        </p:blipFill>
        <p:spPr>
          <a:xfrm>
            <a:off x="778401" y="605333"/>
            <a:ext cx="432933" cy="435254"/>
          </a:xfrm>
          <a:prstGeom prst="rect">
            <a:avLst/>
          </a:prstGeom>
        </p:spPr>
      </p:pic>
      <p:pic>
        <p:nvPicPr>
          <p:cNvPr id="6" name="Image 2" descr="/mnt/data/pptx_extract/ppt/media/image2.png"/>
          <p:cNvPicPr>
            <a:picLocks noChangeAspect="1"/>
          </p:cNvPicPr>
          <p:nvPr/>
        </p:nvPicPr>
        <p:blipFill>
          <a:blip r:embed="rId5"/>
          <a:stretch>
            <a:fillRect/>
          </a:stretch>
        </p:blipFill>
        <p:spPr>
          <a:xfrm>
            <a:off x="1544864" y="624535"/>
            <a:ext cx="618347" cy="396850"/>
          </a:xfrm>
          <a:prstGeom prst="rect">
            <a:avLst/>
          </a:prstGeom>
        </p:spPr>
      </p:pic>
      <p:sp>
        <p:nvSpPr>
          <p:cNvPr id="7" name="Shape 2"/>
          <p:cNvSpPr/>
          <p:nvPr/>
        </p:nvSpPr>
        <p:spPr>
          <a:xfrm>
            <a:off x="758952" y="2139696"/>
            <a:ext cx="621792" cy="36576"/>
          </a:xfrm>
          <a:prstGeom prst="rect">
            <a:avLst/>
          </a:prstGeom>
          <a:solidFill>
            <a:srgbClr val="25B7C8"/>
          </a:solidFill>
          <a:ln w="12700">
            <a:solidFill>
              <a:srgbClr val="FFFFFF">
                <a:alpha val="0"/>
              </a:srgbClr>
            </a:solidFill>
            <a:prstDash val="solid"/>
          </a:ln>
        </p:spPr>
      </p:sp>
      <p:sp>
        <p:nvSpPr>
          <p:cNvPr id="8" name="Text 3"/>
          <p:cNvSpPr/>
          <p:nvPr/>
        </p:nvSpPr>
        <p:spPr>
          <a:xfrm>
            <a:off x="758952" y="2395728"/>
            <a:ext cx="4754880" cy="512064"/>
          </a:xfrm>
          <a:prstGeom prst="rect">
            <a:avLst/>
          </a:prstGeom>
          <a:noFill/>
          <a:ln/>
        </p:spPr>
        <p:txBody>
          <a:bodyPr wrap="square" lIns="0" tIns="0" rIns="0" bIns="0" rtlCol="0" anchor="ctr">
            <a:normAutofit fontScale="92500" lnSpcReduction="10000"/>
          </a:bodyPr>
          <a:lstStyle/>
          <a:p>
            <a:pPr marL="0" indent="0">
              <a:buNone/>
            </a:pPr>
            <a:r>
              <a:rPr lang="en-US" sz="3800" b="1" dirty="0">
                <a:solidFill>
                  <a:srgbClr val="FFFFFF"/>
                </a:solidFill>
                <a:latin typeface="Aptos Display" pitchFamily="34" charset="0"/>
                <a:ea typeface="Aptos Display" pitchFamily="34" charset="-122"/>
                <a:cs typeface="Aptos Display" pitchFamily="34" charset="-120"/>
              </a:rPr>
              <a:t>THANK YOU</a:t>
            </a:r>
            <a:endParaRPr lang="en-US" sz="3800" dirty="0"/>
          </a:p>
        </p:txBody>
      </p:sp>
      <p:sp>
        <p:nvSpPr>
          <p:cNvPr id="9" name="Text 4"/>
          <p:cNvSpPr/>
          <p:nvPr/>
        </p:nvSpPr>
        <p:spPr>
          <a:xfrm>
            <a:off x="786384" y="3063240"/>
            <a:ext cx="6858000" cy="164592"/>
          </a:xfrm>
          <a:prstGeom prst="rect">
            <a:avLst/>
          </a:prstGeom>
          <a:noFill/>
          <a:ln/>
        </p:spPr>
        <p:txBody>
          <a:bodyPr wrap="square" lIns="0" tIns="0" rIns="0" bIns="0" rtlCol="0" anchor="ctr">
            <a:normAutofit/>
          </a:bodyPr>
          <a:lstStyle/>
          <a:p>
            <a:pPr marL="0" indent="0">
              <a:buNone/>
            </a:pPr>
            <a:r>
              <a:rPr lang="en-US" sz="1020" dirty="0">
                <a:solidFill>
                  <a:srgbClr val="D9F6FA"/>
                </a:solidFill>
                <a:latin typeface="Aptos" pitchFamily="34" charset="0"/>
                <a:ea typeface="Aptos" pitchFamily="34" charset="-122"/>
                <a:cs typeface="Aptos" pitchFamily="34" charset="-120"/>
              </a:rPr>
              <a:t>13th IPNET-Kenya Conference  •  19–21 August 2026  •  Pride Inn Plaza, Nairobi</a:t>
            </a:r>
            <a:endParaRPr lang="en-US" sz="1020" dirty="0"/>
          </a:p>
        </p:txBody>
      </p:sp>
      <p:sp>
        <p:nvSpPr>
          <p:cNvPr id="10" name="Shape 5"/>
          <p:cNvSpPr/>
          <p:nvPr/>
        </p:nvSpPr>
        <p:spPr>
          <a:xfrm>
            <a:off x="758952" y="3703320"/>
            <a:ext cx="5440680" cy="676656"/>
          </a:xfrm>
          <a:prstGeom prst="roundRect">
            <a:avLst>
              <a:gd name="adj" fmla="val 10811"/>
            </a:avLst>
          </a:prstGeom>
          <a:solidFill>
            <a:srgbClr val="002F3E">
              <a:alpha val="92000"/>
            </a:srgbClr>
          </a:solidFill>
          <a:ln w="7620">
            <a:solidFill>
              <a:srgbClr val="25B7C8">
                <a:alpha val="45000"/>
              </a:srgbClr>
            </a:solidFill>
            <a:prstDash val="solid"/>
          </a:ln>
        </p:spPr>
      </p:sp>
      <p:sp>
        <p:nvSpPr>
          <p:cNvPr id="11" name="Text 6"/>
          <p:cNvSpPr/>
          <p:nvPr/>
        </p:nvSpPr>
        <p:spPr>
          <a:xfrm>
            <a:off x="1005840" y="3931920"/>
            <a:ext cx="4937760" cy="164592"/>
          </a:xfrm>
          <a:prstGeom prst="rect">
            <a:avLst/>
          </a:prstGeom>
          <a:noFill/>
          <a:ln/>
        </p:spPr>
        <p:txBody>
          <a:bodyPr wrap="square" lIns="0" tIns="0" rIns="0" bIns="0" rtlCol="0" anchor="ctr">
            <a:normAutofit lnSpcReduction="10000"/>
          </a:bodyPr>
          <a:lstStyle/>
          <a:p>
            <a:pPr marL="0" indent="0">
              <a:buNone/>
            </a:pPr>
            <a:r>
              <a:rPr lang="en-US" sz="1150" dirty="0">
                <a:solidFill>
                  <a:srgbClr val="FFFFFF"/>
                </a:solidFill>
                <a:latin typeface="Aptos" pitchFamily="34" charset="0"/>
                <a:ea typeface="Aptos" pitchFamily="34" charset="-122"/>
                <a:cs typeface="Aptos" pitchFamily="34" charset="-120"/>
              </a:rPr>
              <a:t>www.ipnetkenya.org   |   info@ipnetkenya.org</a:t>
            </a:r>
            <a:endParaRPr lang="en-US" sz="1150" dirty="0"/>
          </a:p>
        </p:txBody>
      </p:sp>
      <p:sp>
        <p:nvSpPr>
          <p:cNvPr id="12" name="Text 7"/>
          <p:cNvSpPr/>
          <p:nvPr/>
        </p:nvSpPr>
        <p:spPr>
          <a:xfrm>
            <a:off x="11384280" y="6355080"/>
            <a:ext cx="365760" cy="201168"/>
          </a:xfrm>
          <a:prstGeom prst="rect">
            <a:avLst/>
          </a:prstGeom>
          <a:noFill/>
          <a:ln/>
        </p:spPr>
        <p:txBody>
          <a:bodyPr wrap="square" lIns="0" tIns="0" rIns="0" bIns="0" rtlCol="0" anchor="ctr"/>
          <a:lstStyle/>
          <a:p>
            <a:pPr marL="0" indent="0" algn="r">
              <a:buNone/>
            </a:pPr>
            <a:r>
              <a:rPr lang="en-US" sz="800" b="1" dirty="0">
                <a:solidFill>
                  <a:srgbClr val="BFEFF3"/>
                </a:solidFill>
                <a:latin typeface="Aptos" pitchFamily="34" charset="0"/>
                <a:ea typeface="Aptos" pitchFamily="34" charset="-122"/>
                <a:cs typeface="Aptos" pitchFamily="34" charset="-120"/>
              </a:rPr>
              <a:t>08</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mnt/data/a_clean_modern_abstract_medical_healthcare_themed_batch_2.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658368" y="676656"/>
            <a:ext cx="438912" cy="22860"/>
          </a:xfrm>
          <a:prstGeom prst="rect">
            <a:avLst/>
          </a:prstGeom>
          <a:solidFill>
            <a:srgbClr val="007C89"/>
          </a:solidFill>
          <a:ln w="12700">
            <a:solidFill>
              <a:srgbClr val="FFFFFF">
                <a:alpha val="0"/>
              </a:srgbClr>
            </a:solidFill>
            <a:prstDash val="solid"/>
          </a:ln>
        </p:spPr>
      </p:sp>
      <p:sp>
        <p:nvSpPr>
          <p:cNvPr id="4" name="Text 1"/>
          <p:cNvSpPr/>
          <p:nvPr/>
        </p:nvSpPr>
        <p:spPr>
          <a:xfrm>
            <a:off x="1225296" y="502920"/>
            <a:ext cx="3657600" cy="256032"/>
          </a:xfrm>
          <a:prstGeom prst="rect">
            <a:avLst/>
          </a:prstGeom>
          <a:noFill/>
          <a:ln/>
        </p:spPr>
        <p:txBody>
          <a:bodyPr wrap="square" lIns="0" tIns="0" rIns="0" bIns="0" rtlCol="0" anchor="ctr"/>
          <a:lstStyle/>
          <a:p>
            <a:pPr marL="0" indent="0">
              <a:buNone/>
            </a:pPr>
            <a:r>
              <a:rPr lang="en-US" sz="780" b="1" dirty="0">
                <a:solidFill>
                  <a:srgbClr val="007C89"/>
                </a:solidFill>
                <a:latin typeface="Aptos" pitchFamily="34" charset="0"/>
                <a:ea typeface="Aptos" pitchFamily="34" charset="-122"/>
                <a:cs typeface="Aptos" pitchFamily="34" charset="-120"/>
              </a:rPr>
              <a:t>ABSTRACT INFORMATION</a:t>
            </a:r>
            <a:endParaRPr lang="en-US" sz="780" dirty="0"/>
          </a:p>
        </p:txBody>
      </p:sp>
      <p:sp>
        <p:nvSpPr>
          <p:cNvPr id="5" name="Text 2"/>
          <p:cNvSpPr/>
          <p:nvPr/>
        </p:nvSpPr>
        <p:spPr>
          <a:xfrm>
            <a:off x="658368" y="768096"/>
            <a:ext cx="8412480" cy="493776"/>
          </a:xfrm>
          <a:prstGeom prst="rect">
            <a:avLst/>
          </a:prstGeom>
          <a:noFill/>
          <a:ln/>
        </p:spPr>
        <p:txBody>
          <a:bodyPr wrap="square" lIns="0" tIns="0" rIns="0" bIns="0" rtlCol="0" anchor="ctr">
            <a:normAutofit/>
          </a:bodyPr>
          <a:lstStyle/>
          <a:p>
            <a:pPr marL="0" indent="0">
              <a:buNone/>
            </a:pPr>
            <a:r>
              <a:rPr dirty="0"/>
              <a:t>Abstract Details</a:t>
            </a:r>
            <a:endParaRPr lang="en-US" sz="3000" dirty="0"/>
          </a:p>
        </p:txBody>
      </p:sp>
      <p:sp>
        <p:nvSpPr>
          <p:cNvPr id="6" name="Text 3"/>
          <p:cNvSpPr/>
          <p:nvPr/>
        </p:nvSpPr>
        <p:spPr>
          <a:xfrm>
            <a:off x="10835640" y="475488"/>
            <a:ext cx="713232" cy="347472"/>
          </a:xfrm>
          <a:prstGeom prst="rect">
            <a:avLst/>
          </a:prstGeom>
          <a:noFill/>
          <a:ln/>
        </p:spPr>
        <p:txBody>
          <a:bodyPr wrap="square" lIns="0" tIns="0" rIns="0" bIns="0" rtlCol="0" anchor="ctr"/>
          <a:lstStyle/>
          <a:p>
            <a:pPr marL="0" indent="0" algn="r">
              <a:buNone/>
            </a:pPr>
            <a:r>
              <a:rPr lang="en-US" sz="1600" b="1" dirty="0">
                <a:solidFill>
                  <a:srgbClr val="25B7C8"/>
                </a:solidFill>
                <a:latin typeface="Aptos Display" pitchFamily="34" charset="0"/>
                <a:ea typeface="Aptos Display" pitchFamily="34" charset="-122"/>
                <a:cs typeface="Aptos Display" pitchFamily="34" charset="-120"/>
              </a:rPr>
              <a:t>02</a:t>
            </a:r>
            <a:endParaRPr lang="en-US" sz="1600" dirty="0"/>
          </a:p>
        </p:txBody>
      </p:sp>
      <p:sp>
        <p:nvSpPr>
          <p:cNvPr id="7" name="Shape 4"/>
          <p:cNvSpPr/>
          <p:nvPr/>
        </p:nvSpPr>
        <p:spPr>
          <a:xfrm>
            <a:off x="658368" y="1353312"/>
            <a:ext cx="10835640" cy="16459"/>
          </a:xfrm>
          <a:prstGeom prst="rect">
            <a:avLst/>
          </a:prstGeom>
          <a:solidFill>
            <a:srgbClr val="DBEDF1"/>
          </a:solidFill>
          <a:ln w="12700">
            <a:solidFill>
              <a:srgbClr val="FFFFFF">
                <a:alpha val="0"/>
              </a:srgbClr>
            </a:solidFill>
            <a:prstDash val="solid"/>
          </a:ln>
        </p:spPr>
      </p:sp>
      <p:sp>
        <p:nvSpPr>
          <p:cNvPr id="8" name="Shape 5"/>
          <p:cNvSpPr/>
          <p:nvPr/>
        </p:nvSpPr>
        <p:spPr>
          <a:xfrm>
            <a:off x="0" y="6291072"/>
            <a:ext cx="12191695" cy="566928"/>
          </a:xfrm>
          <a:prstGeom prst="rect">
            <a:avLst/>
          </a:prstGeom>
          <a:solidFill>
            <a:srgbClr val="00384A"/>
          </a:solidFill>
          <a:ln w="12700">
            <a:solidFill>
              <a:srgbClr val="FFFFFF">
                <a:alpha val="0"/>
              </a:srgbClr>
            </a:solidFill>
            <a:prstDash val="solid"/>
          </a:ln>
        </p:spPr>
      </p:sp>
      <p:sp>
        <p:nvSpPr>
          <p:cNvPr id="9" name="Shape 6"/>
          <p:cNvSpPr/>
          <p:nvPr/>
        </p:nvSpPr>
        <p:spPr>
          <a:xfrm>
            <a:off x="0" y="6291072"/>
            <a:ext cx="128016" cy="566928"/>
          </a:xfrm>
          <a:prstGeom prst="rect">
            <a:avLst/>
          </a:prstGeom>
          <a:solidFill>
            <a:srgbClr val="25B7C8"/>
          </a:solidFill>
          <a:ln w="12700">
            <a:solidFill>
              <a:srgbClr val="FFFFFF">
                <a:alpha val="0"/>
              </a:srgbClr>
            </a:solidFill>
            <a:prstDash val="solid"/>
          </a:ln>
        </p:spPr>
      </p:sp>
      <p:sp>
        <p:nvSpPr>
          <p:cNvPr id="10" name="Text 7"/>
          <p:cNvSpPr/>
          <p:nvPr/>
        </p:nvSpPr>
        <p:spPr>
          <a:xfrm>
            <a:off x="502920" y="6501384"/>
            <a:ext cx="8869680" cy="146304"/>
          </a:xfrm>
          <a:prstGeom prst="rect">
            <a:avLst/>
          </a:prstGeom>
          <a:noFill/>
          <a:ln/>
        </p:spPr>
        <p:txBody>
          <a:bodyPr wrap="square" lIns="0" tIns="0" rIns="0" bIns="0" rtlCol="0" anchor="ctr">
            <a:normAutofit/>
          </a:bodyPr>
          <a:lstStyle/>
          <a:p>
            <a:pPr marL="0" indent="0">
              <a:buNone/>
            </a:pPr>
            <a:r>
              <a:rPr lang="en-US" sz="680" b="1" dirty="0">
                <a:solidFill>
                  <a:srgbClr val="FFFFFF"/>
                </a:solidFill>
                <a:latin typeface="Aptos" pitchFamily="34" charset="0"/>
                <a:ea typeface="Aptos" pitchFamily="34" charset="-122"/>
                <a:cs typeface="Aptos" pitchFamily="34" charset="-120"/>
              </a:rPr>
              <a:t>13TH IPNET KENYA CONFERENCE  •  19–21 AUGUST 2026  •  PRIDE INN PLAZA, NAIROBI</a:t>
            </a:r>
            <a:endParaRPr lang="en-US" sz="680" dirty="0"/>
          </a:p>
        </p:txBody>
      </p:sp>
      <p:sp>
        <p:nvSpPr>
          <p:cNvPr id="11" name="Shape 8"/>
          <p:cNvSpPr/>
          <p:nvPr/>
        </p:nvSpPr>
        <p:spPr>
          <a:xfrm>
            <a:off x="10012680" y="6382512"/>
            <a:ext cx="1591056" cy="374904"/>
          </a:xfrm>
          <a:prstGeom prst="roundRect">
            <a:avLst>
              <a:gd name="adj" fmla="val 19512"/>
            </a:avLst>
          </a:prstGeom>
          <a:solidFill>
            <a:srgbClr val="FFFFFF"/>
          </a:solidFill>
          <a:ln w="12700">
            <a:solidFill>
              <a:srgbClr val="FFFFFF">
                <a:alpha val="0"/>
              </a:srgbClr>
            </a:solidFill>
            <a:prstDash val="solid"/>
          </a:ln>
        </p:spPr>
      </p:sp>
      <p:pic>
        <p:nvPicPr>
          <p:cNvPr id="12" name="Image 1" descr="/mnt/data/pptx_extract/ppt/media/image1.png"/>
          <p:cNvPicPr>
            <a:picLocks noChangeAspect="1"/>
          </p:cNvPicPr>
          <p:nvPr/>
        </p:nvPicPr>
        <p:blipFill>
          <a:blip r:embed="rId4"/>
          <a:stretch>
            <a:fillRect/>
          </a:stretch>
        </p:blipFill>
        <p:spPr>
          <a:xfrm>
            <a:off x="10077483" y="6420917"/>
            <a:ext cx="296505" cy="298094"/>
          </a:xfrm>
          <a:prstGeom prst="rect">
            <a:avLst/>
          </a:prstGeom>
        </p:spPr>
      </p:pic>
      <p:pic>
        <p:nvPicPr>
          <p:cNvPr id="13" name="Image 2" descr="/mnt/data/pptx_extract/ppt/media/image2.png"/>
          <p:cNvPicPr>
            <a:picLocks noChangeAspect="1"/>
          </p:cNvPicPr>
          <p:nvPr/>
        </p:nvPicPr>
        <p:blipFill>
          <a:blip r:embed="rId5"/>
          <a:stretch>
            <a:fillRect/>
          </a:stretch>
        </p:blipFill>
        <p:spPr>
          <a:xfrm>
            <a:off x="10746344" y="6440119"/>
            <a:ext cx="404633" cy="259690"/>
          </a:xfrm>
          <a:prstGeom prst="rect">
            <a:avLst/>
          </a:prstGeom>
        </p:spPr>
      </p:pic>
      <p:sp>
        <p:nvSpPr>
          <p:cNvPr id="14" name="Text 9"/>
          <p:cNvSpPr/>
          <p:nvPr/>
        </p:nvSpPr>
        <p:spPr>
          <a:xfrm>
            <a:off x="11722608" y="6473952"/>
            <a:ext cx="310896" cy="164592"/>
          </a:xfrm>
          <a:prstGeom prst="rect">
            <a:avLst/>
          </a:prstGeom>
          <a:noFill/>
          <a:ln/>
        </p:spPr>
        <p:txBody>
          <a:bodyPr wrap="square" lIns="0" tIns="0" rIns="0" bIns="0" rtlCol="0" anchor="ctr"/>
          <a:lstStyle/>
          <a:p>
            <a:pPr marL="0" indent="0" algn="r">
              <a:buNone/>
            </a:pPr>
            <a:r>
              <a:rPr lang="en-US" sz="760" dirty="0">
                <a:solidFill>
                  <a:srgbClr val="FFFFFF"/>
                </a:solidFill>
                <a:latin typeface="Aptos" pitchFamily="34" charset="0"/>
                <a:ea typeface="Aptos" pitchFamily="34" charset="-122"/>
                <a:cs typeface="Aptos" pitchFamily="34" charset="-120"/>
              </a:rPr>
              <a:t>02</a:t>
            </a:r>
            <a:endParaRPr lang="en-US" sz="760" dirty="0"/>
          </a:p>
        </p:txBody>
      </p:sp>
      <p:sp>
        <p:nvSpPr>
          <p:cNvPr id="15" name="Full Content Area"/>
          <p:cNvSpPr/>
          <p:nvPr/>
        </p:nvSpPr>
        <p:spPr>
          <a:xfrm>
            <a:off x="658368" y="1691640"/>
            <a:ext cx="10835640" cy="4261104"/>
          </a:xfrm>
          <a:prstGeom prst="roundRect">
            <a:avLst>
              <a:gd name="adj" fmla="val 2025"/>
            </a:avLst>
          </a:prstGeom>
          <a:solidFill>
            <a:srgbClr val="FFFFFF">
              <a:alpha val="92000"/>
            </a:srgbClr>
          </a:solidFill>
          <a:ln w="10160">
            <a:solidFill>
              <a:srgbClr val="B8DDE4"/>
            </a:solidFill>
            <a:prstDash val="solid"/>
          </a:ln>
        </p:spPr>
        <p:txBody>
          <a:bodyPr wrap="square" lIns="384048" tIns="310896" rIns="384048" bIns="274320" anchor="t"/>
          <a:lstStyle/>
          <a:p>
            <a:pPr algn="l">
              <a:lnSpc>
                <a:spcPct val="100000"/>
              </a:lnSpc>
              <a:spcAft>
                <a:spcPts val="3000"/>
              </a:spcAft>
            </a:pPr>
            <a:r>
              <a:rPr sz="1650" b="1" dirty="0">
                <a:solidFill>
                  <a:srgbClr val="007C89"/>
                </a:solidFill>
                <a:latin typeface="Aptos"/>
              </a:rPr>
              <a:t>TITLE OF ABSTRACT:</a:t>
            </a:r>
            <a:r>
              <a:rPr sz="1650" b="0" dirty="0">
                <a:solidFill>
                  <a:srgbClr val="00384A"/>
                </a:solidFill>
                <a:latin typeface="Aptos"/>
              </a:rPr>
              <a:t>  </a:t>
            </a:r>
            <a:r>
              <a:rPr lang="en-GB" sz="1650" dirty="0">
                <a:solidFill>
                  <a:srgbClr val="00384A"/>
                </a:solidFill>
                <a:latin typeface="Aptos"/>
              </a:rPr>
              <a:t>OUTCOMES OF NEONATES ADMITTED AT MBAGATHI HOSPITAL WITH MULTIDRUG-RESISTANT ORGANISMS HARBOURING THE NDM GENE, 2023-2025</a:t>
            </a:r>
            <a:endParaRPr sz="1650" b="0" dirty="0">
              <a:solidFill>
                <a:srgbClr val="00384A"/>
              </a:solidFill>
              <a:latin typeface="Aptos"/>
            </a:endParaRPr>
          </a:p>
          <a:p>
            <a:pPr algn="l">
              <a:lnSpc>
                <a:spcPct val="100000"/>
              </a:lnSpc>
              <a:spcAft>
                <a:spcPts val="2300"/>
              </a:spcAft>
            </a:pPr>
            <a:r>
              <a:rPr sz="1450" b="1" dirty="0">
                <a:solidFill>
                  <a:srgbClr val="007C89"/>
                </a:solidFill>
                <a:latin typeface="Aptos"/>
              </a:rPr>
              <a:t>PRESENTER NAME:</a:t>
            </a:r>
            <a:r>
              <a:rPr sz="1450" b="0" dirty="0">
                <a:solidFill>
                  <a:srgbClr val="00384A"/>
                </a:solidFill>
                <a:latin typeface="Aptos"/>
              </a:rPr>
              <a:t>  </a:t>
            </a:r>
            <a:r>
              <a:rPr lang="en-GB" sz="1450" b="0" dirty="0">
                <a:solidFill>
                  <a:srgbClr val="00384A"/>
                </a:solidFill>
                <a:latin typeface="Aptos"/>
              </a:rPr>
              <a:t>DR MARION ONG’AYO</a:t>
            </a:r>
            <a:endParaRPr sz="1450" b="0" dirty="0">
              <a:solidFill>
                <a:srgbClr val="00384A"/>
              </a:solidFill>
              <a:latin typeface="Aptos"/>
            </a:endParaRPr>
          </a:p>
          <a:p>
            <a:pPr algn="l">
              <a:lnSpc>
                <a:spcPct val="100000"/>
              </a:lnSpc>
              <a:spcAft>
                <a:spcPts val="2300"/>
              </a:spcAft>
            </a:pPr>
            <a:r>
              <a:rPr sz="1450" b="1" dirty="0">
                <a:solidFill>
                  <a:srgbClr val="007C89"/>
                </a:solidFill>
                <a:latin typeface="Aptos"/>
              </a:rPr>
              <a:t>INSTITUTION / AFFILIATION:</a:t>
            </a:r>
            <a:r>
              <a:rPr sz="1450" b="0" dirty="0">
                <a:solidFill>
                  <a:srgbClr val="00384A"/>
                </a:solidFill>
                <a:latin typeface="Aptos"/>
              </a:rPr>
              <a:t>  </a:t>
            </a:r>
            <a:r>
              <a:rPr lang="en-GB" sz="1450" b="0" dirty="0">
                <a:solidFill>
                  <a:srgbClr val="00384A"/>
                </a:solidFill>
                <a:latin typeface="Aptos"/>
              </a:rPr>
              <a:t>MBAGATHI COUNTY REFERRAL HOSPITAL</a:t>
            </a:r>
            <a:endParaRPr sz="1450" b="0" dirty="0">
              <a:solidFill>
                <a:srgbClr val="00384A"/>
              </a:solidFill>
              <a:latin typeface="Aptos"/>
            </a:endParaRPr>
          </a:p>
          <a:p>
            <a:pPr algn="l">
              <a:lnSpc>
                <a:spcPct val="100000"/>
              </a:lnSpc>
              <a:spcAft>
                <a:spcPts val="2300"/>
              </a:spcAft>
            </a:pPr>
            <a:r>
              <a:rPr sz="1450" b="1" dirty="0">
                <a:solidFill>
                  <a:srgbClr val="007C89"/>
                </a:solidFill>
                <a:latin typeface="Aptos"/>
              </a:rPr>
              <a:t>COUNTY:</a:t>
            </a:r>
            <a:r>
              <a:rPr sz="1450" b="0" dirty="0">
                <a:solidFill>
                  <a:srgbClr val="00384A"/>
                </a:solidFill>
                <a:latin typeface="Aptos"/>
              </a:rPr>
              <a:t>  </a:t>
            </a:r>
            <a:r>
              <a:rPr lang="en-GB" sz="1450" b="0" dirty="0">
                <a:solidFill>
                  <a:srgbClr val="00384A"/>
                </a:solidFill>
                <a:latin typeface="Aptos"/>
              </a:rPr>
              <a:t>NAIROBI</a:t>
            </a:r>
            <a:endParaRPr sz="1450" b="0" dirty="0">
              <a:solidFill>
                <a:srgbClr val="00384A"/>
              </a:solidFill>
              <a:latin typeface="Aptos"/>
            </a:endParaRPr>
          </a:p>
          <a:p>
            <a:pPr algn="l">
              <a:lnSpc>
                <a:spcPct val="100000"/>
              </a:lnSpc>
              <a:spcAft>
                <a:spcPts val="0"/>
              </a:spcAft>
            </a:pPr>
            <a:r>
              <a:rPr sz="1450" b="1" dirty="0">
                <a:solidFill>
                  <a:srgbClr val="007C89"/>
                </a:solidFill>
                <a:latin typeface="Aptos"/>
              </a:rPr>
              <a:t>COUNTRY:</a:t>
            </a:r>
            <a:r>
              <a:rPr sz="1450" b="0" dirty="0">
                <a:solidFill>
                  <a:srgbClr val="00384A"/>
                </a:solidFill>
                <a:latin typeface="Aptos"/>
              </a:rPr>
              <a:t>  </a:t>
            </a:r>
            <a:r>
              <a:rPr lang="en-GB" sz="1450" b="0" dirty="0">
                <a:solidFill>
                  <a:srgbClr val="00384A"/>
                </a:solidFill>
                <a:latin typeface="Aptos"/>
              </a:rPr>
              <a:t>KENYA</a:t>
            </a:r>
            <a:endParaRPr sz="1450" b="0" dirty="0">
              <a:solidFill>
                <a:srgbClr val="00384A"/>
              </a:solidFill>
              <a:latin typeface="Apto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mnt/data/a_clean_modern_abstract_medical_healthcare_themed_batch_2.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658368" y="676656"/>
            <a:ext cx="438912" cy="22860"/>
          </a:xfrm>
          <a:prstGeom prst="rect">
            <a:avLst/>
          </a:prstGeom>
          <a:solidFill>
            <a:srgbClr val="007C89"/>
          </a:solidFill>
          <a:ln w="12700">
            <a:solidFill>
              <a:srgbClr val="FFFFFF">
                <a:alpha val="0"/>
              </a:srgbClr>
            </a:solidFill>
            <a:prstDash val="solid"/>
          </a:ln>
        </p:spPr>
        <p:txBody>
          <a:bodyPr/>
          <a:lstStyle/>
          <a:p>
            <a:endParaRPr dirty="0"/>
          </a:p>
        </p:txBody>
      </p:sp>
      <p:sp>
        <p:nvSpPr>
          <p:cNvPr id="4" name="Text 1"/>
          <p:cNvSpPr/>
          <p:nvPr/>
        </p:nvSpPr>
        <p:spPr>
          <a:xfrm>
            <a:off x="1225296" y="502920"/>
            <a:ext cx="3657600" cy="256032"/>
          </a:xfrm>
          <a:prstGeom prst="rect">
            <a:avLst/>
          </a:prstGeom>
          <a:noFill/>
          <a:ln/>
        </p:spPr>
        <p:txBody>
          <a:bodyPr wrap="square" lIns="0" tIns="0" rIns="0" bIns="0" rtlCol="0" anchor="ctr"/>
          <a:lstStyle/>
          <a:p>
            <a:pPr marL="0" indent="0">
              <a:buNone/>
            </a:pPr>
            <a:r>
              <a:rPr lang="en-US" sz="780" b="1" dirty="0">
                <a:solidFill>
                  <a:srgbClr val="007C89"/>
                </a:solidFill>
                <a:latin typeface="Aptos" pitchFamily="34" charset="0"/>
                <a:ea typeface="Aptos" pitchFamily="34" charset="-122"/>
                <a:cs typeface="Aptos" pitchFamily="34" charset="-120"/>
              </a:rPr>
              <a:t>SECTION 01</a:t>
            </a:r>
            <a:endParaRPr lang="en-US" sz="780" dirty="0"/>
          </a:p>
        </p:txBody>
      </p:sp>
      <p:sp>
        <p:nvSpPr>
          <p:cNvPr id="5" name="Text 2"/>
          <p:cNvSpPr/>
          <p:nvPr/>
        </p:nvSpPr>
        <p:spPr>
          <a:xfrm>
            <a:off x="658368" y="768096"/>
            <a:ext cx="8412480" cy="493776"/>
          </a:xfrm>
          <a:prstGeom prst="rect">
            <a:avLst/>
          </a:prstGeom>
          <a:noFill/>
          <a:ln/>
        </p:spPr>
        <p:txBody>
          <a:bodyPr wrap="square" lIns="0" tIns="0" rIns="0" bIns="0" rtlCol="0" anchor="ctr">
            <a:normAutofit/>
          </a:bodyPr>
          <a:lstStyle/>
          <a:p>
            <a:pPr marL="0" indent="0">
              <a:buNone/>
            </a:pPr>
            <a:r>
              <a:rPr lang="en-US" sz="3000" b="1" dirty="0">
                <a:solidFill>
                  <a:srgbClr val="00384A"/>
                </a:solidFill>
                <a:latin typeface="Aptos Display" pitchFamily="34" charset="0"/>
                <a:ea typeface="Aptos Display" pitchFamily="34" charset="-122"/>
                <a:cs typeface="Aptos Display" pitchFamily="34" charset="-120"/>
              </a:rPr>
              <a:t>Background / Introduction</a:t>
            </a:r>
            <a:endParaRPr lang="en-US" sz="3000" dirty="0"/>
          </a:p>
        </p:txBody>
      </p:sp>
      <p:sp>
        <p:nvSpPr>
          <p:cNvPr id="6" name="Text 3"/>
          <p:cNvSpPr/>
          <p:nvPr/>
        </p:nvSpPr>
        <p:spPr>
          <a:xfrm>
            <a:off x="10835640" y="475488"/>
            <a:ext cx="713232" cy="347472"/>
          </a:xfrm>
          <a:prstGeom prst="rect">
            <a:avLst/>
          </a:prstGeom>
          <a:noFill/>
          <a:ln/>
        </p:spPr>
        <p:txBody>
          <a:bodyPr wrap="square" lIns="0" tIns="0" rIns="0" bIns="0" rtlCol="0" anchor="ctr"/>
          <a:lstStyle/>
          <a:p>
            <a:pPr marL="0" indent="0" algn="r">
              <a:buNone/>
            </a:pPr>
            <a:r>
              <a:rPr lang="en-US" sz="1600" b="1" dirty="0">
                <a:solidFill>
                  <a:srgbClr val="25B7C8"/>
                </a:solidFill>
                <a:latin typeface="Aptos Display" pitchFamily="34" charset="0"/>
                <a:ea typeface="Aptos Display" pitchFamily="34" charset="-122"/>
                <a:cs typeface="Aptos Display" pitchFamily="34" charset="-120"/>
              </a:rPr>
              <a:t>03</a:t>
            </a:r>
            <a:endParaRPr lang="en-US" sz="1600" dirty="0"/>
          </a:p>
        </p:txBody>
      </p:sp>
      <p:sp>
        <p:nvSpPr>
          <p:cNvPr id="7" name="Shape 4"/>
          <p:cNvSpPr/>
          <p:nvPr/>
        </p:nvSpPr>
        <p:spPr>
          <a:xfrm>
            <a:off x="658368" y="1353312"/>
            <a:ext cx="10835640" cy="16459"/>
          </a:xfrm>
          <a:prstGeom prst="rect">
            <a:avLst/>
          </a:prstGeom>
          <a:solidFill>
            <a:srgbClr val="DBEDF1"/>
          </a:solidFill>
          <a:ln w="12700">
            <a:solidFill>
              <a:srgbClr val="FFFFFF">
                <a:alpha val="0"/>
              </a:srgbClr>
            </a:solidFill>
            <a:prstDash val="solid"/>
          </a:ln>
        </p:spPr>
        <p:txBody>
          <a:bodyPr/>
          <a:lstStyle/>
          <a:p>
            <a:endParaRPr dirty="0"/>
          </a:p>
        </p:txBody>
      </p:sp>
      <p:sp>
        <p:nvSpPr>
          <p:cNvPr id="8" name="Shape 5"/>
          <p:cNvSpPr/>
          <p:nvPr/>
        </p:nvSpPr>
        <p:spPr>
          <a:xfrm>
            <a:off x="0" y="6291072"/>
            <a:ext cx="12191695" cy="566928"/>
          </a:xfrm>
          <a:prstGeom prst="rect">
            <a:avLst/>
          </a:prstGeom>
          <a:solidFill>
            <a:srgbClr val="00384A"/>
          </a:solidFill>
          <a:ln w="12700">
            <a:solidFill>
              <a:srgbClr val="FFFFFF">
                <a:alpha val="0"/>
              </a:srgbClr>
            </a:solidFill>
            <a:prstDash val="solid"/>
          </a:ln>
        </p:spPr>
        <p:txBody>
          <a:bodyPr/>
          <a:lstStyle/>
          <a:p>
            <a:endParaRPr dirty="0"/>
          </a:p>
        </p:txBody>
      </p:sp>
      <p:sp>
        <p:nvSpPr>
          <p:cNvPr id="9" name="Shape 6"/>
          <p:cNvSpPr/>
          <p:nvPr/>
        </p:nvSpPr>
        <p:spPr>
          <a:xfrm>
            <a:off x="0" y="6291072"/>
            <a:ext cx="128016" cy="566928"/>
          </a:xfrm>
          <a:prstGeom prst="rect">
            <a:avLst/>
          </a:prstGeom>
          <a:solidFill>
            <a:srgbClr val="25B7C8"/>
          </a:solidFill>
          <a:ln w="12700">
            <a:solidFill>
              <a:srgbClr val="FFFFFF">
                <a:alpha val="0"/>
              </a:srgbClr>
            </a:solidFill>
            <a:prstDash val="solid"/>
          </a:ln>
        </p:spPr>
        <p:txBody>
          <a:bodyPr/>
          <a:lstStyle/>
          <a:p>
            <a:endParaRPr dirty="0"/>
          </a:p>
        </p:txBody>
      </p:sp>
      <p:sp>
        <p:nvSpPr>
          <p:cNvPr id="10" name="Text 7"/>
          <p:cNvSpPr/>
          <p:nvPr/>
        </p:nvSpPr>
        <p:spPr>
          <a:xfrm>
            <a:off x="502920" y="6501384"/>
            <a:ext cx="8869680" cy="146304"/>
          </a:xfrm>
          <a:prstGeom prst="rect">
            <a:avLst/>
          </a:prstGeom>
          <a:noFill/>
          <a:ln/>
        </p:spPr>
        <p:txBody>
          <a:bodyPr wrap="square" lIns="0" tIns="0" rIns="0" bIns="0" rtlCol="0" anchor="ctr">
            <a:normAutofit/>
          </a:bodyPr>
          <a:lstStyle/>
          <a:p>
            <a:pPr marL="0" indent="0">
              <a:buNone/>
            </a:pPr>
            <a:r>
              <a:rPr lang="en-US" sz="680" b="1" dirty="0">
                <a:solidFill>
                  <a:srgbClr val="FFFFFF"/>
                </a:solidFill>
                <a:latin typeface="Aptos" pitchFamily="34" charset="0"/>
                <a:ea typeface="Aptos" pitchFamily="34" charset="-122"/>
                <a:cs typeface="Aptos" pitchFamily="34" charset="-120"/>
              </a:rPr>
              <a:t>13TH IPNET KENYA CONFERENCE  •  19–21 AUGUST 2026  •  PRIDE INN PLAZA, NAIROBI</a:t>
            </a:r>
            <a:endParaRPr lang="en-US" sz="680" dirty="0"/>
          </a:p>
        </p:txBody>
      </p:sp>
      <p:sp>
        <p:nvSpPr>
          <p:cNvPr id="11" name="Shape 8"/>
          <p:cNvSpPr/>
          <p:nvPr/>
        </p:nvSpPr>
        <p:spPr>
          <a:xfrm>
            <a:off x="10012680" y="6382512"/>
            <a:ext cx="1591056" cy="374904"/>
          </a:xfrm>
          <a:prstGeom prst="roundRect">
            <a:avLst>
              <a:gd name="adj" fmla="val 19512"/>
            </a:avLst>
          </a:prstGeom>
          <a:solidFill>
            <a:srgbClr val="FFFFFF"/>
          </a:solidFill>
          <a:ln w="12700">
            <a:solidFill>
              <a:srgbClr val="FFFFFF">
                <a:alpha val="0"/>
              </a:srgbClr>
            </a:solidFill>
            <a:prstDash val="solid"/>
          </a:ln>
        </p:spPr>
        <p:txBody>
          <a:bodyPr/>
          <a:lstStyle/>
          <a:p>
            <a:endParaRPr dirty="0"/>
          </a:p>
        </p:txBody>
      </p:sp>
      <p:pic>
        <p:nvPicPr>
          <p:cNvPr id="12" name="Image 1" descr="/mnt/data/pptx_extract/ppt/media/image1.png"/>
          <p:cNvPicPr>
            <a:picLocks noChangeAspect="1"/>
          </p:cNvPicPr>
          <p:nvPr/>
        </p:nvPicPr>
        <p:blipFill>
          <a:blip r:embed="rId4"/>
          <a:stretch>
            <a:fillRect/>
          </a:stretch>
        </p:blipFill>
        <p:spPr>
          <a:xfrm>
            <a:off x="10077483" y="6420917"/>
            <a:ext cx="296505" cy="298094"/>
          </a:xfrm>
          <a:prstGeom prst="rect">
            <a:avLst/>
          </a:prstGeom>
        </p:spPr>
      </p:pic>
      <p:pic>
        <p:nvPicPr>
          <p:cNvPr id="13" name="Image 2" descr="/mnt/data/pptx_extract/ppt/media/image2.png"/>
          <p:cNvPicPr>
            <a:picLocks noChangeAspect="1"/>
          </p:cNvPicPr>
          <p:nvPr/>
        </p:nvPicPr>
        <p:blipFill>
          <a:blip r:embed="rId5"/>
          <a:stretch>
            <a:fillRect/>
          </a:stretch>
        </p:blipFill>
        <p:spPr>
          <a:xfrm>
            <a:off x="10746344" y="6440119"/>
            <a:ext cx="404633" cy="259690"/>
          </a:xfrm>
          <a:prstGeom prst="rect">
            <a:avLst/>
          </a:prstGeom>
        </p:spPr>
      </p:pic>
      <p:sp>
        <p:nvSpPr>
          <p:cNvPr id="14" name="Text 9"/>
          <p:cNvSpPr/>
          <p:nvPr/>
        </p:nvSpPr>
        <p:spPr>
          <a:xfrm>
            <a:off x="11722608" y="6473952"/>
            <a:ext cx="310896" cy="164592"/>
          </a:xfrm>
          <a:prstGeom prst="rect">
            <a:avLst/>
          </a:prstGeom>
          <a:noFill/>
          <a:ln/>
        </p:spPr>
        <p:txBody>
          <a:bodyPr wrap="square" lIns="0" tIns="0" rIns="0" bIns="0" rtlCol="0" anchor="ctr"/>
          <a:lstStyle/>
          <a:p>
            <a:pPr marL="0" indent="0" algn="r">
              <a:buNone/>
            </a:pPr>
            <a:r>
              <a:rPr lang="en-US" sz="760" dirty="0">
                <a:solidFill>
                  <a:srgbClr val="FFFFFF"/>
                </a:solidFill>
                <a:latin typeface="Aptos" pitchFamily="34" charset="0"/>
                <a:ea typeface="Aptos" pitchFamily="34" charset="-122"/>
                <a:cs typeface="Aptos" pitchFamily="34" charset="-120"/>
              </a:rPr>
              <a:t>03</a:t>
            </a:r>
            <a:endParaRPr lang="en-US" sz="760" dirty="0"/>
          </a:p>
        </p:txBody>
      </p:sp>
      <p:sp>
        <p:nvSpPr>
          <p:cNvPr id="15" name="Full Content Area"/>
          <p:cNvSpPr/>
          <p:nvPr/>
        </p:nvSpPr>
        <p:spPr>
          <a:xfrm>
            <a:off x="658368" y="1691640"/>
            <a:ext cx="10835640" cy="4261104"/>
          </a:xfrm>
          <a:prstGeom prst="roundRect">
            <a:avLst>
              <a:gd name="adj" fmla="val 2025"/>
            </a:avLst>
          </a:prstGeom>
          <a:solidFill>
            <a:srgbClr val="FFFFFF">
              <a:alpha val="92000"/>
            </a:srgbClr>
          </a:solidFill>
          <a:ln w="10160">
            <a:solidFill>
              <a:srgbClr val="B8DDE4"/>
            </a:solidFill>
            <a:prstDash val="solid"/>
          </a:ln>
        </p:spPr>
        <p:txBody>
          <a:bodyPr wrap="square" lIns="384048" tIns="310896" rIns="384048" bIns="274320" anchor="t"/>
          <a:lstStyle/>
          <a:p>
            <a:pPr marL="342900" marR="0" indent="-342900">
              <a:lnSpc>
                <a:spcPct val="107000"/>
              </a:lnSpc>
              <a:spcBef>
                <a:spcPts val="0"/>
              </a:spcBef>
              <a:spcAft>
                <a:spcPts val="800"/>
              </a:spcAft>
              <a:buFont typeface="Arial" panose="020B0604020202020204" pitchFamily="34" charset="0"/>
              <a:buChar char="•"/>
            </a:pPr>
            <a:r>
              <a:rPr lang="en-GB" sz="2400" dirty="0">
                <a:effectLst/>
                <a:ea typeface="Calibri" panose="020F0502020204030204" pitchFamily="34" charset="0"/>
                <a:cs typeface="Times New Roman" panose="02020603050405020304" pitchFamily="18" charset="0"/>
              </a:rPr>
              <a:t>Neonatal sepsis caused by multidrug-resistant organisms (MDROs) harbouring the New Delhi metallo-</a:t>
            </a:r>
            <a:r>
              <a:rPr lang="en-GB" sz="2400" dirty="0">
                <a:effectLst/>
                <a:ea typeface="Calibri" panose="020F0502020204030204" pitchFamily="34" charset="0"/>
                <a:cs typeface="Calibri" panose="020F0502020204030204" pitchFamily="34" charset="0"/>
              </a:rPr>
              <a:t>β</a:t>
            </a:r>
            <a:r>
              <a:rPr lang="en-GB" sz="2400" dirty="0">
                <a:effectLst/>
                <a:ea typeface="Calibri" panose="020F0502020204030204" pitchFamily="34" charset="0"/>
                <a:cs typeface="Times New Roman" panose="02020603050405020304" pitchFamily="18" charset="0"/>
              </a:rPr>
              <a:t>-lactamase (NDM) gene, presents a growing threat to neonatal survival in low-resource settings.</a:t>
            </a:r>
          </a:p>
          <a:p>
            <a:pPr marL="342900" marR="0" indent="-342900">
              <a:lnSpc>
                <a:spcPct val="107000"/>
              </a:lnSpc>
              <a:spcBef>
                <a:spcPts val="0"/>
              </a:spcBef>
              <a:spcAft>
                <a:spcPts val="800"/>
              </a:spcAft>
              <a:buFont typeface="Arial" panose="020B0604020202020204" pitchFamily="34" charset="0"/>
              <a:buChar char="•"/>
            </a:pPr>
            <a:r>
              <a:rPr lang="en-GB" sz="2400" dirty="0">
                <a:effectLst/>
                <a:ea typeface="Calibri" panose="020F0502020204030204" pitchFamily="34" charset="0"/>
                <a:cs typeface="Times New Roman" panose="02020603050405020304" pitchFamily="18" charset="0"/>
              </a:rPr>
              <a:t>The NDM gene confers high-level carbapenem resistance, limiting effective treatment options. </a:t>
            </a:r>
          </a:p>
          <a:p>
            <a:pPr marL="342900" marR="0" indent="-342900">
              <a:lnSpc>
                <a:spcPct val="107000"/>
              </a:lnSpc>
              <a:spcBef>
                <a:spcPts val="0"/>
              </a:spcBef>
              <a:spcAft>
                <a:spcPts val="800"/>
              </a:spcAft>
              <a:buFont typeface="Arial" panose="020B0604020202020204" pitchFamily="34" charset="0"/>
              <a:buChar char="•"/>
            </a:pPr>
            <a:r>
              <a:rPr lang="en-GB" sz="2400" dirty="0">
                <a:effectLst/>
                <a:ea typeface="Calibri" panose="020F0502020204030204" pitchFamily="34" charset="0"/>
                <a:cs typeface="Times New Roman" panose="02020603050405020304" pitchFamily="18" charset="0"/>
              </a:rPr>
              <a:t>The facility has recorded increasing cases of neonatal sepsis associated with NDM producing microorganisms and the clinical outcomes of the patients using the treatment options available at the facility is unknown</a:t>
            </a:r>
            <a:endParaRPr lang="en-US" sz="2400" dirty="0">
              <a:effectLst/>
              <a:ea typeface="Calibri" panose="020F0502020204030204" pitchFamily="34"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a_clean_modern_abstract_medical_healthcare_themed_batch_2.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658368" y="676656"/>
            <a:ext cx="438912" cy="22860"/>
          </a:xfrm>
          <a:prstGeom prst="rect">
            <a:avLst/>
          </a:prstGeom>
          <a:solidFill>
            <a:srgbClr val="007C89"/>
          </a:solidFill>
          <a:ln w="12700">
            <a:solidFill>
              <a:srgbClr val="FFFFFF">
                <a:alpha val="0"/>
              </a:srgbClr>
            </a:solidFill>
            <a:prstDash val="solid"/>
          </a:ln>
        </p:spPr>
        <p:txBody>
          <a:bodyPr/>
          <a:lstStyle/>
          <a:p>
            <a:endParaRPr dirty="0"/>
          </a:p>
        </p:txBody>
      </p:sp>
      <p:sp>
        <p:nvSpPr>
          <p:cNvPr id="4" name="Text 1"/>
          <p:cNvSpPr/>
          <p:nvPr/>
        </p:nvSpPr>
        <p:spPr>
          <a:xfrm>
            <a:off x="1225296" y="502920"/>
            <a:ext cx="3657600" cy="256032"/>
          </a:xfrm>
          <a:prstGeom prst="rect">
            <a:avLst/>
          </a:prstGeom>
          <a:noFill/>
          <a:ln/>
        </p:spPr>
        <p:txBody>
          <a:bodyPr wrap="square" lIns="0" tIns="0" rIns="0" bIns="0" rtlCol="0" anchor="ctr"/>
          <a:lstStyle/>
          <a:p>
            <a:pPr marL="0" indent="0">
              <a:buNone/>
            </a:pPr>
            <a:r>
              <a:rPr lang="en-US" sz="780" b="1" dirty="0">
                <a:solidFill>
                  <a:srgbClr val="007C89"/>
                </a:solidFill>
                <a:latin typeface="Aptos" pitchFamily="34" charset="0"/>
                <a:ea typeface="Aptos" pitchFamily="34" charset="-122"/>
                <a:cs typeface="Aptos" pitchFamily="34" charset="-120"/>
              </a:rPr>
              <a:t>SECTION 01</a:t>
            </a:r>
            <a:endParaRPr lang="en-US" sz="780" dirty="0"/>
          </a:p>
        </p:txBody>
      </p:sp>
      <p:sp>
        <p:nvSpPr>
          <p:cNvPr id="5" name="Text 2"/>
          <p:cNvSpPr/>
          <p:nvPr/>
        </p:nvSpPr>
        <p:spPr>
          <a:xfrm>
            <a:off x="658368" y="768096"/>
            <a:ext cx="8412480" cy="493776"/>
          </a:xfrm>
          <a:prstGeom prst="rect">
            <a:avLst/>
          </a:prstGeom>
          <a:noFill/>
          <a:ln/>
        </p:spPr>
        <p:txBody>
          <a:bodyPr wrap="square" lIns="0" tIns="0" rIns="0" bIns="0" rtlCol="0" anchor="ctr">
            <a:normAutofit/>
          </a:bodyPr>
          <a:lstStyle/>
          <a:p>
            <a:pPr marL="0" indent="0">
              <a:buNone/>
            </a:pPr>
            <a:r>
              <a:rPr lang="en-US" sz="3000" b="1" dirty="0">
                <a:solidFill>
                  <a:srgbClr val="00384A"/>
                </a:solidFill>
                <a:latin typeface="Aptos Display" pitchFamily="34" charset="0"/>
                <a:ea typeface="Aptos Display" pitchFamily="34" charset="-122"/>
                <a:cs typeface="Aptos Display" pitchFamily="34" charset="-120"/>
              </a:rPr>
              <a:t>Background / Introduction</a:t>
            </a:r>
            <a:endParaRPr lang="en-US" sz="3000" dirty="0"/>
          </a:p>
        </p:txBody>
      </p:sp>
      <p:sp>
        <p:nvSpPr>
          <p:cNvPr id="6" name="Text 3"/>
          <p:cNvSpPr/>
          <p:nvPr/>
        </p:nvSpPr>
        <p:spPr>
          <a:xfrm>
            <a:off x="10835640" y="475488"/>
            <a:ext cx="713232" cy="347472"/>
          </a:xfrm>
          <a:prstGeom prst="rect">
            <a:avLst/>
          </a:prstGeom>
          <a:noFill/>
          <a:ln/>
        </p:spPr>
        <p:txBody>
          <a:bodyPr wrap="square" lIns="0" tIns="0" rIns="0" bIns="0" rtlCol="0" anchor="ctr"/>
          <a:lstStyle/>
          <a:p>
            <a:pPr marL="0" indent="0" algn="r">
              <a:buNone/>
            </a:pPr>
            <a:r>
              <a:rPr lang="en-US" sz="1600" b="1" dirty="0">
                <a:solidFill>
                  <a:srgbClr val="25B7C8"/>
                </a:solidFill>
                <a:latin typeface="Aptos Display" pitchFamily="34" charset="0"/>
                <a:ea typeface="Aptos Display" pitchFamily="34" charset="-122"/>
                <a:cs typeface="Aptos Display" pitchFamily="34" charset="-120"/>
              </a:rPr>
              <a:t>03</a:t>
            </a:r>
            <a:endParaRPr lang="en-US" sz="1600" dirty="0"/>
          </a:p>
        </p:txBody>
      </p:sp>
      <p:sp>
        <p:nvSpPr>
          <p:cNvPr id="7" name="Shape 4"/>
          <p:cNvSpPr/>
          <p:nvPr/>
        </p:nvSpPr>
        <p:spPr>
          <a:xfrm>
            <a:off x="658368" y="1353312"/>
            <a:ext cx="10835640" cy="16459"/>
          </a:xfrm>
          <a:prstGeom prst="rect">
            <a:avLst/>
          </a:prstGeom>
          <a:solidFill>
            <a:srgbClr val="DBEDF1"/>
          </a:solidFill>
          <a:ln w="12700">
            <a:solidFill>
              <a:srgbClr val="FFFFFF">
                <a:alpha val="0"/>
              </a:srgbClr>
            </a:solidFill>
            <a:prstDash val="solid"/>
          </a:ln>
        </p:spPr>
        <p:txBody>
          <a:bodyPr/>
          <a:lstStyle/>
          <a:p>
            <a:endParaRPr dirty="0"/>
          </a:p>
        </p:txBody>
      </p:sp>
      <p:sp>
        <p:nvSpPr>
          <p:cNvPr id="8" name="Shape 5"/>
          <p:cNvSpPr/>
          <p:nvPr/>
        </p:nvSpPr>
        <p:spPr>
          <a:xfrm>
            <a:off x="0" y="6291072"/>
            <a:ext cx="12191695" cy="566928"/>
          </a:xfrm>
          <a:prstGeom prst="rect">
            <a:avLst/>
          </a:prstGeom>
          <a:solidFill>
            <a:srgbClr val="00384A"/>
          </a:solidFill>
          <a:ln w="12700">
            <a:solidFill>
              <a:srgbClr val="FFFFFF">
                <a:alpha val="0"/>
              </a:srgbClr>
            </a:solidFill>
            <a:prstDash val="solid"/>
          </a:ln>
        </p:spPr>
        <p:txBody>
          <a:bodyPr/>
          <a:lstStyle/>
          <a:p>
            <a:endParaRPr dirty="0"/>
          </a:p>
        </p:txBody>
      </p:sp>
      <p:sp>
        <p:nvSpPr>
          <p:cNvPr id="9" name="Shape 6"/>
          <p:cNvSpPr/>
          <p:nvPr/>
        </p:nvSpPr>
        <p:spPr>
          <a:xfrm>
            <a:off x="0" y="6291072"/>
            <a:ext cx="128016" cy="566928"/>
          </a:xfrm>
          <a:prstGeom prst="rect">
            <a:avLst/>
          </a:prstGeom>
          <a:solidFill>
            <a:srgbClr val="25B7C8"/>
          </a:solidFill>
          <a:ln w="12700">
            <a:solidFill>
              <a:srgbClr val="FFFFFF">
                <a:alpha val="0"/>
              </a:srgbClr>
            </a:solidFill>
            <a:prstDash val="solid"/>
          </a:ln>
        </p:spPr>
        <p:txBody>
          <a:bodyPr/>
          <a:lstStyle/>
          <a:p>
            <a:endParaRPr dirty="0"/>
          </a:p>
        </p:txBody>
      </p:sp>
      <p:sp>
        <p:nvSpPr>
          <p:cNvPr id="10" name="Text 7"/>
          <p:cNvSpPr/>
          <p:nvPr/>
        </p:nvSpPr>
        <p:spPr>
          <a:xfrm>
            <a:off x="502920" y="6501384"/>
            <a:ext cx="8869680" cy="146304"/>
          </a:xfrm>
          <a:prstGeom prst="rect">
            <a:avLst/>
          </a:prstGeom>
          <a:noFill/>
          <a:ln/>
        </p:spPr>
        <p:txBody>
          <a:bodyPr wrap="square" lIns="0" tIns="0" rIns="0" bIns="0" rtlCol="0" anchor="ctr">
            <a:normAutofit/>
          </a:bodyPr>
          <a:lstStyle/>
          <a:p>
            <a:pPr marL="0" indent="0">
              <a:buNone/>
            </a:pPr>
            <a:r>
              <a:rPr lang="en-US" sz="680" b="1" dirty="0">
                <a:solidFill>
                  <a:srgbClr val="FFFFFF"/>
                </a:solidFill>
                <a:latin typeface="Aptos" pitchFamily="34" charset="0"/>
                <a:ea typeface="Aptos" pitchFamily="34" charset="-122"/>
                <a:cs typeface="Aptos" pitchFamily="34" charset="-120"/>
              </a:rPr>
              <a:t>13TH IPNET KENYA CONFERENCE  •  19–21 AUGUST 2026  •  PRIDE INN PLAZA, NAIROBI</a:t>
            </a:r>
            <a:endParaRPr lang="en-US" sz="680" dirty="0"/>
          </a:p>
        </p:txBody>
      </p:sp>
      <p:sp>
        <p:nvSpPr>
          <p:cNvPr id="11" name="Shape 8"/>
          <p:cNvSpPr/>
          <p:nvPr/>
        </p:nvSpPr>
        <p:spPr>
          <a:xfrm>
            <a:off x="10012680" y="6382512"/>
            <a:ext cx="1591056" cy="374904"/>
          </a:xfrm>
          <a:prstGeom prst="roundRect">
            <a:avLst>
              <a:gd name="adj" fmla="val 19512"/>
            </a:avLst>
          </a:prstGeom>
          <a:solidFill>
            <a:srgbClr val="FFFFFF"/>
          </a:solidFill>
          <a:ln w="12700">
            <a:solidFill>
              <a:srgbClr val="FFFFFF">
                <a:alpha val="0"/>
              </a:srgbClr>
            </a:solidFill>
            <a:prstDash val="solid"/>
          </a:ln>
        </p:spPr>
        <p:txBody>
          <a:bodyPr/>
          <a:lstStyle/>
          <a:p>
            <a:endParaRPr dirty="0"/>
          </a:p>
        </p:txBody>
      </p:sp>
      <p:pic>
        <p:nvPicPr>
          <p:cNvPr id="12" name="Image 1" descr="/mnt/data/pptx_extract/ppt/media/image1.png"/>
          <p:cNvPicPr>
            <a:picLocks noChangeAspect="1"/>
          </p:cNvPicPr>
          <p:nvPr/>
        </p:nvPicPr>
        <p:blipFill>
          <a:blip r:embed="rId4"/>
          <a:stretch>
            <a:fillRect/>
          </a:stretch>
        </p:blipFill>
        <p:spPr>
          <a:xfrm>
            <a:off x="10077483" y="6420917"/>
            <a:ext cx="296505" cy="298094"/>
          </a:xfrm>
          <a:prstGeom prst="rect">
            <a:avLst/>
          </a:prstGeom>
        </p:spPr>
      </p:pic>
      <p:pic>
        <p:nvPicPr>
          <p:cNvPr id="13" name="Image 2" descr="/mnt/data/pptx_extract/ppt/media/image2.png"/>
          <p:cNvPicPr>
            <a:picLocks noChangeAspect="1"/>
          </p:cNvPicPr>
          <p:nvPr/>
        </p:nvPicPr>
        <p:blipFill>
          <a:blip r:embed="rId5"/>
          <a:stretch>
            <a:fillRect/>
          </a:stretch>
        </p:blipFill>
        <p:spPr>
          <a:xfrm>
            <a:off x="10746344" y="6440119"/>
            <a:ext cx="404633" cy="259690"/>
          </a:xfrm>
          <a:prstGeom prst="rect">
            <a:avLst/>
          </a:prstGeom>
        </p:spPr>
      </p:pic>
      <p:sp>
        <p:nvSpPr>
          <p:cNvPr id="14" name="Text 9"/>
          <p:cNvSpPr/>
          <p:nvPr/>
        </p:nvSpPr>
        <p:spPr>
          <a:xfrm>
            <a:off x="11722608" y="6473952"/>
            <a:ext cx="310896" cy="164592"/>
          </a:xfrm>
          <a:prstGeom prst="rect">
            <a:avLst/>
          </a:prstGeom>
          <a:noFill/>
          <a:ln/>
        </p:spPr>
        <p:txBody>
          <a:bodyPr wrap="square" lIns="0" tIns="0" rIns="0" bIns="0" rtlCol="0" anchor="ctr"/>
          <a:lstStyle/>
          <a:p>
            <a:pPr marL="0" indent="0" algn="r">
              <a:buNone/>
            </a:pPr>
            <a:r>
              <a:rPr lang="en-US" sz="760" dirty="0">
                <a:solidFill>
                  <a:srgbClr val="FFFFFF"/>
                </a:solidFill>
                <a:latin typeface="Aptos" pitchFamily="34" charset="0"/>
                <a:ea typeface="Aptos" pitchFamily="34" charset="-122"/>
                <a:cs typeface="Aptos" pitchFamily="34" charset="-120"/>
              </a:rPr>
              <a:t>03</a:t>
            </a:r>
            <a:endParaRPr lang="en-US" sz="760" dirty="0"/>
          </a:p>
        </p:txBody>
      </p:sp>
      <p:sp>
        <p:nvSpPr>
          <p:cNvPr id="15" name="Full Content Area"/>
          <p:cNvSpPr/>
          <p:nvPr/>
        </p:nvSpPr>
        <p:spPr>
          <a:xfrm>
            <a:off x="658368" y="1691640"/>
            <a:ext cx="10835640" cy="4261104"/>
          </a:xfrm>
          <a:prstGeom prst="roundRect">
            <a:avLst>
              <a:gd name="adj" fmla="val 2025"/>
            </a:avLst>
          </a:prstGeom>
          <a:solidFill>
            <a:srgbClr val="FFFFFF">
              <a:alpha val="92000"/>
            </a:srgbClr>
          </a:solidFill>
          <a:ln w="10160">
            <a:solidFill>
              <a:srgbClr val="B8DDE4"/>
            </a:solidFill>
            <a:prstDash val="solid"/>
          </a:ln>
        </p:spPr>
        <p:txBody>
          <a:bodyPr wrap="square" lIns="384048" tIns="310896" rIns="384048" bIns="274320" anchor="t"/>
          <a:lstStyle/>
          <a:p>
            <a:pPr marR="0">
              <a:lnSpc>
                <a:spcPct val="107000"/>
              </a:lnSpc>
              <a:spcBef>
                <a:spcPts val="0"/>
              </a:spcBef>
              <a:spcAft>
                <a:spcPts val="800"/>
              </a:spcAft>
            </a:pPr>
            <a:r>
              <a:rPr lang="en-GB" sz="2400" dirty="0">
                <a:effectLst/>
                <a:latin typeface="Calibri" panose="020F0502020204030204" pitchFamily="34" charset="0"/>
                <a:ea typeface="Calibri" panose="020F050202020403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21" name="Diagram 20">
            <a:extLst>
              <a:ext uri="{FF2B5EF4-FFF2-40B4-BE49-F238E27FC236}">
                <a16:creationId xmlns:a16="http://schemas.microsoft.com/office/drawing/2014/main" id="{098A53E0-5F18-48C1-881D-DBB0F9EF6961}"/>
              </a:ext>
            </a:extLst>
          </p:cNvPr>
          <p:cNvGraphicFramePr/>
          <p:nvPr>
            <p:extLst>
              <p:ext uri="{D42A27DB-BD31-4B8C-83A1-F6EECF244321}">
                <p14:modId xmlns:p14="http://schemas.microsoft.com/office/powerpoint/2010/main" val="291610362"/>
              </p:ext>
            </p:extLst>
          </p:nvPr>
        </p:nvGraphicFramePr>
        <p:xfrm>
          <a:off x="1060334" y="1792224"/>
          <a:ext cx="4516582" cy="399592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22" name="Diagram 21">
            <a:extLst>
              <a:ext uri="{FF2B5EF4-FFF2-40B4-BE49-F238E27FC236}">
                <a16:creationId xmlns:a16="http://schemas.microsoft.com/office/drawing/2014/main" id="{95F49064-3114-45DB-BE17-E9953FD9D977}"/>
              </a:ext>
            </a:extLst>
          </p:cNvPr>
          <p:cNvGraphicFramePr/>
          <p:nvPr/>
        </p:nvGraphicFramePr>
        <p:xfrm>
          <a:off x="6308436" y="2129874"/>
          <a:ext cx="4285673" cy="2031325"/>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23323296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mnt/data/a_clean_modern_abstract_medical_healthcare_themed_batch_2.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658368" y="676656"/>
            <a:ext cx="438912" cy="22860"/>
          </a:xfrm>
          <a:prstGeom prst="rect">
            <a:avLst/>
          </a:prstGeom>
          <a:solidFill>
            <a:srgbClr val="007C89"/>
          </a:solidFill>
          <a:ln w="12700">
            <a:solidFill>
              <a:srgbClr val="FFFFFF">
                <a:alpha val="0"/>
              </a:srgbClr>
            </a:solidFill>
            <a:prstDash val="solid"/>
          </a:ln>
        </p:spPr>
        <p:txBody>
          <a:bodyPr/>
          <a:lstStyle/>
          <a:p>
            <a:endParaRPr dirty="0"/>
          </a:p>
        </p:txBody>
      </p:sp>
      <p:sp>
        <p:nvSpPr>
          <p:cNvPr id="4" name="Text 1"/>
          <p:cNvSpPr/>
          <p:nvPr/>
        </p:nvSpPr>
        <p:spPr>
          <a:xfrm>
            <a:off x="1225296" y="502920"/>
            <a:ext cx="3657600" cy="256032"/>
          </a:xfrm>
          <a:prstGeom prst="rect">
            <a:avLst/>
          </a:prstGeom>
          <a:noFill/>
          <a:ln/>
        </p:spPr>
        <p:txBody>
          <a:bodyPr wrap="square" lIns="0" tIns="0" rIns="0" bIns="0" rtlCol="0" anchor="ctr"/>
          <a:lstStyle/>
          <a:p>
            <a:pPr marL="0" indent="0">
              <a:buNone/>
            </a:pPr>
            <a:r>
              <a:rPr lang="en-US" sz="780" b="1" dirty="0">
                <a:solidFill>
                  <a:srgbClr val="007C89"/>
                </a:solidFill>
                <a:latin typeface="Aptos" pitchFamily="34" charset="0"/>
                <a:ea typeface="Aptos" pitchFamily="34" charset="-122"/>
                <a:cs typeface="Aptos" pitchFamily="34" charset="-120"/>
              </a:rPr>
              <a:t>SECTION 02</a:t>
            </a:r>
            <a:endParaRPr lang="en-US" sz="780" dirty="0"/>
          </a:p>
        </p:txBody>
      </p:sp>
      <p:sp>
        <p:nvSpPr>
          <p:cNvPr id="5" name="Text 2"/>
          <p:cNvSpPr/>
          <p:nvPr/>
        </p:nvSpPr>
        <p:spPr>
          <a:xfrm>
            <a:off x="658368" y="768096"/>
            <a:ext cx="8412480" cy="493776"/>
          </a:xfrm>
          <a:prstGeom prst="rect">
            <a:avLst/>
          </a:prstGeom>
          <a:noFill/>
          <a:ln/>
        </p:spPr>
        <p:txBody>
          <a:bodyPr wrap="square" lIns="0" tIns="0" rIns="0" bIns="0" rtlCol="0" anchor="ctr">
            <a:normAutofit/>
          </a:bodyPr>
          <a:lstStyle/>
          <a:p>
            <a:pPr marL="0" indent="0">
              <a:buNone/>
            </a:pPr>
            <a:r>
              <a:rPr lang="en-US" sz="3000" b="1" dirty="0">
                <a:solidFill>
                  <a:srgbClr val="00384A"/>
                </a:solidFill>
                <a:latin typeface="Aptos Display" pitchFamily="34" charset="0"/>
                <a:ea typeface="Aptos Display" pitchFamily="34" charset="-122"/>
                <a:cs typeface="Aptos Display" pitchFamily="34" charset="-120"/>
              </a:rPr>
              <a:t>Objectives / Research Question</a:t>
            </a:r>
            <a:endParaRPr lang="en-US" sz="3000" dirty="0"/>
          </a:p>
        </p:txBody>
      </p:sp>
      <p:sp>
        <p:nvSpPr>
          <p:cNvPr id="6" name="Text 3"/>
          <p:cNvSpPr/>
          <p:nvPr/>
        </p:nvSpPr>
        <p:spPr>
          <a:xfrm>
            <a:off x="10835640" y="475488"/>
            <a:ext cx="713232" cy="347472"/>
          </a:xfrm>
          <a:prstGeom prst="rect">
            <a:avLst/>
          </a:prstGeom>
          <a:noFill/>
          <a:ln/>
        </p:spPr>
        <p:txBody>
          <a:bodyPr wrap="square" lIns="0" tIns="0" rIns="0" bIns="0" rtlCol="0" anchor="ctr"/>
          <a:lstStyle/>
          <a:p>
            <a:pPr marL="0" indent="0" algn="r">
              <a:buNone/>
            </a:pPr>
            <a:r>
              <a:rPr lang="en-US" sz="1600" b="1" dirty="0">
                <a:solidFill>
                  <a:srgbClr val="25B7C8"/>
                </a:solidFill>
                <a:latin typeface="Aptos Display" pitchFamily="34" charset="0"/>
                <a:ea typeface="Aptos Display" pitchFamily="34" charset="-122"/>
                <a:cs typeface="Aptos Display" pitchFamily="34" charset="-120"/>
              </a:rPr>
              <a:t>04</a:t>
            </a:r>
            <a:endParaRPr lang="en-US" sz="1600" dirty="0"/>
          </a:p>
        </p:txBody>
      </p:sp>
      <p:sp>
        <p:nvSpPr>
          <p:cNvPr id="7" name="Shape 4"/>
          <p:cNvSpPr/>
          <p:nvPr/>
        </p:nvSpPr>
        <p:spPr>
          <a:xfrm>
            <a:off x="658368" y="1353312"/>
            <a:ext cx="10835640" cy="16459"/>
          </a:xfrm>
          <a:prstGeom prst="rect">
            <a:avLst/>
          </a:prstGeom>
          <a:solidFill>
            <a:srgbClr val="DBEDF1"/>
          </a:solidFill>
          <a:ln w="12700">
            <a:solidFill>
              <a:srgbClr val="FFFFFF">
                <a:alpha val="0"/>
              </a:srgbClr>
            </a:solidFill>
            <a:prstDash val="solid"/>
          </a:ln>
        </p:spPr>
        <p:txBody>
          <a:bodyPr/>
          <a:lstStyle/>
          <a:p>
            <a:endParaRPr dirty="0"/>
          </a:p>
        </p:txBody>
      </p:sp>
      <p:sp>
        <p:nvSpPr>
          <p:cNvPr id="8" name="Shape 5"/>
          <p:cNvSpPr/>
          <p:nvPr/>
        </p:nvSpPr>
        <p:spPr>
          <a:xfrm>
            <a:off x="0" y="6291072"/>
            <a:ext cx="12191695" cy="566928"/>
          </a:xfrm>
          <a:prstGeom prst="rect">
            <a:avLst/>
          </a:prstGeom>
          <a:solidFill>
            <a:srgbClr val="00384A"/>
          </a:solidFill>
          <a:ln w="12700">
            <a:solidFill>
              <a:srgbClr val="FFFFFF">
                <a:alpha val="0"/>
              </a:srgbClr>
            </a:solidFill>
            <a:prstDash val="solid"/>
          </a:ln>
        </p:spPr>
        <p:txBody>
          <a:bodyPr/>
          <a:lstStyle/>
          <a:p>
            <a:endParaRPr dirty="0"/>
          </a:p>
        </p:txBody>
      </p:sp>
      <p:sp>
        <p:nvSpPr>
          <p:cNvPr id="9" name="Shape 6"/>
          <p:cNvSpPr/>
          <p:nvPr/>
        </p:nvSpPr>
        <p:spPr>
          <a:xfrm>
            <a:off x="0" y="6291072"/>
            <a:ext cx="128016" cy="566928"/>
          </a:xfrm>
          <a:prstGeom prst="rect">
            <a:avLst/>
          </a:prstGeom>
          <a:solidFill>
            <a:srgbClr val="25B7C8"/>
          </a:solidFill>
          <a:ln w="12700">
            <a:solidFill>
              <a:srgbClr val="FFFFFF">
                <a:alpha val="0"/>
              </a:srgbClr>
            </a:solidFill>
            <a:prstDash val="solid"/>
          </a:ln>
        </p:spPr>
        <p:txBody>
          <a:bodyPr/>
          <a:lstStyle/>
          <a:p>
            <a:endParaRPr dirty="0"/>
          </a:p>
        </p:txBody>
      </p:sp>
      <p:sp>
        <p:nvSpPr>
          <p:cNvPr id="10" name="Text 7"/>
          <p:cNvSpPr/>
          <p:nvPr/>
        </p:nvSpPr>
        <p:spPr>
          <a:xfrm>
            <a:off x="502920" y="6501384"/>
            <a:ext cx="8869680" cy="146304"/>
          </a:xfrm>
          <a:prstGeom prst="rect">
            <a:avLst/>
          </a:prstGeom>
          <a:noFill/>
          <a:ln/>
        </p:spPr>
        <p:txBody>
          <a:bodyPr wrap="square" lIns="0" tIns="0" rIns="0" bIns="0" rtlCol="0" anchor="ctr">
            <a:normAutofit/>
          </a:bodyPr>
          <a:lstStyle/>
          <a:p>
            <a:pPr marL="0" indent="0">
              <a:buNone/>
            </a:pPr>
            <a:r>
              <a:rPr lang="en-US" sz="680" b="1" dirty="0">
                <a:solidFill>
                  <a:srgbClr val="FFFFFF"/>
                </a:solidFill>
                <a:latin typeface="Aptos" pitchFamily="34" charset="0"/>
                <a:ea typeface="Aptos" pitchFamily="34" charset="-122"/>
                <a:cs typeface="Aptos" pitchFamily="34" charset="-120"/>
              </a:rPr>
              <a:t>13TH IPNET KENYA CONFERENCE  •  19–21 AUGUST 2026  •  PRIDE INN PLAZA, NAIROBI</a:t>
            </a:r>
            <a:endParaRPr lang="en-US" sz="680" dirty="0"/>
          </a:p>
        </p:txBody>
      </p:sp>
      <p:sp>
        <p:nvSpPr>
          <p:cNvPr id="11" name="Shape 8"/>
          <p:cNvSpPr/>
          <p:nvPr/>
        </p:nvSpPr>
        <p:spPr>
          <a:xfrm>
            <a:off x="10012680" y="6382512"/>
            <a:ext cx="1591056" cy="374904"/>
          </a:xfrm>
          <a:prstGeom prst="roundRect">
            <a:avLst>
              <a:gd name="adj" fmla="val 19512"/>
            </a:avLst>
          </a:prstGeom>
          <a:solidFill>
            <a:srgbClr val="FFFFFF"/>
          </a:solidFill>
          <a:ln w="12700">
            <a:solidFill>
              <a:srgbClr val="FFFFFF">
                <a:alpha val="0"/>
              </a:srgbClr>
            </a:solidFill>
            <a:prstDash val="solid"/>
          </a:ln>
        </p:spPr>
        <p:txBody>
          <a:bodyPr/>
          <a:lstStyle/>
          <a:p>
            <a:endParaRPr dirty="0"/>
          </a:p>
        </p:txBody>
      </p:sp>
      <p:pic>
        <p:nvPicPr>
          <p:cNvPr id="12" name="Image 1" descr="/mnt/data/pptx_extract/ppt/media/image1.png"/>
          <p:cNvPicPr>
            <a:picLocks noChangeAspect="1"/>
          </p:cNvPicPr>
          <p:nvPr/>
        </p:nvPicPr>
        <p:blipFill>
          <a:blip r:embed="rId4"/>
          <a:stretch>
            <a:fillRect/>
          </a:stretch>
        </p:blipFill>
        <p:spPr>
          <a:xfrm>
            <a:off x="10077483" y="6420917"/>
            <a:ext cx="296505" cy="298094"/>
          </a:xfrm>
          <a:prstGeom prst="rect">
            <a:avLst/>
          </a:prstGeom>
        </p:spPr>
      </p:pic>
      <p:pic>
        <p:nvPicPr>
          <p:cNvPr id="13" name="Image 2" descr="/mnt/data/pptx_extract/ppt/media/image2.png"/>
          <p:cNvPicPr>
            <a:picLocks noChangeAspect="1"/>
          </p:cNvPicPr>
          <p:nvPr/>
        </p:nvPicPr>
        <p:blipFill>
          <a:blip r:embed="rId5"/>
          <a:stretch>
            <a:fillRect/>
          </a:stretch>
        </p:blipFill>
        <p:spPr>
          <a:xfrm>
            <a:off x="10746344" y="6440119"/>
            <a:ext cx="404633" cy="259690"/>
          </a:xfrm>
          <a:prstGeom prst="rect">
            <a:avLst/>
          </a:prstGeom>
        </p:spPr>
      </p:pic>
      <p:sp>
        <p:nvSpPr>
          <p:cNvPr id="14" name="Text 9"/>
          <p:cNvSpPr/>
          <p:nvPr/>
        </p:nvSpPr>
        <p:spPr>
          <a:xfrm>
            <a:off x="11722608" y="6473952"/>
            <a:ext cx="310896" cy="164592"/>
          </a:xfrm>
          <a:prstGeom prst="rect">
            <a:avLst/>
          </a:prstGeom>
          <a:noFill/>
          <a:ln/>
        </p:spPr>
        <p:txBody>
          <a:bodyPr wrap="square" lIns="0" tIns="0" rIns="0" bIns="0" rtlCol="0" anchor="ctr"/>
          <a:lstStyle/>
          <a:p>
            <a:pPr marL="0" indent="0" algn="r">
              <a:buNone/>
            </a:pPr>
            <a:r>
              <a:rPr lang="en-US" sz="760" dirty="0">
                <a:solidFill>
                  <a:srgbClr val="FFFFFF"/>
                </a:solidFill>
                <a:latin typeface="Aptos" pitchFamily="34" charset="0"/>
                <a:ea typeface="Aptos" pitchFamily="34" charset="-122"/>
                <a:cs typeface="Aptos" pitchFamily="34" charset="-120"/>
              </a:rPr>
              <a:t>04</a:t>
            </a:r>
            <a:endParaRPr lang="en-US" sz="760" dirty="0"/>
          </a:p>
        </p:txBody>
      </p:sp>
      <p:sp>
        <p:nvSpPr>
          <p:cNvPr id="15" name="Full Content Area"/>
          <p:cNvSpPr/>
          <p:nvPr/>
        </p:nvSpPr>
        <p:spPr>
          <a:xfrm>
            <a:off x="658368" y="1691640"/>
            <a:ext cx="10835640" cy="4261104"/>
          </a:xfrm>
          <a:prstGeom prst="roundRect">
            <a:avLst>
              <a:gd name="adj" fmla="val 2025"/>
            </a:avLst>
          </a:prstGeom>
          <a:solidFill>
            <a:srgbClr val="FFFFFF">
              <a:alpha val="92000"/>
            </a:srgbClr>
          </a:solidFill>
          <a:ln w="10160">
            <a:solidFill>
              <a:srgbClr val="B8DDE4"/>
            </a:solidFill>
            <a:prstDash val="solid"/>
          </a:ln>
        </p:spPr>
        <p:txBody>
          <a:bodyPr wrap="square" lIns="384048" tIns="310896" rIns="384048" bIns="274320" anchor="t"/>
          <a:lstStyle/>
          <a:p>
            <a:pPr marL="342900" marR="0" indent="-342900">
              <a:lnSpc>
                <a:spcPct val="107000"/>
              </a:lnSpc>
              <a:spcBef>
                <a:spcPts val="0"/>
              </a:spcBef>
              <a:spcAft>
                <a:spcPts val="800"/>
              </a:spcAft>
              <a:buFont typeface="Arial" panose="020B0604020202020204" pitchFamily="34" charset="0"/>
              <a:buChar char="•"/>
            </a:pPr>
            <a:r>
              <a:rPr lang="en-GB" sz="2400" dirty="0">
                <a:effectLst/>
                <a:ea typeface="Calibri" panose="020F0502020204030204" pitchFamily="34" charset="0"/>
                <a:cs typeface="Times New Roman" panose="02020603050405020304" pitchFamily="18" charset="0"/>
              </a:rPr>
              <a:t>To determine the clinical outcomes among neonates with neonatal sepsis associated with NDM producing microorganisms using the treatment options available at the facility </a:t>
            </a:r>
            <a:endParaRPr lang="en-US" sz="2400" dirty="0">
              <a:effectLst/>
              <a:ea typeface="Calibri" panose="020F0502020204030204" pitchFamily="34"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mnt/data/a_clean_modern_abstract_medical_healthcare_themed_batch_2.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658368" y="676656"/>
            <a:ext cx="438912" cy="22860"/>
          </a:xfrm>
          <a:prstGeom prst="rect">
            <a:avLst/>
          </a:prstGeom>
          <a:solidFill>
            <a:srgbClr val="007C89"/>
          </a:solidFill>
          <a:ln w="12700">
            <a:solidFill>
              <a:srgbClr val="FFFFFF">
                <a:alpha val="0"/>
              </a:srgbClr>
            </a:solidFill>
            <a:prstDash val="solid"/>
          </a:ln>
        </p:spPr>
        <p:txBody>
          <a:bodyPr/>
          <a:lstStyle/>
          <a:p>
            <a:endParaRPr dirty="0"/>
          </a:p>
        </p:txBody>
      </p:sp>
      <p:sp>
        <p:nvSpPr>
          <p:cNvPr id="4" name="Text 1"/>
          <p:cNvSpPr/>
          <p:nvPr/>
        </p:nvSpPr>
        <p:spPr>
          <a:xfrm>
            <a:off x="1225296" y="502920"/>
            <a:ext cx="3657600" cy="256032"/>
          </a:xfrm>
          <a:prstGeom prst="rect">
            <a:avLst/>
          </a:prstGeom>
          <a:noFill/>
          <a:ln/>
        </p:spPr>
        <p:txBody>
          <a:bodyPr wrap="square" lIns="0" tIns="0" rIns="0" bIns="0" rtlCol="0" anchor="ctr"/>
          <a:lstStyle/>
          <a:p>
            <a:pPr marL="0" indent="0">
              <a:buNone/>
            </a:pPr>
            <a:r>
              <a:rPr lang="en-US" sz="780" b="1" dirty="0">
                <a:solidFill>
                  <a:srgbClr val="007C89"/>
                </a:solidFill>
                <a:latin typeface="Aptos" pitchFamily="34" charset="0"/>
                <a:ea typeface="Aptos" pitchFamily="34" charset="-122"/>
                <a:cs typeface="Aptos" pitchFamily="34" charset="-120"/>
              </a:rPr>
              <a:t>SECTION 03</a:t>
            </a:r>
            <a:endParaRPr lang="en-US" sz="780" dirty="0"/>
          </a:p>
        </p:txBody>
      </p:sp>
      <p:sp>
        <p:nvSpPr>
          <p:cNvPr id="5" name="Text 2"/>
          <p:cNvSpPr/>
          <p:nvPr/>
        </p:nvSpPr>
        <p:spPr>
          <a:xfrm>
            <a:off x="658368" y="768096"/>
            <a:ext cx="8412480" cy="493776"/>
          </a:xfrm>
          <a:prstGeom prst="rect">
            <a:avLst/>
          </a:prstGeom>
          <a:noFill/>
          <a:ln/>
        </p:spPr>
        <p:txBody>
          <a:bodyPr wrap="square" lIns="0" tIns="0" rIns="0" bIns="0" rtlCol="0" anchor="ctr">
            <a:normAutofit/>
          </a:bodyPr>
          <a:lstStyle/>
          <a:p>
            <a:pPr marL="0" indent="0">
              <a:buNone/>
            </a:pPr>
            <a:r>
              <a:rPr lang="en-US" sz="3000" b="1" dirty="0">
                <a:solidFill>
                  <a:srgbClr val="00384A"/>
                </a:solidFill>
                <a:latin typeface="Aptos Display" pitchFamily="34" charset="0"/>
                <a:ea typeface="Aptos Display" pitchFamily="34" charset="-122"/>
                <a:cs typeface="Aptos Display" pitchFamily="34" charset="-120"/>
              </a:rPr>
              <a:t>Methodology</a:t>
            </a:r>
            <a:endParaRPr lang="en-US" sz="3000" dirty="0"/>
          </a:p>
        </p:txBody>
      </p:sp>
      <p:sp>
        <p:nvSpPr>
          <p:cNvPr id="6" name="Text 3"/>
          <p:cNvSpPr/>
          <p:nvPr/>
        </p:nvSpPr>
        <p:spPr>
          <a:xfrm>
            <a:off x="10835640" y="475488"/>
            <a:ext cx="713232" cy="347472"/>
          </a:xfrm>
          <a:prstGeom prst="rect">
            <a:avLst/>
          </a:prstGeom>
          <a:noFill/>
          <a:ln/>
        </p:spPr>
        <p:txBody>
          <a:bodyPr wrap="square" lIns="0" tIns="0" rIns="0" bIns="0" rtlCol="0" anchor="ctr"/>
          <a:lstStyle/>
          <a:p>
            <a:pPr marL="0" indent="0" algn="r">
              <a:buNone/>
            </a:pPr>
            <a:r>
              <a:rPr lang="en-US" sz="1600" b="1" dirty="0">
                <a:solidFill>
                  <a:srgbClr val="25B7C8"/>
                </a:solidFill>
                <a:latin typeface="Aptos Display" pitchFamily="34" charset="0"/>
                <a:ea typeface="Aptos Display" pitchFamily="34" charset="-122"/>
                <a:cs typeface="Aptos Display" pitchFamily="34" charset="-120"/>
              </a:rPr>
              <a:t>05</a:t>
            </a:r>
            <a:endParaRPr lang="en-US" sz="1600" dirty="0"/>
          </a:p>
        </p:txBody>
      </p:sp>
      <p:sp>
        <p:nvSpPr>
          <p:cNvPr id="7" name="Shape 4"/>
          <p:cNvSpPr/>
          <p:nvPr/>
        </p:nvSpPr>
        <p:spPr>
          <a:xfrm>
            <a:off x="658368" y="1353312"/>
            <a:ext cx="10835640" cy="16459"/>
          </a:xfrm>
          <a:prstGeom prst="rect">
            <a:avLst/>
          </a:prstGeom>
          <a:solidFill>
            <a:srgbClr val="DBEDF1"/>
          </a:solidFill>
          <a:ln w="12700">
            <a:solidFill>
              <a:srgbClr val="FFFFFF">
                <a:alpha val="0"/>
              </a:srgbClr>
            </a:solidFill>
            <a:prstDash val="solid"/>
          </a:ln>
        </p:spPr>
        <p:txBody>
          <a:bodyPr/>
          <a:lstStyle/>
          <a:p>
            <a:endParaRPr dirty="0"/>
          </a:p>
        </p:txBody>
      </p:sp>
      <p:sp>
        <p:nvSpPr>
          <p:cNvPr id="8" name="Shape 5"/>
          <p:cNvSpPr/>
          <p:nvPr/>
        </p:nvSpPr>
        <p:spPr>
          <a:xfrm>
            <a:off x="0" y="6291072"/>
            <a:ext cx="12191695" cy="566928"/>
          </a:xfrm>
          <a:prstGeom prst="rect">
            <a:avLst/>
          </a:prstGeom>
          <a:solidFill>
            <a:srgbClr val="00384A"/>
          </a:solidFill>
          <a:ln w="12700">
            <a:solidFill>
              <a:srgbClr val="FFFFFF">
                <a:alpha val="0"/>
              </a:srgbClr>
            </a:solidFill>
            <a:prstDash val="solid"/>
          </a:ln>
        </p:spPr>
        <p:txBody>
          <a:bodyPr/>
          <a:lstStyle/>
          <a:p>
            <a:endParaRPr dirty="0"/>
          </a:p>
        </p:txBody>
      </p:sp>
      <p:sp>
        <p:nvSpPr>
          <p:cNvPr id="9" name="Shape 6"/>
          <p:cNvSpPr/>
          <p:nvPr/>
        </p:nvSpPr>
        <p:spPr>
          <a:xfrm>
            <a:off x="0" y="6291072"/>
            <a:ext cx="128016" cy="566928"/>
          </a:xfrm>
          <a:prstGeom prst="rect">
            <a:avLst/>
          </a:prstGeom>
          <a:solidFill>
            <a:srgbClr val="25B7C8"/>
          </a:solidFill>
          <a:ln w="12700">
            <a:solidFill>
              <a:srgbClr val="FFFFFF">
                <a:alpha val="0"/>
              </a:srgbClr>
            </a:solidFill>
            <a:prstDash val="solid"/>
          </a:ln>
        </p:spPr>
        <p:txBody>
          <a:bodyPr/>
          <a:lstStyle/>
          <a:p>
            <a:endParaRPr dirty="0"/>
          </a:p>
        </p:txBody>
      </p:sp>
      <p:sp>
        <p:nvSpPr>
          <p:cNvPr id="10" name="Text 7"/>
          <p:cNvSpPr/>
          <p:nvPr/>
        </p:nvSpPr>
        <p:spPr>
          <a:xfrm>
            <a:off x="502920" y="6501384"/>
            <a:ext cx="8869680" cy="146304"/>
          </a:xfrm>
          <a:prstGeom prst="rect">
            <a:avLst/>
          </a:prstGeom>
          <a:noFill/>
          <a:ln/>
        </p:spPr>
        <p:txBody>
          <a:bodyPr wrap="square" lIns="0" tIns="0" rIns="0" bIns="0" rtlCol="0" anchor="ctr">
            <a:normAutofit/>
          </a:bodyPr>
          <a:lstStyle/>
          <a:p>
            <a:pPr marL="0" indent="0">
              <a:buNone/>
            </a:pPr>
            <a:r>
              <a:rPr lang="en-US" sz="680" b="1" dirty="0">
                <a:solidFill>
                  <a:srgbClr val="FFFFFF"/>
                </a:solidFill>
                <a:latin typeface="Aptos" pitchFamily="34" charset="0"/>
                <a:ea typeface="Aptos" pitchFamily="34" charset="-122"/>
                <a:cs typeface="Aptos" pitchFamily="34" charset="-120"/>
              </a:rPr>
              <a:t>13TH IPNET KENYA CONFERENCE  •  19–21 AUGUST 2026  •  PRIDE INN PLAZA, NAIROBI</a:t>
            </a:r>
            <a:endParaRPr lang="en-US" sz="680" dirty="0"/>
          </a:p>
        </p:txBody>
      </p:sp>
      <p:sp>
        <p:nvSpPr>
          <p:cNvPr id="11" name="Shape 8"/>
          <p:cNvSpPr/>
          <p:nvPr/>
        </p:nvSpPr>
        <p:spPr>
          <a:xfrm>
            <a:off x="10012680" y="6382512"/>
            <a:ext cx="1591056" cy="374904"/>
          </a:xfrm>
          <a:prstGeom prst="roundRect">
            <a:avLst>
              <a:gd name="adj" fmla="val 19512"/>
            </a:avLst>
          </a:prstGeom>
          <a:solidFill>
            <a:srgbClr val="FFFFFF"/>
          </a:solidFill>
          <a:ln w="12700">
            <a:solidFill>
              <a:srgbClr val="FFFFFF">
                <a:alpha val="0"/>
              </a:srgbClr>
            </a:solidFill>
            <a:prstDash val="solid"/>
          </a:ln>
        </p:spPr>
        <p:txBody>
          <a:bodyPr/>
          <a:lstStyle/>
          <a:p>
            <a:endParaRPr dirty="0"/>
          </a:p>
        </p:txBody>
      </p:sp>
      <p:pic>
        <p:nvPicPr>
          <p:cNvPr id="12" name="Image 1" descr="/mnt/data/pptx_extract/ppt/media/image1.png"/>
          <p:cNvPicPr>
            <a:picLocks noChangeAspect="1"/>
          </p:cNvPicPr>
          <p:nvPr/>
        </p:nvPicPr>
        <p:blipFill>
          <a:blip r:embed="rId4"/>
          <a:stretch>
            <a:fillRect/>
          </a:stretch>
        </p:blipFill>
        <p:spPr>
          <a:xfrm>
            <a:off x="10077483" y="6420917"/>
            <a:ext cx="296505" cy="298094"/>
          </a:xfrm>
          <a:prstGeom prst="rect">
            <a:avLst/>
          </a:prstGeom>
        </p:spPr>
      </p:pic>
      <p:pic>
        <p:nvPicPr>
          <p:cNvPr id="13" name="Image 2" descr="/mnt/data/pptx_extract/ppt/media/image2.png"/>
          <p:cNvPicPr>
            <a:picLocks noChangeAspect="1"/>
          </p:cNvPicPr>
          <p:nvPr/>
        </p:nvPicPr>
        <p:blipFill>
          <a:blip r:embed="rId5"/>
          <a:stretch>
            <a:fillRect/>
          </a:stretch>
        </p:blipFill>
        <p:spPr>
          <a:xfrm>
            <a:off x="10746344" y="6440119"/>
            <a:ext cx="404633" cy="259690"/>
          </a:xfrm>
          <a:prstGeom prst="rect">
            <a:avLst/>
          </a:prstGeom>
        </p:spPr>
      </p:pic>
      <p:sp>
        <p:nvSpPr>
          <p:cNvPr id="14" name="Text 9"/>
          <p:cNvSpPr/>
          <p:nvPr/>
        </p:nvSpPr>
        <p:spPr>
          <a:xfrm>
            <a:off x="11722608" y="6473952"/>
            <a:ext cx="310896" cy="164592"/>
          </a:xfrm>
          <a:prstGeom prst="rect">
            <a:avLst/>
          </a:prstGeom>
          <a:noFill/>
          <a:ln/>
        </p:spPr>
        <p:txBody>
          <a:bodyPr wrap="square" lIns="0" tIns="0" rIns="0" bIns="0" rtlCol="0" anchor="ctr"/>
          <a:lstStyle/>
          <a:p>
            <a:pPr marL="0" indent="0" algn="r">
              <a:buNone/>
            </a:pPr>
            <a:r>
              <a:rPr lang="en-US" sz="760" dirty="0">
                <a:solidFill>
                  <a:srgbClr val="FFFFFF"/>
                </a:solidFill>
                <a:latin typeface="Aptos" pitchFamily="34" charset="0"/>
                <a:ea typeface="Aptos" pitchFamily="34" charset="-122"/>
                <a:cs typeface="Aptos" pitchFamily="34" charset="-120"/>
              </a:rPr>
              <a:t>05</a:t>
            </a:r>
            <a:endParaRPr lang="en-US" sz="760" dirty="0"/>
          </a:p>
        </p:txBody>
      </p:sp>
      <p:sp>
        <p:nvSpPr>
          <p:cNvPr id="15" name="Full Content Area"/>
          <p:cNvSpPr/>
          <p:nvPr/>
        </p:nvSpPr>
        <p:spPr>
          <a:xfrm>
            <a:off x="658368" y="1691640"/>
            <a:ext cx="10835640" cy="4261104"/>
          </a:xfrm>
          <a:prstGeom prst="roundRect">
            <a:avLst>
              <a:gd name="adj" fmla="val 2025"/>
            </a:avLst>
          </a:prstGeom>
          <a:solidFill>
            <a:srgbClr val="FFFFFF">
              <a:alpha val="92000"/>
            </a:srgbClr>
          </a:solidFill>
          <a:ln w="10160">
            <a:solidFill>
              <a:srgbClr val="B8DDE4"/>
            </a:solidFill>
            <a:prstDash val="solid"/>
          </a:ln>
        </p:spPr>
        <p:txBody>
          <a:bodyPr wrap="square" lIns="384048" tIns="310896" rIns="384048" bIns="274320" anchor="t"/>
          <a:lstStyle/>
          <a:p>
            <a:pPr marL="342900" marR="0" indent="-342900">
              <a:lnSpc>
                <a:spcPct val="107000"/>
              </a:lnSpc>
              <a:spcBef>
                <a:spcPts val="0"/>
              </a:spcBef>
              <a:spcAft>
                <a:spcPts val="800"/>
              </a:spcAft>
              <a:buFont typeface="Arial" panose="020B0604020202020204" pitchFamily="34" charset="0"/>
              <a:buChar char="•"/>
            </a:pPr>
            <a:r>
              <a:rPr lang="en-GB" sz="2400" dirty="0">
                <a:effectLst/>
                <a:ea typeface="Calibri" panose="020F0502020204030204" pitchFamily="34" charset="0"/>
                <a:cs typeface="Times New Roman" panose="02020603050405020304" pitchFamily="18" charset="0"/>
              </a:rPr>
              <a:t>A retrospective descriptive case series of 10 patients was conducted using data from the neonatal unit and microbiology laboratory records.</a:t>
            </a:r>
          </a:p>
          <a:p>
            <a:pPr marL="342900" marR="0" indent="-342900">
              <a:lnSpc>
                <a:spcPct val="107000"/>
              </a:lnSpc>
              <a:spcBef>
                <a:spcPts val="0"/>
              </a:spcBef>
              <a:spcAft>
                <a:spcPts val="800"/>
              </a:spcAft>
              <a:buFont typeface="Arial" panose="020B0604020202020204" pitchFamily="34" charset="0"/>
              <a:buChar char="•"/>
            </a:pPr>
            <a:r>
              <a:rPr lang="en-GB" sz="2400" dirty="0">
                <a:effectLst/>
                <a:ea typeface="Calibri" panose="020F0502020204030204" pitchFamily="34" charset="0"/>
                <a:cs typeface="Times New Roman" panose="02020603050405020304" pitchFamily="18" charset="0"/>
              </a:rPr>
              <a:t>All neonates with culture confirmed MDRO sepsis from January 2023 to April 2025 were included.</a:t>
            </a:r>
          </a:p>
          <a:p>
            <a:pPr marL="342900" marR="0" indent="-342900">
              <a:lnSpc>
                <a:spcPct val="107000"/>
              </a:lnSpc>
              <a:spcBef>
                <a:spcPts val="0"/>
              </a:spcBef>
              <a:spcAft>
                <a:spcPts val="800"/>
              </a:spcAft>
              <a:buFont typeface="Arial" panose="020B0604020202020204" pitchFamily="34" charset="0"/>
              <a:buChar char="•"/>
            </a:pPr>
            <a:r>
              <a:rPr lang="en-GB" sz="2400" dirty="0">
                <a:effectLst/>
                <a:ea typeface="Calibri" panose="020F0502020204030204" pitchFamily="34" charset="0"/>
                <a:cs typeface="Times New Roman" panose="02020603050405020304" pitchFamily="18" charset="0"/>
              </a:rPr>
              <a:t>Isolates were screened for the presence of the NDM gene using molecular techniques (Multiplex real-time PCR using Streck ARM-D</a:t>
            </a:r>
            <a:r>
              <a:rPr lang="en-GB" sz="2400" dirty="0">
                <a:effectLst/>
                <a:ea typeface="Calibri" panose="020F0502020204030204" pitchFamily="34" charset="0"/>
                <a:cs typeface="Calibri" panose="020F0502020204030204" pitchFamily="34" charset="0"/>
              </a:rPr>
              <a:t>®</a:t>
            </a:r>
            <a:r>
              <a:rPr lang="en-GB" sz="2400" dirty="0">
                <a:effectLst/>
                <a:ea typeface="Calibri" panose="020F0502020204030204" pitchFamily="34" charset="0"/>
                <a:cs typeface="Times New Roman" panose="02020603050405020304" pitchFamily="18" charset="0"/>
              </a:rPr>
              <a:t> </a:t>
            </a:r>
            <a:r>
              <a:rPr lang="en-GB" sz="2400" dirty="0">
                <a:effectLst/>
                <a:ea typeface="Calibri" panose="020F0502020204030204" pitchFamily="34" charset="0"/>
                <a:cs typeface="Calibri" panose="020F0502020204030204" pitchFamily="34" charset="0"/>
              </a:rPr>
              <a:t>β</a:t>
            </a:r>
            <a:r>
              <a:rPr lang="en-GB" sz="2400" dirty="0">
                <a:effectLst/>
                <a:ea typeface="Calibri" panose="020F0502020204030204" pitchFamily="34" charset="0"/>
                <a:cs typeface="Times New Roman" panose="02020603050405020304" pitchFamily="18" charset="0"/>
              </a:rPr>
              <a:t>-lactamase kit). </a:t>
            </a:r>
          </a:p>
          <a:p>
            <a:pPr marL="342900" marR="0" indent="-342900">
              <a:lnSpc>
                <a:spcPct val="107000"/>
              </a:lnSpc>
              <a:spcBef>
                <a:spcPts val="0"/>
              </a:spcBef>
              <a:spcAft>
                <a:spcPts val="800"/>
              </a:spcAft>
              <a:buFont typeface="Arial" panose="020B0604020202020204" pitchFamily="34" charset="0"/>
              <a:buChar char="•"/>
            </a:pPr>
            <a:r>
              <a:rPr lang="en-GB" sz="2400" dirty="0">
                <a:effectLst/>
                <a:ea typeface="Calibri" panose="020F0502020204030204" pitchFamily="34" charset="0"/>
                <a:cs typeface="Times New Roman" panose="02020603050405020304" pitchFamily="18" charset="0"/>
              </a:rPr>
              <a:t>Patient files of all NDM cases were analysed for demographic characteristics, causative microorganisms, resistance profiles and clinical outcomes.</a:t>
            </a:r>
            <a:endParaRPr lang="en-US" sz="2400" dirty="0">
              <a:effectLst/>
              <a:ea typeface="Calibri" panose="020F0502020204030204" pitchFamily="34"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mnt/data/a_clean_modern_abstract_medical_healthcare_themed_batch_2.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658368" y="676656"/>
            <a:ext cx="438912" cy="22860"/>
          </a:xfrm>
          <a:prstGeom prst="rect">
            <a:avLst/>
          </a:prstGeom>
          <a:solidFill>
            <a:srgbClr val="007C89"/>
          </a:solidFill>
          <a:ln w="12700">
            <a:solidFill>
              <a:srgbClr val="FFFFFF">
                <a:alpha val="0"/>
              </a:srgbClr>
            </a:solidFill>
            <a:prstDash val="solid"/>
          </a:ln>
        </p:spPr>
        <p:txBody>
          <a:bodyPr/>
          <a:lstStyle/>
          <a:p>
            <a:endParaRPr dirty="0"/>
          </a:p>
        </p:txBody>
      </p:sp>
      <p:sp>
        <p:nvSpPr>
          <p:cNvPr id="4" name="Text 1"/>
          <p:cNvSpPr/>
          <p:nvPr/>
        </p:nvSpPr>
        <p:spPr>
          <a:xfrm>
            <a:off x="1225296" y="502920"/>
            <a:ext cx="3657600" cy="256032"/>
          </a:xfrm>
          <a:prstGeom prst="rect">
            <a:avLst/>
          </a:prstGeom>
          <a:noFill/>
          <a:ln/>
        </p:spPr>
        <p:txBody>
          <a:bodyPr wrap="square" lIns="0" tIns="0" rIns="0" bIns="0" rtlCol="0" anchor="ctr"/>
          <a:lstStyle/>
          <a:p>
            <a:pPr marL="0" indent="0">
              <a:buNone/>
            </a:pPr>
            <a:r>
              <a:rPr lang="en-US" sz="780" b="1" dirty="0">
                <a:solidFill>
                  <a:srgbClr val="007C89"/>
                </a:solidFill>
                <a:latin typeface="Aptos" pitchFamily="34" charset="0"/>
                <a:ea typeface="Aptos" pitchFamily="34" charset="-122"/>
                <a:cs typeface="Aptos" pitchFamily="34" charset="-120"/>
              </a:rPr>
              <a:t>SECTION 04</a:t>
            </a:r>
            <a:endParaRPr lang="en-US" sz="780" dirty="0"/>
          </a:p>
        </p:txBody>
      </p:sp>
      <p:sp>
        <p:nvSpPr>
          <p:cNvPr id="5" name="Text 2"/>
          <p:cNvSpPr/>
          <p:nvPr/>
        </p:nvSpPr>
        <p:spPr>
          <a:xfrm>
            <a:off x="658368" y="768096"/>
            <a:ext cx="8412480" cy="493776"/>
          </a:xfrm>
          <a:prstGeom prst="rect">
            <a:avLst/>
          </a:prstGeom>
          <a:noFill/>
          <a:ln/>
        </p:spPr>
        <p:txBody>
          <a:bodyPr wrap="square" lIns="0" tIns="0" rIns="0" bIns="0" rtlCol="0" anchor="ctr">
            <a:normAutofit/>
          </a:bodyPr>
          <a:lstStyle/>
          <a:p>
            <a:pPr marL="0" indent="0">
              <a:buNone/>
            </a:pPr>
            <a:r>
              <a:rPr lang="en-US" sz="3000" b="1" dirty="0">
                <a:solidFill>
                  <a:srgbClr val="00384A"/>
                </a:solidFill>
                <a:latin typeface="Aptos Display" pitchFamily="34" charset="0"/>
                <a:ea typeface="Aptos Display" pitchFamily="34" charset="-122"/>
                <a:cs typeface="Aptos Display" pitchFamily="34" charset="-120"/>
              </a:rPr>
              <a:t>Results / Key Findings</a:t>
            </a:r>
            <a:endParaRPr lang="en-US" sz="3000" dirty="0"/>
          </a:p>
        </p:txBody>
      </p:sp>
      <p:sp>
        <p:nvSpPr>
          <p:cNvPr id="6" name="Text 3"/>
          <p:cNvSpPr/>
          <p:nvPr/>
        </p:nvSpPr>
        <p:spPr>
          <a:xfrm>
            <a:off x="10835640" y="475488"/>
            <a:ext cx="713232" cy="347472"/>
          </a:xfrm>
          <a:prstGeom prst="rect">
            <a:avLst/>
          </a:prstGeom>
          <a:noFill/>
          <a:ln/>
        </p:spPr>
        <p:txBody>
          <a:bodyPr wrap="square" lIns="0" tIns="0" rIns="0" bIns="0" rtlCol="0" anchor="ctr"/>
          <a:lstStyle/>
          <a:p>
            <a:pPr marL="0" indent="0" algn="r">
              <a:buNone/>
            </a:pPr>
            <a:r>
              <a:rPr lang="en-US" sz="1600" b="1" dirty="0">
                <a:solidFill>
                  <a:srgbClr val="25B7C8"/>
                </a:solidFill>
                <a:latin typeface="Aptos Display" pitchFamily="34" charset="0"/>
                <a:ea typeface="Aptos Display" pitchFamily="34" charset="-122"/>
                <a:cs typeface="Aptos Display" pitchFamily="34" charset="-120"/>
              </a:rPr>
              <a:t>06</a:t>
            </a:r>
            <a:endParaRPr lang="en-US" sz="1600" dirty="0"/>
          </a:p>
        </p:txBody>
      </p:sp>
      <p:sp>
        <p:nvSpPr>
          <p:cNvPr id="7" name="Shape 4"/>
          <p:cNvSpPr/>
          <p:nvPr/>
        </p:nvSpPr>
        <p:spPr>
          <a:xfrm>
            <a:off x="658368" y="1353312"/>
            <a:ext cx="10835640" cy="16459"/>
          </a:xfrm>
          <a:prstGeom prst="rect">
            <a:avLst/>
          </a:prstGeom>
          <a:solidFill>
            <a:srgbClr val="DBEDF1"/>
          </a:solidFill>
          <a:ln w="12700">
            <a:solidFill>
              <a:srgbClr val="FFFFFF">
                <a:alpha val="0"/>
              </a:srgbClr>
            </a:solidFill>
            <a:prstDash val="solid"/>
          </a:ln>
        </p:spPr>
        <p:txBody>
          <a:bodyPr/>
          <a:lstStyle/>
          <a:p>
            <a:endParaRPr dirty="0"/>
          </a:p>
        </p:txBody>
      </p:sp>
      <p:sp>
        <p:nvSpPr>
          <p:cNvPr id="8" name="Shape 5"/>
          <p:cNvSpPr/>
          <p:nvPr/>
        </p:nvSpPr>
        <p:spPr>
          <a:xfrm>
            <a:off x="0" y="6291072"/>
            <a:ext cx="12191695" cy="566928"/>
          </a:xfrm>
          <a:prstGeom prst="rect">
            <a:avLst/>
          </a:prstGeom>
          <a:solidFill>
            <a:srgbClr val="00384A"/>
          </a:solidFill>
          <a:ln w="12700">
            <a:solidFill>
              <a:srgbClr val="FFFFFF">
                <a:alpha val="0"/>
              </a:srgbClr>
            </a:solidFill>
            <a:prstDash val="solid"/>
          </a:ln>
        </p:spPr>
        <p:txBody>
          <a:bodyPr/>
          <a:lstStyle/>
          <a:p>
            <a:endParaRPr dirty="0"/>
          </a:p>
        </p:txBody>
      </p:sp>
      <p:sp>
        <p:nvSpPr>
          <p:cNvPr id="9" name="Shape 6"/>
          <p:cNvSpPr/>
          <p:nvPr/>
        </p:nvSpPr>
        <p:spPr>
          <a:xfrm>
            <a:off x="0" y="6291072"/>
            <a:ext cx="128016" cy="566928"/>
          </a:xfrm>
          <a:prstGeom prst="rect">
            <a:avLst/>
          </a:prstGeom>
          <a:solidFill>
            <a:srgbClr val="25B7C8"/>
          </a:solidFill>
          <a:ln w="12700">
            <a:solidFill>
              <a:srgbClr val="FFFFFF">
                <a:alpha val="0"/>
              </a:srgbClr>
            </a:solidFill>
            <a:prstDash val="solid"/>
          </a:ln>
        </p:spPr>
        <p:txBody>
          <a:bodyPr/>
          <a:lstStyle/>
          <a:p>
            <a:endParaRPr dirty="0"/>
          </a:p>
        </p:txBody>
      </p:sp>
      <p:sp>
        <p:nvSpPr>
          <p:cNvPr id="10" name="Text 7"/>
          <p:cNvSpPr/>
          <p:nvPr/>
        </p:nvSpPr>
        <p:spPr>
          <a:xfrm>
            <a:off x="502920" y="6501384"/>
            <a:ext cx="8869680" cy="146304"/>
          </a:xfrm>
          <a:prstGeom prst="rect">
            <a:avLst/>
          </a:prstGeom>
          <a:noFill/>
          <a:ln/>
        </p:spPr>
        <p:txBody>
          <a:bodyPr wrap="square" lIns="0" tIns="0" rIns="0" bIns="0" rtlCol="0" anchor="ctr">
            <a:normAutofit/>
          </a:bodyPr>
          <a:lstStyle/>
          <a:p>
            <a:pPr marL="0" indent="0">
              <a:buNone/>
            </a:pPr>
            <a:r>
              <a:rPr lang="en-US" sz="680" b="1" dirty="0">
                <a:solidFill>
                  <a:srgbClr val="FFFFFF"/>
                </a:solidFill>
                <a:latin typeface="Aptos" pitchFamily="34" charset="0"/>
                <a:ea typeface="Aptos" pitchFamily="34" charset="-122"/>
                <a:cs typeface="Aptos" pitchFamily="34" charset="-120"/>
              </a:rPr>
              <a:t>13TH IPNET KENYA CONFERENCE  •  19–21 AUGUST 2026  •  PRIDE INN PLAZA, NAIROBI</a:t>
            </a:r>
            <a:endParaRPr lang="en-US" sz="680" dirty="0"/>
          </a:p>
        </p:txBody>
      </p:sp>
      <p:sp>
        <p:nvSpPr>
          <p:cNvPr id="11" name="Shape 8"/>
          <p:cNvSpPr/>
          <p:nvPr/>
        </p:nvSpPr>
        <p:spPr>
          <a:xfrm>
            <a:off x="10012680" y="6382512"/>
            <a:ext cx="1591056" cy="374904"/>
          </a:xfrm>
          <a:prstGeom prst="roundRect">
            <a:avLst>
              <a:gd name="adj" fmla="val 19512"/>
            </a:avLst>
          </a:prstGeom>
          <a:solidFill>
            <a:srgbClr val="FFFFFF"/>
          </a:solidFill>
          <a:ln w="12700">
            <a:solidFill>
              <a:srgbClr val="FFFFFF">
                <a:alpha val="0"/>
              </a:srgbClr>
            </a:solidFill>
            <a:prstDash val="solid"/>
          </a:ln>
        </p:spPr>
        <p:txBody>
          <a:bodyPr/>
          <a:lstStyle/>
          <a:p>
            <a:endParaRPr dirty="0"/>
          </a:p>
        </p:txBody>
      </p:sp>
      <p:pic>
        <p:nvPicPr>
          <p:cNvPr id="12" name="Image 1" descr="/mnt/data/pptx_extract/ppt/media/image1.png"/>
          <p:cNvPicPr>
            <a:picLocks noChangeAspect="1"/>
          </p:cNvPicPr>
          <p:nvPr/>
        </p:nvPicPr>
        <p:blipFill>
          <a:blip r:embed="rId4"/>
          <a:stretch>
            <a:fillRect/>
          </a:stretch>
        </p:blipFill>
        <p:spPr>
          <a:xfrm>
            <a:off x="10077483" y="6420917"/>
            <a:ext cx="296505" cy="298094"/>
          </a:xfrm>
          <a:prstGeom prst="rect">
            <a:avLst/>
          </a:prstGeom>
        </p:spPr>
      </p:pic>
      <p:pic>
        <p:nvPicPr>
          <p:cNvPr id="13" name="Image 2" descr="/mnt/data/pptx_extract/ppt/media/image2.png"/>
          <p:cNvPicPr>
            <a:picLocks noChangeAspect="1"/>
          </p:cNvPicPr>
          <p:nvPr/>
        </p:nvPicPr>
        <p:blipFill>
          <a:blip r:embed="rId5"/>
          <a:stretch>
            <a:fillRect/>
          </a:stretch>
        </p:blipFill>
        <p:spPr>
          <a:xfrm>
            <a:off x="10746344" y="6440119"/>
            <a:ext cx="404633" cy="259690"/>
          </a:xfrm>
          <a:prstGeom prst="rect">
            <a:avLst/>
          </a:prstGeom>
        </p:spPr>
      </p:pic>
      <p:sp>
        <p:nvSpPr>
          <p:cNvPr id="14" name="Text 9"/>
          <p:cNvSpPr/>
          <p:nvPr/>
        </p:nvSpPr>
        <p:spPr>
          <a:xfrm>
            <a:off x="11722608" y="6473952"/>
            <a:ext cx="310896" cy="164592"/>
          </a:xfrm>
          <a:prstGeom prst="rect">
            <a:avLst/>
          </a:prstGeom>
          <a:noFill/>
          <a:ln/>
        </p:spPr>
        <p:txBody>
          <a:bodyPr wrap="square" lIns="0" tIns="0" rIns="0" bIns="0" rtlCol="0" anchor="ctr"/>
          <a:lstStyle/>
          <a:p>
            <a:pPr marL="0" indent="0" algn="r">
              <a:buNone/>
            </a:pPr>
            <a:r>
              <a:rPr lang="en-US" sz="760" dirty="0">
                <a:solidFill>
                  <a:srgbClr val="FFFFFF"/>
                </a:solidFill>
                <a:latin typeface="Aptos" pitchFamily="34" charset="0"/>
                <a:ea typeface="Aptos" pitchFamily="34" charset="-122"/>
                <a:cs typeface="Aptos" pitchFamily="34" charset="-120"/>
              </a:rPr>
              <a:t>06</a:t>
            </a:r>
            <a:endParaRPr lang="en-US" sz="760" dirty="0"/>
          </a:p>
        </p:txBody>
      </p:sp>
      <p:sp>
        <p:nvSpPr>
          <p:cNvPr id="15" name="Full Content Area"/>
          <p:cNvSpPr/>
          <p:nvPr/>
        </p:nvSpPr>
        <p:spPr>
          <a:xfrm>
            <a:off x="658368" y="1691640"/>
            <a:ext cx="10835640" cy="4261104"/>
          </a:xfrm>
          <a:prstGeom prst="roundRect">
            <a:avLst>
              <a:gd name="adj" fmla="val 2025"/>
            </a:avLst>
          </a:prstGeom>
          <a:solidFill>
            <a:srgbClr val="FFFFFF">
              <a:alpha val="92000"/>
            </a:srgbClr>
          </a:solidFill>
          <a:ln w="10160">
            <a:solidFill>
              <a:srgbClr val="B8DDE4"/>
            </a:solidFill>
            <a:prstDash val="solid"/>
          </a:ln>
        </p:spPr>
        <p:txBody>
          <a:bodyPr wrap="square" lIns="384048" tIns="310896" rIns="384048" bIns="274320" anchor="t"/>
          <a:lstStyle/>
          <a:p>
            <a:endParaRPr dirty="0"/>
          </a:p>
        </p:txBody>
      </p:sp>
      <p:graphicFrame>
        <p:nvGraphicFramePr>
          <p:cNvPr id="16" name="Chart 15">
            <a:extLst>
              <a:ext uri="{FF2B5EF4-FFF2-40B4-BE49-F238E27FC236}">
                <a16:creationId xmlns:a16="http://schemas.microsoft.com/office/drawing/2014/main" id="{6A8DA1B1-87DB-47E0-A472-8E0CC386C195}"/>
              </a:ext>
            </a:extLst>
          </p:cNvPr>
          <p:cNvGraphicFramePr/>
          <p:nvPr>
            <p:extLst>
              <p:ext uri="{D42A27DB-BD31-4B8C-83A1-F6EECF244321}">
                <p14:modId xmlns:p14="http://schemas.microsoft.com/office/powerpoint/2010/main" val="4282967599"/>
              </p:ext>
            </p:extLst>
          </p:nvPr>
        </p:nvGraphicFramePr>
        <p:xfrm>
          <a:off x="775855" y="1900123"/>
          <a:ext cx="3610090" cy="2431732"/>
        </p:xfrm>
        <a:graphic>
          <a:graphicData uri="http://schemas.openxmlformats.org/drawingml/2006/chart">
            <c:chart xmlns:c="http://schemas.openxmlformats.org/drawingml/2006/chart" xmlns:r="http://schemas.openxmlformats.org/officeDocument/2006/relationships" r:id="rId6"/>
          </a:graphicData>
        </a:graphic>
      </p:graphicFrame>
      <p:sp>
        <p:nvSpPr>
          <p:cNvPr id="17" name="TextBox 16">
            <a:extLst>
              <a:ext uri="{FF2B5EF4-FFF2-40B4-BE49-F238E27FC236}">
                <a16:creationId xmlns:a16="http://schemas.microsoft.com/office/drawing/2014/main" id="{9FE5FE82-92EE-4509-A09F-4950F74EC14D}"/>
              </a:ext>
            </a:extLst>
          </p:cNvPr>
          <p:cNvSpPr txBox="1"/>
          <p:nvPr/>
        </p:nvSpPr>
        <p:spPr>
          <a:xfrm>
            <a:off x="1422400" y="4442691"/>
            <a:ext cx="3460496" cy="646331"/>
          </a:xfrm>
          <a:prstGeom prst="rect">
            <a:avLst/>
          </a:prstGeom>
          <a:noFill/>
        </p:spPr>
        <p:txBody>
          <a:bodyPr wrap="square" rtlCol="0">
            <a:spAutoFit/>
          </a:bodyPr>
          <a:lstStyle/>
          <a:p>
            <a:r>
              <a:rPr lang="en-GB" dirty="0"/>
              <a:t>50% of the patients were pre-term neonates</a:t>
            </a:r>
            <a:endParaRPr lang="en-US" dirty="0"/>
          </a:p>
        </p:txBody>
      </p:sp>
      <p:graphicFrame>
        <p:nvGraphicFramePr>
          <p:cNvPr id="18" name="Chart 17">
            <a:extLst>
              <a:ext uri="{FF2B5EF4-FFF2-40B4-BE49-F238E27FC236}">
                <a16:creationId xmlns:a16="http://schemas.microsoft.com/office/drawing/2014/main" id="{34A9814C-960E-4457-8E46-2C4E4543F028}"/>
              </a:ext>
            </a:extLst>
          </p:cNvPr>
          <p:cNvGraphicFramePr/>
          <p:nvPr>
            <p:extLst>
              <p:ext uri="{D42A27DB-BD31-4B8C-83A1-F6EECF244321}">
                <p14:modId xmlns:p14="http://schemas.microsoft.com/office/powerpoint/2010/main" val="2266533196"/>
              </p:ext>
            </p:extLst>
          </p:nvPr>
        </p:nvGraphicFramePr>
        <p:xfrm>
          <a:off x="6666952" y="2056448"/>
          <a:ext cx="3043000" cy="2173807"/>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20" name="Chart 19">
            <a:extLst>
              <a:ext uri="{FF2B5EF4-FFF2-40B4-BE49-F238E27FC236}">
                <a16:creationId xmlns:a16="http://schemas.microsoft.com/office/drawing/2014/main" id="{530F7BAE-56D4-4DFA-998A-E3BB56731B29}"/>
              </a:ext>
            </a:extLst>
          </p:cNvPr>
          <p:cNvGraphicFramePr/>
          <p:nvPr>
            <p:extLst>
              <p:ext uri="{D42A27DB-BD31-4B8C-83A1-F6EECF244321}">
                <p14:modId xmlns:p14="http://schemas.microsoft.com/office/powerpoint/2010/main" val="1390251543"/>
              </p:ext>
            </p:extLst>
          </p:nvPr>
        </p:nvGraphicFramePr>
        <p:xfrm>
          <a:off x="5349240" y="1888622"/>
          <a:ext cx="5486400" cy="2443233"/>
        </p:xfrm>
        <a:graphic>
          <a:graphicData uri="http://schemas.openxmlformats.org/drawingml/2006/chart">
            <c:chart xmlns:c="http://schemas.openxmlformats.org/drawingml/2006/chart" xmlns:r="http://schemas.openxmlformats.org/officeDocument/2006/relationships" r:id="rId8"/>
          </a:graphicData>
        </a:graphic>
      </p:graphicFrame>
      <p:sp>
        <p:nvSpPr>
          <p:cNvPr id="21" name="TextBox 20">
            <a:extLst>
              <a:ext uri="{FF2B5EF4-FFF2-40B4-BE49-F238E27FC236}">
                <a16:creationId xmlns:a16="http://schemas.microsoft.com/office/drawing/2014/main" id="{D4C94F29-8C2F-448C-A191-D16F33C92BC2}"/>
              </a:ext>
            </a:extLst>
          </p:cNvPr>
          <p:cNvSpPr txBox="1"/>
          <p:nvPr/>
        </p:nvSpPr>
        <p:spPr>
          <a:xfrm>
            <a:off x="5938982" y="4653724"/>
            <a:ext cx="4807361" cy="646331"/>
          </a:xfrm>
          <a:prstGeom prst="rect">
            <a:avLst/>
          </a:prstGeom>
          <a:noFill/>
        </p:spPr>
        <p:txBody>
          <a:bodyPr wrap="square" rtlCol="0">
            <a:spAutoFit/>
          </a:bodyPr>
          <a:lstStyle/>
          <a:p>
            <a:r>
              <a:rPr lang="en-GB" dirty="0"/>
              <a:t>40% of both the term and pre-term patients recovered </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a_clean_modern_abstract_medical_healthcare_themed_batch_2.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658368" y="676656"/>
            <a:ext cx="438912" cy="22860"/>
          </a:xfrm>
          <a:prstGeom prst="rect">
            <a:avLst/>
          </a:prstGeom>
          <a:solidFill>
            <a:srgbClr val="007C89"/>
          </a:solidFill>
          <a:ln w="12700">
            <a:solidFill>
              <a:srgbClr val="FFFFFF">
                <a:alpha val="0"/>
              </a:srgbClr>
            </a:solidFill>
            <a:prstDash val="solid"/>
          </a:ln>
        </p:spPr>
        <p:txBody>
          <a:bodyPr/>
          <a:lstStyle/>
          <a:p>
            <a:endParaRPr dirty="0"/>
          </a:p>
        </p:txBody>
      </p:sp>
      <p:sp>
        <p:nvSpPr>
          <p:cNvPr id="4" name="Text 1"/>
          <p:cNvSpPr/>
          <p:nvPr/>
        </p:nvSpPr>
        <p:spPr>
          <a:xfrm>
            <a:off x="1225296" y="502920"/>
            <a:ext cx="3657600" cy="256032"/>
          </a:xfrm>
          <a:prstGeom prst="rect">
            <a:avLst/>
          </a:prstGeom>
          <a:noFill/>
          <a:ln/>
        </p:spPr>
        <p:txBody>
          <a:bodyPr wrap="square" lIns="0" tIns="0" rIns="0" bIns="0" rtlCol="0" anchor="ctr"/>
          <a:lstStyle/>
          <a:p>
            <a:pPr marL="0" indent="0">
              <a:buNone/>
            </a:pPr>
            <a:r>
              <a:rPr lang="en-US" sz="780" b="1" dirty="0">
                <a:solidFill>
                  <a:srgbClr val="007C89"/>
                </a:solidFill>
                <a:latin typeface="Aptos" pitchFamily="34" charset="0"/>
                <a:ea typeface="Aptos" pitchFamily="34" charset="-122"/>
                <a:cs typeface="Aptos" pitchFamily="34" charset="-120"/>
              </a:rPr>
              <a:t>SECTION 04</a:t>
            </a:r>
            <a:endParaRPr lang="en-US" sz="780" dirty="0"/>
          </a:p>
        </p:txBody>
      </p:sp>
      <p:sp>
        <p:nvSpPr>
          <p:cNvPr id="5" name="Text 2"/>
          <p:cNvSpPr/>
          <p:nvPr/>
        </p:nvSpPr>
        <p:spPr>
          <a:xfrm>
            <a:off x="658368" y="768096"/>
            <a:ext cx="8412480" cy="493776"/>
          </a:xfrm>
          <a:prstGeom prst="rect">
            <a:avLst/>
          </a:prstGeom>
          <a:noFill/>
          <a:ln/>
        </p:spPr>
        <p:txBody>
          <a:bodyPr wrap="square" lIns="0" tIns="0" rIns="0" bIns="0" rtlCol="0" anchor="ctr">
            <a:normAutofit/>
          </a:bodyPr>
          <a:lstStyle/>
          <a:p>
            <a:pPr marL="0" indent="0">
              <a:buNone/>
            </a:pPr>
            <a:r>
              <a:rPr lang="en-US" sz="3000" b="1" dirty="0">
                <a:solidFill>
                  <a:srgbClr val="00384A"/>
                </a:solidFill>
                <a:latin typeface="Aptos Display" pitchFamily="34" charset="0"/>
                <a:ea typeface="Aptos Display" pitchFamily="34" charset="-122"/>
                <a:cs typeface="Aptos Display" pitchFamily="34" charset="-120"/>
              </a:rPr>
              <a:t>Results / Key Findings</a:t>
            </a:r>
            <a:endParaRPr lang="en-US" sz="3000" dirty="0"/>
          </a:p>
        </p:txBody>
      </p:sp>
      <p:sp>
        <p:nvSpPr>
          <p:cNvPr id="6" name="Text 3"/>
          <p:cNvSpPr/>
          <p:nvPr/>
        </p:nvSpPr>
        <p:spPr>
          <a:xfrm>
            <a:off x="10835640" y="475488"/>
            <a:ext cx="713232" cy="347472"/>
          </a:xfrm>
          <a:prstGeom prst="rect">
            <a:avLst/>
          </a:prstGeom>
          <a:noFill/>
          <a:ln/>
        </p:spPr>
        <p:txBody>
          <a:bodyPr wrap="square" lIns="0" tIns="0" rIns="0" bIns="0" rtlCol="0" anchor="ctr"/>
          <a:lstStyle/>
          <a:p>
            <a:pPr marL="0" indent="0" algn="r">
              <a:buNone/>
            </a:pPr>
            <a:r>
              <a:rPr lang="en-US" sz="1600" b="1" dirty="0">
                <a:solidFill>
                  <a:srgbClr val="25B7C8"/>
                </a:solidFill>
                <a:latin typeface="Aptos Display" pitchFamily="34" charset="0"/>
                <a:ea typeface="Aptos Display" pitchFamily="34" charset="-122"/>
                <a:cs typeface="Aptos Display" pitchFamily="34" charset="-120"/>
              </a:rPr>
              <a:t>06</a:t>
            </a:r>
            <a:endParaRPr lang="en-US" sz="1600" dirty="0"/>
          </a:p>
        </p:txBody>
      </p:sp>
      <p:sp>
        <p:nvSpPr>
          <p:cNvPr id="7" name="Shape 4"/>
          <p:cNvSpPr/>
          <p:nvPr/>
        </p:nvSpPr>
        <p:spPr>
          <a:xfrm>
            <a:off x="658368" y="1353312"/>
            <a:ext cx="10835640" cy="16459"/>
          </a:xfrm>
          <a:prstGeom prst="rect">
            <a:avLst/>
          </a:prstGeom>
          <a:solidFill>
            <a:srgbClr val="DBEDF1"/>
          </a:solidFill>
          <a:ln w="12700">
            <a:solidFill>
              <a:srgbClr val="FFFFFF">
                <a:alpha val="0"/>
              </a:srgbClr>
            </a:solidFill>
            <a:prstDash val="solid"/>
          </a:ln>
        </p:spPr>
        <p:txBody>
          <a:bodyPr/>
          <a:lstStyle/>
          <a:p>
            <a:endParaRPr dirty="0"/>
          </a:p>
        </p:txBody>
      </p:sp>
      <p:sp>
        <p:nvSpPr>
          <p:cNvPr id="8" name="Shape 5"/>
          <p:cNvSpPr/>
          <p:nvPr/>
        </p:nvSpPr>
        <p:spPr>
          <a:xfrm>
            <a:off x="0" y="6291072"/>
            <a:ext cx="12191695" cy="566928"/>
          </a:xfrm>
          <a:prstGeom prst="rect">
            <a:avLst/>
          </a:prstGeom>
          <a:solidFill>
            <a:srgbClr val="00384A"/>
          </a:solidFill>
          <a:ln w="12700">
            <a:solidFill>
              <a:srgbClr val="FFFFFF">
                <a:alpha val="0"/>
              </a:srgbClr>
            </a:solidFill>
            <a:prstDash val="solid"/>
          </a:ln>
        </p:spPr>
        <p:txBody>
          <a:bodyPr/>
          <a:lstStyle/>
          <a:p>
            <a:endParaRPr dirty="0"/>
          </a:p>
        </p:txBody>
      </p:sp>
      <p:sp>
        <p:nvSpPr>
          <p:cNvPr id="9" name="Shape 6"/>
          <p:cNvSpPr/>
          <p:nvPr/>
        </p:nvSpPr>
        <p:spPr>
          <a:xfrm>
            <a:off x="0" y="6291072"/>
            <a:ext cx="128016" cy="566928"/>
          </a:xfrm>
          <a:prstGeom prst="rect">
            <a:avLst/>
          </a:prstGeom>
          <a:solidFill>
            <a:srgbClr val="25B7C8"/>
          </a:solidFill>
          <a:ln w="12700">
            <a:solidFill>
              <a:srgbClr val="FFFFFF">
                <a:alpha val="0"/>
              </a:srgbClr>
            </a:solidFill>
            <a:prstDash val="solid"/>
          </a:ln>
        </p:spPr>
        <p:txBody>
          <a:bodyPr/>
          <a:lstStyle/>
          <a:p>
            <a:endParaRPr dirty="0"/>
          </a:p>
        </p:txBody>
      </p:sp>
      <p:sp>
        <p:nvSpPr>
          <p:cNvPr id="10" name="Text 7"/>
          <p:cNvSpPr/>
          <p:nvPr/>
        </p:nvSpPr>
        <p:spPr>
          <a:xfrm>
            <a:off x="502920" y="6501384"/>
            <a:ext cx="8869680" cy="146304"/>
          </a:xfrm>
          <a:prstGeom prst="rect">
            <a:avLst/>
          </a:prstGeom>
          <a:noFill/>
          <a:ln/>
        </p:spPr>
        <p:txBody>
          <a:bodyPr wrap="square" lIns="0" tIns="0" rIns="0" bIns="0" rtlCol="0" anchor="ctr">
            <a:normAutofit/>
          </a:bodyPr>
          <a:lstStyle/>
          <a:p>
            <a:pPr marL="0" indent="0">
              <a:buNone/>
            </a:pPr>
            <a:r>
              <a:rPr lang="en-US" sz="680" b="1" dirty="0">
                <a:solidFill>
                  <a:srgbClr val="FFFFFF"/>
                </a:solidFill>
                <a:latin typeface="Aptos" pitchFamily="34" charset="0"/>
                <a:ea typeface="Aptos" pitchFamily="34" charset="-122"/>
                <a:cs typeface="Aptos" pitchFamily="34" charset="-120"/>
              </a:rPr>
              <a:t>13TH IPNET KENYA CONFERENCE  •  19–21 AUGUST 2026  •  PRIDE INN PLAZA, NAIROBI</a:t>
            </a:r>
            <a:endParaRPr lang="en-US" sz="680" dirty="0"/>
          </a:p>
        </p:txBody>
      </p:sp>
      <p:sp>
        <p:nvSpPr>
          <p:cNvPr id="11" name="Shape 8"/>
          <p:cNvSpPr/>
          <p:nvPr/>
        </p:nvSpPr>
        <p:spPr>
          <a:xfrm>
            <a:off x="10012680" y="6382512"/>
            <a:ext cx="1591056" cy="374904"/>
          </a:xfrm>
          <a:prstGeom prst="roundRect">
            <a:avLst>
              <a:gd name="adj" fmla="val 19512"/>
            </a:avLst>
          </a:prstGeom>
          <a:solidFill>
            <a:srgbClr val="FFFFFF"/>
          </a:solidFill>
          <a:ln w="12700">
            <a:solidFill>
              <a:srgbClr val="FFFFFF">
                <a:alpha val="0"/>
              </a:srgbClr>
            </a:solidFill>
            <a:prstDash val="solid"/>
          </a:ln>
        </p:spPr>
        <p:txBody>
          <a:bodyPr/>
          <a:lstStyle/>
          <a:p>
            <a:endParaRPr dirty="0"/>
          </a:p>
        </p:txBody>
      </p:sp>
      <p:pic>
        <p:nvPicPr>
          <p:cNvPr id="12" name="Image 1" descr="/mnt/data/pptx_extract/ppt/media/image1.png"/>
          <p:cNvPicPr>
            <a:picLocks noChangeAspect="1"/>
          </p:cNvPicPr>
          <p:nvPr/>
        </p:nvPicPr>
        <p:blipFill>
          <a:blip r:embed="rId4"/>
          <a:stretch>
            <a:fillRect/>
          </a:stretch>
        </p:blipFill>
        <p:spPr>
          <a:xfrm>
            <a:off x="10077483" y="6420917"/>
            <a:ext cx="296505" cy="298094"/>
          </a:xfrm>
          <a:prstGeom prst="rect">
            <a:avLst/>
          </a:prstGeom>
        </p:spPr>
      </p:pic>
      <p:pic>
        <p:nvPicPr>
          <p:cNvPr id="13" name="Image 2" descr="/mnt/data/pptx_extract/ppt/media/image2.png"/>
          <p:cNvPicPr>
            <a:picLocks noChangeAspect="1"/>
          </p:cNvPicPr>
          <p:nvPr/>
        </p:nvPicPr>
        <p:blipFill>
          <a:blip r:embed="rId5"/>
          <a:stretch>
            <a:fillRect/>
          </a:stretch>
        </p:blipFill>
        <p:spPr>
          <a:xfrm>
            <a:off x="10746344" y="6440119"/>
            <a:ext cx="404633" cy="259690"/>
          </a:xfrm>
          <a:prstGeom prst="rect">
            <a:avLst/>
          </a:prstGeom>
        </p:spPr>
      </p:pic>
      <p:sp>
        <p:nvSpPr>
          <p:cNvPr id="14" name="Text 9"/>
          <p:cNvSpPr/>
          <p:nvPr/>
        </p:nvSpPr>
        <p:spPr>
          <a:xfrm>
            <a:off x="11722608" y="6473952"/>
            <a:ext cx="310896" cy="164592"/>
          </a:xfrm>
          <a:prstGeom prst="rect">
            <a:avLst/>
          </a:prstGeom>
          <a:noFill/>
          <a:ln/>
        </p:spPr>
        <p:txBody>
          <a:bodyPr wrap="square" lIns="0" tIns="0" rIns="0" bIns="0" rtlCol="0" anchor="ctr"/>
          <a:lstStyle/>
          <a:p>
            <a:pPr marL="0" indent="0" algn="r">
              <a:buNone/>
            </a:pPr>
            <a:r>
              <a:rPr lang="en-US" sz="760" dirty="0">
                <a:solidFill>
                  <a:srgbClr val="FFFFFF"/>
                </a:solidFill>
                <a:latin typeface="Aptos" pitchFamily="34" charset="0"/>
                <a:ea typeface="Aptos" pitchFamily="34" charset="-122"/>
                <a:cs typeface="Aptos" pitchFamily="34" charset="-120"/>
              </a:rPr>
              <a:t>06</a:t>
            </a:r>
            <a:endParaRPr lang="en-US" sz="760" dirty="0"/>
          </a:p>
        </p:txBody>
      </p:sp>
      <p:sp>
        <p:nvSpPr>
          <p:cNvPr id="15" name="Full Content Area"/>
          <p:cNvSpPr/>
          <p:nvPr/>
        </p:nvSpPr>
        <p:spPr>
          <a:xfrm>
            <a:off x="658368" y="1691640"/>
            <a:ext cx="10835640" cy="4261104"/>
          </a:xfrm>
          <a:prstGeom prst="roundRect">
            <a:avLst>
              <a:gd name="adj" fmla="val 2025"/>
            </a:avLst>
          </a:prstGeom>
          <a:solidFill>
            <a:srgbClr val="FFFFFF">
              <a:alpha val="92000"/>
            </a:srgbClr>
          </a:solidFill>
          <a:ln w="10160">
            <a:solidFill>
              <a:srgbClr val="B8DDE4"/>
            </a:solidFill>
            <a:prstDash val="solid"/>
          </a:ln>
        </p:spPr>
        <p:txBody>
          <a:bodyPr wrap="square" lIns="384048" tIns="310896" rIns="384048" bIns="274320" anchor="t"/>
          <a:lstStyle/>
          <a:p>
            <a:endParaRPr dirty="0"/>
          </a:p>
        </p:txBody>
      </p:sp>
      <p:graphicFrame>
        <p:nvGraphicFramePr>
          <p:cNvPr id="18" name="Chart 17">
            <a:extLst>
              <a:ext uri="{FF2B5EF4-FFF2-40B4-BE49-F238E27FC236}">
                <a16:creationId xmlns:a16="http://schemas.microsoft.com/office/drawing/2014/main" id="{34A9814C-960E-4457-8E46-2C4E4543F028}"/>
              </a:ext>
            </a:extLst>
          </p:cNvPr>
          <p:cNvGraphicFramePr/>
          <p:nvPr>
            <p:extLst>
              <p:ext uri="{D42A27DB-BD31-4B8C-83A1-F6EECF244321}">
                <p14:modId xmlns:p14="http://schemas.microsoft.com/office/powerpoint/2010/main" val="327471933"/>
              </p:ext>
            </p:extLst>
          </p:nvPr>
        </p:nvGraphicFramePr>
        <p:xfrm>
          <a:off x="1097280" y="2099720"/>
          <a:ext cx="3043000" cy="2173807"/>
        </p:xfrm>
        <a:graphic>
          <a:graphicData uri="http://schemas.openxmlformats.org/drawingml/2006/chart">
            <c:chart xmlns:c="http://schemas.openxmlformats.org/drawingml/2006/chart" xmlns:r="http://schemas.openxmlformats.org/officeDocument/2006/relationships" r:id="rId6"/>
          </a:graphicData>
        </a:graphic>
      </p:graphicFrame>
      <p:sp>
        <p:nvSpPr>
          <p:cNvPr id="19" name="TextBox 18">
            <a:extLst>
              <a:ext uri="{FF2B5EF4-FFF2-40B4-BE49-F238E27FC236}">
                <a16:creationId xmlns:a16="http://schemas.microsoft.com/office/drawing/2014/main" id="{39556F4F-7C9E-4D78-B718-EB7428E827F2}"/>
              </a:ext>
            </a:extLst>
          </p:cNvPr>
          <p:cNvSpPr txBox="1"/>
          <p:nvPr/>
        </p:nvSpPr>
        <p:spPr>
          <a:xfrm>
            <a:off x="1397834" y="4681607"/>
            <a:ext cx="2768376" cy="646331"/>
          </a:xfrm>
          <a:prstGeom prst="rect">
            <a:avLst/>
          </a:prstGeom>
          <a:noFill/>
        </p:spPr>
        <p:txBody>
          <a:bodyPr wrap="square" rtlCol="0">
            <a:spAutoFit/>
          </a:bodyPr>
          <a:lstStyle/>
          <a:p>
            <a:r>
              <a:rPr lang="en-GB" dirty="0"/>
              <a:t>70% of the patients had early onset neonatal sepsis</a:t>
            </a:r>
            <a:endParaRPr lang="en-US" dirty="0"/>
          </a:p>
        </p:txBody>
      </p:sp>
      <p:graphicFrame>
        <p:nvGraphicFramePr>
          <p:cNvPr id="20" name="Chart 19">
            <a:extLst>
              <a:ext uri="{FF2B5EF4-FFF2-40B4-BE49-F238E27FC236}">
                <a16:creationId xmlns:a16="http://schemas.microsoft.com/office/drawing/2014/main" id="{59C00483-B777-4D67-AF3E-9650E53EA26A}"/>
              </a:ext>
            </a:extLst>
          </p:cNvPr>
          <p:cNvGraphicFramePr/>
          <p:nvPr>
            <p:extLst>
              <p:ext uri="{D42A27DB-BD31-4B8C-83A1-F6EECF244321}">
                <p14:modId xmlns:p14="http://schemas.microsoft.com/office/powerpoint/2010/main" val="1757449061"/>
              </p:ext>
            </p:extLst>
          </p:nvPr>
        </p:nvGraphicFramePr>
        <p:xfrm>
          <a:off x="5213762" y="1828800"/>
          <a:ext cx="5486400" cy="2444727"/>
        </p:xfrm>
        <a:graphic>
          <a:graphicData uri="http://schemas.openxmlformats.org/drawingml/2006/chart">
            <c:chart xmlns:c="http://schemas.openxmlformats.org/drawingml/2006/chart" xmlns:r="http://schemas.openxmlformats.org/officeDocument/2006/relationships" r:id="rId7"/>
          </a:graphicData>
        </a:graphic>
      </p:graphicFrame>
      <p:sp>
        <p:nvSpPr>
          <p:cNvPr id="21" name="TextBox 20">
            <a:extLst>
              <a:ext uri="{FF2B5EF4-FFF2-40B4-BE49-F238E27FC236}">
                <a16:creationId xmlns:a16="http://schemas.microsoft.com/office/drawing/2014/main" id="{138C3C19-A8D9-4831-BB06-C2A4123AED44}"/>
              </a:ext>
            </a:extLst>
          </p:cNvPr>
          <p:cNvSpPr txBox="1"/>
          <p:nvPr/>
        </p:nvSpPr>
        <p:spPr>
          <a:xfrm>
            <a:off x="5874327" y="4471376"/>
            <a:ext cx="4788889" cy="1200329"/>
          </a:xfrm>
          <a:prstGeom prst="rect">
            <a:avLst/>
          </a:prstGeom>
          <a:noFill/>
        </p:spPr>
        <p:txBody>
          <a:bodyPr wrap="square" rtlCol="0">
            <a:spAutoFit/>
          </a:bodyPr>
          <a:lstStyle/>
          <a:p>
            <a:r>
              <a:rPr lang="en-GB" dirty="0"/>
              <a:t>Patients with early onset neonatal sepsis had a slightly better outcome with a recovery rate of 43% compared to 33% for late onset neonatal sepsis</a:t>
            </a:r>
            <a:endParaRPr lang="en-US" dirty="0"/>
          </a:p>
        </p:txBody>
      </p:sp>
    </p:spTree>
    <p:extLst>
      <p:ext uri="{BB962C8B-B14F-4D97-AF65-F5344CB8AC3E}">
        <p14:creationId xmlns:p14="http://schemas.microsoft.com/office/powerpoint/2010/main" val="4575882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a_clean_modern_abstract_medical_healthcare_themed_batch_2.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658368" y="676656"/>
            <a:ext cx="438912" cy="22860"/>
          </a:xfrm>
          <a:prstGeom prst="rect">
            <a:avLst/>
          </a:prstGeom>
          <a:solidFill>
            <a:srgbClr val="007C89"/>
          </a:solidFill>
          <a:ln w="12700">
            <a:solidFill>
              <a:srgbClr val="FFFFFF">
                <a:alpha val="0"/>
              </a:srgbClr>
            </a:solidFill>
            <a:prstDash val="solid"/>
          </a:ln>
        </p:spPr>
        <p:txBody>
          <a:bodyPr/>
          <a:lstStyle/>
          <a:p>
            <a:endParaRPr dirty="0"/>
          </a:p>
        </p:txBody>
      </p:sp>
      <p:sp>
        <p:nvSpPr>
          <p:cNvPr id="4" name="Text 1"/>
          <p:cNvSpPr/>
          <p:nvPr/>
        </p:nvSpPr>
        <p:spPr>
          <a:xfrm>
            <a:off x="1225296" y="502920"/>
            <a:ext cx="3657600" cy="256032"/>
          </a:xfrm>
          <a:prstGeom prst="rect">
            <a:avLst/>
          </a:prstGeom>
          <a:noFill/>
          <a:ln/>
        </p:spPr>
        <p:txBody>
          <a:bodyPr wrap="square" lIns="0" tIns="0" rIns="0" bIns="0" rtlCol="0" anchor="ctr"/>
          <a:lstStyle/>
          <a:p>
            <a:pPr marL="0" indent="0">
              <a:buNone/>
            </a:pPr>
            <a:r>
              <a:rPr lang="en-US" sz="780" b="1" dirty="0">
                <a:solidFill>
                  <a:srgbClr val="007C89"/>
                </a:solidFill>
                <a:latin typeface="Aptos" pitchFamily="34" charset="0"/>
                <a:ea typeface="Aptos" pitchFamily="34" charset="-122"/>
                <a:cs typeface="Aptos" pitchFamily="34" charset="-120"/>
              </a:rPr>
              <a:t>SECTION 04</a:t>
            </a:r>
            <a:endParaRPr lang="en-US" sz="780" dirty="0"/>
          </a:p>
        </p:txBody>
      </p:sp>
      <p:sp>
        <p:nvSpPr>
          <p:cNvPr id="5" name="Text 2"/>
          <p:cNvSpPr/>
          <p:nvPr/>
        </p:nvSpPr>
        <p:spPr>
          <a:xfrm>
            <a:off x="658368" y="768096"/>
            <a:ext cx="8412480" cy="493776"/>
          </a:xfrm>
          <a:prstGeom prst="rect">
            <a:avLst/>
          </a:prstGeom>
          <a:noFill/>
          <a:ln/>
        </p:spPr>
        <p:txBody>
          <a:bodyPr wrap="square" lIns="0" tIns="0" rIns="0" bIns="0" rtlCol="0" anchor="ctr">
            <a:normAutofit/>
          </a:bodyPr>
          <a:lstStyle/>
          <a:p>
            <a:pPr marL="0" indent="0">
              <a:buNone/>
            </a:pPr>
            <a:r>
              <a:rPr lang="en-US" sz="3000" b="1" dirty="0">
                <a:solidFill>
                  <a:srgbClr val="00384A"/>
                </a:solidFill>
                <a:latin typeface="Aptos Display" pitchFamily="34" charset="0"/>
                <a:ea typeface="Aptos Display" pitchFamily="34" charset="-122"/>
                <a:cs typeface="Aptos Display" pitchFamily="34" charset="-120"/>
              </a:rPr>
              <a:t>Results / Key Findings</a:t>
            </a:r>
            <a:endParaRPr lang="en-US" sz="3000" dirty="0"/>
          </a:p>
        </p:txBody>
      </p:sp>
      <p:sp>
        <p:nvSpPr>
          <p:cNvPr id="6" name="Text 3"/>
          <p:cNvSpPr/>
          <p:nvPr/>
        </p:nvSpPr>
        <p:spPr>
          <a:xfrm>
            <a:off x="10835640" y="475488"/>
            <a:ext cx="713232" cy="347472"/>
          </a:xfrm>
          <a:prstGeom prst="rect">
            <a:avLst/>
          </a:prstGeom>
          <a:noFill/>
          <a:ln/>
        </p:spPr>
        <p:txBody>
          <a:bodyPr wrap="square" lIns="0" tIns="0" rIns="0" bIns="0" rtlCol="0" anchor="ctr"/>
          <a:lstStyle/>
          <a:p>
            <a:pPr marL="0" indent="0" algn="r">
              <a:buNone/>
            </a:pPr>
            <a:r>
              <a:rPr lang="en-US" sz="1600" b="1" dirty="0">
                <a:solidFill>
                  <a:srgbClr val="25B7C8"/>
                </a:solidFill>
                <a:latin typeface="Aptos Display" pitchFamily="34" charset="0"/>
                <a:ea typeface="Aptos Display" pitchFamily="34" charset="-122"/>
                <a:cs typeface="Aptos Display" pitchFamily="34" charset="-120"/>
              </a:rPr>
              <a:t>06</a:t>
            </a:r>
            <a:endParaRPr lang="en-US" sz="1600" dirty="0"/>
          </a:p>
        </p:txBody>
      </p:sp>
      <p:sp>
        <p:nvSpPr>
          <p:cNvPr id="7" name="Shape 4"/>
          <p:cNvSpPr/>
          <p:nvPr/>
        </p:nvSpPr>
        <p:spPr>
          <a:xfrm>
            <a:off x="658368" y="1353312"/>
            <a:ext cx="10835640" cy="16459"/>
          </a:xfrm>
          <a:prstGeom prst="rect">
            <a:avLst/>
          </a:prstGeom>
          <a:solidFill>
            <a:srgbClr val="DBEDF1"/>
          </a:solidFill>
          <a:ln w="12700">
            <a:solidFill>
              <a:srgbClr val="FFFFFF">
                <a:alpha val="0"/>
              </a:srgbClr>
            </a:solidFill>
            <a:prstDash val="solid"/>
          </a:ln>
        </p:spPr>
        <p:txBody>
          <a:bodyPr/>
          <a:lstStyle/>
          <a:p>
            <a:endParaRPr dirty="0"/>
          </a:p>
        </p:txBody>
      </p:sp>
      <p:sp>
        <p:nvSpPr>
          <p:cNvPr id="8" name="Shape 5"/>
          <p:cNvSpPr/>
          <p:nvPr/>
        </p:nvSpPr>
        <p:spPr>
          <a:xfrm>
            <a:off x="0" y="6291072"/>
            <a:ext cx="12191695" cy="566928"/>
          </a:xfrm>
          <a:prstGeom prst="rect">
            <a:avLst/>
          </a:prstGeom>
          <a:solidFill>
            <a:srgbClr val="00384A"/>
          </a:solidFill>
          <a:ln w="12700">
            <a:solidFill>
              <a:srgbClr val="FFFFFF">
                <a:alpha val="0"/>
              </a:srgbClr>
            </a:solidFill>
            <a:prstDash val="solid"/>
          </a:ln>
        </p:spPr>
        <p:txBody>
          <a:bodyPr/>
          <a:lstStyle/>
          <a:p>
            <a:endParaRPr dirty="0"/>
          </a:p>
        </p:txBody>
      </p:sp>
      <p:sp>
        <p:nvSpPr>
          <p:cNvPr id="9" name="Shape 6"/>
          <p:cNvSpPr/>
          <p:nvPr/>
        </p:nvSpPr>
        <p:spPr>
          <a:xfrm>
            <a:off x="0" y="6291072"/>
            <a:ext cx="128016" cy="566928"/>
          </a:xfrm>
          <a:prstGeom prst="rect">
            <a:avLst/>
          </a:prstGeom>
          <a:solidFill>
            <a:srgbClr val="25B7C8"/>
          </a:solidFill>
          <a:ln w="12700">
            <a:solidFill>
              <a:srgbClr val="FFFFFF">
                <a:alpha val="0"/>
              </a:srgbClr>
            </a:solidFill>
            <a:prstDash val="solid"/>
          </a:ln>
        </p:spPr>
        <p:txBody>
          <a:bodyPr/>
          <a:lstStyle/>
          <a:p>
            <a:endParaRPr dirty="0"/>
          </a:p>
        </p:txBody>
      </p:sp>
      <p:sp>
        <p:nvSpPr>
          <p:cNvPr id="10" name="Text 7"/>
          <p:cNvSpPr/>
          <p:nvPr/>
        </p:nvSpPr>
        <p:spPr>
          <a:xfrm>
            <a:off x="502920" y="6501384"/>
            <a:ext cx="8869680" cy="146304"/>
          </a:xfrm>
          <a:prstGeom prst="rect">
            <a:avLst/>
          </a:prstGeom>
          <a:noFill/>
          <a:ln/>
        </p:spPr>
        <p:txBody>
          <a:bodyPr wrap="square" lIns="0" tIns="0" rIns="0" bIns="0" rtlCol="0" anchor="ctr">
            <a:normAutofit/>
          </a:bodyPr>
          <a:lstStyle/>
          <a:p>
            <a:pPr marL="0" indent="0">
              <a:buNone/>
            </a:pPr>
            <a:r>
              <a:rPr lang="en-US" sz="680" b="1" dirty="0">
                <a:solidFill>
                  <a:srgbClr val="FFFFFF"/>
                </a:solidFill>
                <a:latin typeface="Aptos" pitchFamily="34" charset="0"/>
                <a:ea typeface="Aptos" pitchFamily="34" charset="-122"/>
                <a:cs typeface="Aptos" pitchFamily="34" charset="-120"/>
              </a:rPr>
              <a:t>13TH IPNET KENYA CONFERENCE  •  19–21 AUGUST 2026  •  PRIDE INN PLAZA, NAIROBI</a:t>
            </a:r>
            <a:endParaRPr lang="en-US" sz="680" dirty="0"/>
          </a:p>
        </p:txBody>
      </p:sp>
      <p:sp>
        <p:nvSpPr>
          <p:cNvPr id="11" name="Shape 8"/>
          <p:cNvSpPr/>
          <p:nvPr/>
        </p:nvSpPr>
        <p:spPr>
          <a:xfrm>
            <a:off x="10012680" y="6382512"/>
            <a:ext cx="1591056" cy="374904"/>
          </a:xfrm>
          <a:prstGeom prst="roundRect">
            <a:avLst>
              <a:gd name="adj" fmla="val 19512"/>
            </a:avLst>
          </a:prstGeom>
          <a:solidFill>
            <a:srgbClr val="FFFFFF"/>
          </a:solidFill>
          <a:ln w="12700">
            <a:solidFill>
              <a:srgbClr val="FFFFFF">
                <a:alpha val="0"/>
              </a:srgbClr>
            </a:solidFill>
            <a:prstDash val="solid"/>
          </a:ln>
        </p:spPr>
        <p:txBody>
          <a:bodyPr/>
          <a:lstStyle/>
          <a:p>
            <a:endParaRPr dirty="0"/>
          </a:p>
        </p:txBody>
      </p:sp>
      <p:pic>
        <p:nvPicPr>
          <p:cNvPr id="12" name="Image 1" descr="/mnt/data/pptx_extract/ppt/media/image1.png"/>
          <p:cNvPicPr>
            <a:picLocks noChangeAspect="1"/>
          </p:cNvPicPr>
          <p:nvPr/>
        </p:nvPicPr>
        <p:blipFill>
          <a:blip r:embed="rId4"/>
          <a:stretch>
            <a:fillRect/>
          </a:stretch>
        </p:blipFill>
        <p:spPr>
          <a:xfrm>
            <a:off x="10077483" y="6420917"/>
            <a:ext cx="296505" cy="298094"/>
          </a:xfrm>
          <a:prstGeom prst="rect">
            <a:avLst/>
          </a:prstGeom>
        </p:spPr>
      </p:pic>
      <p:pic>
        <p:nvPicPr>
          <p:cNvPr id="13" name="Image 2" descr="/mnt/data/pptx_extract/ppt/media/image2.png"/>
          <p:cNvPicPr>
            <a:picLocks noChangeAspect="1"/>
          </p:cNvPicPr>
          <p:nvPr/>
        </p:nvPicPr>
        <p:blipFill>
          <a:blip r:embed="rId5"/>
          <a:stretch>
            <a:fillRect/>
          </a:stretch>
        </p:blipFill>
        <p:spPr>
          <a:xfrm>
            <a:off x="10746344" y="6440119"/>
            <a:ext cx="404633" cy="259690"/>
          </a:xfrm>
          <a:prstGeom prst="rect">
            <a:avLst/>
          </a:prstGeom>
        </p:spPr>
      </p:pic>
      <p:sp>
        <p:nvSpPr>
          <p:cNvPr id="14" name="Text 9"/>
          <p:cNvSpPr/>
          <p:nvPr/>
        </p:nvSpPr>
        <p:spPr>
          <a:xfrm>
            <a:off x="11722608" y="6473952"/>
            <a:ext cx="310896" cy="164592"/>
          </a:xfrm>
          <a:prstGeom prst="rect">
            <a:avLst/>
          </a:prstGeom>
          <a:noFill/>
          <a:ln/>
        </p:spPr>
        <p:txBody>
          <a:bodyPr wrap="square" lIns="0" tIns="0" rIns="0" bIns="0" rtlCol="0" anchor="ctr"/>
          <a:lstStyle/>
          <a:p>
            <a:pPr marL="0" indent="0" algn="r">
              <a:buNone/>
            </a:pPr>
            <a:r>
              <a:rPr lang="en-US" sz="760" dirty="0">
                <a:solidFill>
                  <a:srgbClr val="FFFFFF"/>
                </a:solidFill>
                <a:latin typeface="Aptos" pitchFamily="34" charset="0"/>
                <a:ea typeface="Aptos" pitchFamily="34" charset="-122"/>
                <a:cs typeface="Aptos" pitchFamily="34" charset="-120"/>
              </a:rPr>
              <a:t>06</a:t>
            </a:r>
            <a:endParaRPr lang="en-US" sz="760" dirty="0"/>
          </a:p>
        </p:txBody>
      </p:sp>
      <p:sp>
        <p:nvSpPr>
          <p:cNvPr id="15" name="Full Content Area"/>
          <p:cNvSpPr/>
          <p:nvPr/>
        </p:nvSpPr>
        <p:spPr>
          <a:xfrm>
            <a:off x="658368" y="1691640"/>
            <a:ext cx="10835640" cy="4261104"/>
          </a:xfrm>
          <a:prstGeom prst="roundRect">
            <a:avLst>
              <a:gd name="adj" fmla="val 2025"/>
            </a:avLst>
          </a:prstGeom>
          <a:solidFill>
            <a:srgbClr val="FFFFFF">
              <a:alpha val="92000"/>
            </a:srgbClr>
          </a:solidFill>
          <a:ln w="10160">
            <a:solidFill>
              <a:srgbClr val="B8DDE4"/>
            </a:solidFill>
            <a:prstDash val="solid"/>
          </a:ln>
        </p:spPr>
        <p:txBody>
          <a:bodyPr wrap="square" lIns="384048" tIns="310896" rIns="384048" bIns="274320" anchor="t"/>
          <a:lstStyle/>
          <a:p>
            <a:endParaRPr dirty="0"/>
          </a:p>
        </p:txBody>
      </p:sp>
      <p:graphicFrame>
        <p:nvGraphicFramePr>
          <p:cNvPr id="16" name="Chart 15">
            <a:extLst>
              <a:ext uri="{FF2B5EF4-FFF2-40B4-BE49-F238E27FC236}">
                <a16:creationId xmlns:a16="http://schemas.microsoft.com/office/drawing/2014/main" id="{4A950069-E095-48C7-AD75-0CB4FDD1B141}"/>
              </a:ext>
            </a:extLst>
          </p:cNvPr>
          <p:cNvGraphicFramePr/>
          <p:nvPr>
            <p:extLst>
              <p:ext uri="{D42A27DB-BD31-4B8C-83A1-F6EECF244321}">
                <p14:modId xmlns:p14="http://schemas.microsoft.com/office/powerpoint/2010/main" val="802581708"/>
              </p:ext>
            </p:extLst>
          </p:nvPr>
        </p:nvGraphicFramePr>
        <p:xfrm>
          <a:off x="643174" y="2133852"/>
          <a:ext cx="4264660" cy="2025015"/>
        </p:xfrm>
        <a:graphic>
          <a:graphicData uri="http://schemas.openxmlformats.org/drawingml/2006/chart">
            <c:chart xmlns:c="http://schemas.openxmlformats.org/drawingml/2006/chart" xmlns:r="http://schemas.openxmlformats.org/officeDocument/2006/relationships" r:id="rId6"/>
          </a:graphicData>
        </a:graphic>
      </p:graphicFrame>
      <p:sp>
        <p:nvSpPr>
          <p:cNvPr id="19" name="TextBox 18">
            <a:extLst>
              <a:ext uri="{FF2B5EF4-FFF2-40B4-BE49-F238E27FC236}">
                <a16:creationId xmlns:a16="http://schemas.microsoft.com/office/drawing/2014/main" id="{31AF2B39-4C88-4207-A91A-A376DB72223A}"/>
              </a:ext>
            </a:extLst>
          </p:cNvPr>
          <p:cNvSpPr txBox="1"/>
          <p:nvPr/>
        </p:nvSpPr>
        <p:spPr>
          <a:xfrm>
            <a:off x="1225297" y="4250025"/>
            <a:ext cx="3682537" cy="923330"/>
          </a:xfrm>
          <a:prstGeom prst="rect">
            <a:avLst/>
          </a:prstGeom>
          <a:noFill/>
        </p:spPr>
        <p:txBody>
          <a:bodyPr wrap="square" rtlCol="0">
            <a:spAutoFit/>
          </a:bodyPr>
          <a:lstStyle/>
          <a:p>
            <a:r>
              <a:rPr lang="en-GB" i="1" dirty="0"/>
              <a:t>Klebsiella pneumoniae </a:t>
            </a:r>
            <a:r>
              <a:rPr lang="en-GB" dirty="0"/>
              <a:t>contributed to 60% of the infections and 40% were due to </a:t>
            </a:r>
            <a:r>
              <a:rPr lang="en-GB" i="1" dirty="0"/>
              <a:t>Acinetobacter baumanni</a:t>
            </a:r>
            <a:endParaRPr lang="en-US" i="1" dirty="0"/>
          </a:p>
        </p:txBody>
      </p:sp>
      <p:sp>
        <p:nvSpPr>
          <p:cNvPr id="22" name="TextBox 21">
            <a:extLst>
              <a:ext uri="{FF2B5EF4-FFF2-40B4-BE49-F238E27FC236}">
                <a16:creationId xmlns:a16="http://schemas.microsoft.com/office/drawing/2014/main" id="{D98E54F0-3DA6-45F6-B033-25895156430F}"/>
              </a:ext>
            </a:extLst>
          </p:cNvPr>
          <p:cNvSpPr txBox="1"/>
          <p:nvPr/>
        </p:nvSpPr>
        <p:spPr>
          <a:xfrm>
            <a:off x="6084237" y="4250025"/>
            <a:ext cx="4425770" cy="1200329"/>
          </a:xfrm>
          <a:prstGeom prst="rect">
            <a:avLst/>
          </a:prstGeom>
          <a:noFill/>
        </p:spPr>
        <p:txBody>
          <a:bodyPr wrap="square" rtlCol="0">
            <a:spAutoFit/>
          </a:bodyPr>
          <a:lstStyle/>
          <a:p>
            <a:r>
              <a:rPr lang="en-GB" i="1" dirty="0"/>
              <a:t>Acinetobacter baumanni </a:t>
            </a:r>
            <a:r>
              <a:rPr lang="en-GB" dirty="0"/>
              <a:t>infections had a mortality rate of 100%</a:t>
            </a:r>
          </a:p>
          <a:p>
            <a:r>
              <a:rPr lang="en-GB" i="1" dirty="0"/>
              <a:t>Klebsiella pneumoniae </a:t>
            </a:r>
            <a:r>
              <a:rPr lang="en-GB" dirty="0"/>
              <a:t>infections</a:t>
            </a:r>
            <a:r>
              <a:rPr lang="en-GB" i="1" dirty="0"/>
              <a:t> </a:t>
            </a:r>
            <a:r>
              <a:rPr lang="en-GB" dirty="0"/>
              <a:t>had a mortality rate of 40%</a:t>
            </a:r>
            <a:endParaRPr lang="en-US" dirty="0"/>
          </a:p>
        </p:txBody>
      </p:sp>
      <p:graphicFrame>
        <p:nvGraphicFramePr>
          <p:cNvPr id="23" name="Chart 22">
            <a:extLst>
              <a:ext uri="{FF2B5EF4-FFF2-40B4-BE49-F238E27FC236}">
                <a16:creationId xmlns:a16="http://schemas.microsoft.com/office/drawing/2014/main" id="{8B3CEE90-A331-4BBA-85C3-01F9240BD947}"/>
              </a:ext>
            </a:extLst>
          </p:cNvPr>
          <p:cNvGraphicFramePr/>
          <p:nvPr>
            <p:extLst>
              <p:ext uri="{D42A27DB-BD31-4B8C-83A1-F6EECF244321}">
                <p14:modId xmlns:p14="http://schemas.microsoft.com/office/powerpoint/2010/main" val="1431345033"/>
              </p:ext>
            </p:extLst>
          </p:nvPr>
        </p:nvGraphicFramePr>
        <p:xfrm>
          <a:off x="5708072" y="1708099"/>
          <a:ext cx="4959927" cy="2441342"/>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4206927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7942</TotalTime>
  <Words>882</Words>
  <Application>Microsoft Office PowerPoint</Application>
  <PresentationFormat>Widescreen</PresentationFormat>
  <Paragraphs>136</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Infection Prevention Network – Kenya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13th IPNET Kenya Conference Presentation Template</dc:title>
  <dc:subject>Professional conference presentation template</dc:subject>
  <dc:creator>OpenAI</dc:creator>
  <cp:lastModifiedBy>Marion</cp:lastModifiedBy>
  <cp:revision>34</cp:revision>
  <dcterms:created xsi:type="dcterms:W3CDTF">2026-07-30T12:57:17Z</dcterms:created>
  <dcterms:modified xsi:type="dcterms:W3CDTF">2026-08-18T09:23:55Z</dcterms:modified>
</cp:coreProperties>
</file>