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title>
      <c:tx>
        <c:rich>
          <a:bodyPr rot="0"/>
          <a:lstStyle/>
          <a:p>
            <a:pPr>
              <a:defRPr sz="1300" b="0" u="none" strike="noStrike">
                <a:solidFill>
                  <a:srgbClr val="000000"/>
                </a:solidFill>
                <a:uFillTx/>
                <a:latin typeface="Arial"/>
              </a:defRPr>
            </a:pPr>
            <a:r>
              <a:rPr lang="en-US" sz="1862" b="1" u="none" strike="noStrike" spc="5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ptos"/>
              </a:rPr>
              <a:t>Yearly distribution of Acinetobator spp</a:t>
            </a:r>
          </a:p>
        </c:rich>
      </c:tx>
      <c:layout/>
      <c:overlay val="0"/>
      <c:spPr>
        <a:noFill/>
        <a:ln w="0">
          <a:noFill/>
        </a:ln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No. of Isolates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2258-45C7-914C-96307834AD1E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2258-45C7-914C-96307834AD1E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2258-45C7-914C-96307834AD1E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2258-45C7-914C-96307834AD1E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2258-45C7-914C-96307834AD1E}"/>
              </c:ext>
            </c:extLst>
          </c:dPt>
          <c:dLbls>
            <c:dLbl>
              <c:idx val="0"/>
              <c:spPr/>
              <c:txPr>
                <a:bodyPr wrap="square"/>
                <a:lstStyle/>
                <a:p>
                  <a:pPr>
                    <a:defRPr sz="1197" b="1" u="none" strike="noStrike">
                      <a:solidFill>
                        <a:schemeClr val="bg1"/>
                      </a:solidFill>
                      <a:uFillTx/>
                      <a:latin typeface="Apto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1"/>
              <c:showBubbleSize val="1"/>
              <c:extLst>
                <c:ext xmlns:c16="http://schemas.microsoft.com/office/drawing/2014/chart" uri="{C3380CC4-5D6E-409C-BE32-E72D297353CC}">
                  <c16:uniqueId val="{00000001-2258-45C7-914C-96307834AD1E}"/>
                </c:ext>
              </c:extLst>
            </c:dLbl>
            <c:dLbl>
              <c:idx val="1"/>
              <c:spPr/>
              <c:txPr>
                <a:bodyPr wrap="square"/>
                <a:lstStyle/>
                <a:p>
                  <a:pPr>
                    <a:defRPr sz="1197" b="1" u="none" strike="noStrike">
                      <a:solidFill>
                        <a:schemeClr val="bg1"/>
                      </a:solidFill>
                      <a:uFillTx/>
                      <a:latin typeface="Apto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1"/>
              <c:showBubbleSize val="1"/>
              <c:extLst>
                <c:ext xmlns:c16="http://schemas.microsoft.com/office/drawing/2014/chart" uri="{C3380CC4-5D6E-409C-BE32-E72D297353CC}">
                  <c16:uniqueId val="{00000003-2258-45C7-914C-96307834AD1E}"/>
                </c:ext>
              </c:extLst>
            </c:dLbl>
            <c:dLbl>
              <c:idx val="2"/>
              <c:spPr/>
              <c:txPr>
                <a:bodyPr wrap="square"/>
                <a:lstStyle/>
                <a:p>
                  <a:pPr>
                    <a:defRPr sz="1197" b="1" u="none" strike="noStrike">
                      <a:solidFill>
                        <a:schemeClr val="bg1"/>
                      </a:solidFill>
                      <a:uFillTx/>
                      <a:latin typeface="Apto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1"/>
              <c:showBubbleSize val="1"/>
              <c:extLst>
                <c:ext xmlns:c16="http://schemas.microsoft.com/office/drawing/2014/chart" uri="{C3380CC4-5D6E-409C-BE32-E72D297353CC}">
                  <c16:uniqueId val="{00000005-2258-45C7-914C-96307834AD1E}"/>
                </c:ext>
              </c:extLst>
            </c:dLbl>
            <c:dLbl>
              <c:idx val="3"/>
              <c:spPr/>
              <c:txPr>
                <a:bodyPr wrap="square"/>
                <a:lstStyle/>
                <a:p>
                  <a:pPr>
                    <a:defRPr sz="1197" b="1" u="none" strike="noStrike">
                      <a:solidFill>
                        <a:schemeClr val="bg1"/>
                      </a:solidFill>
                      <a:uFillTx/>
                      <a:latin typeface="Apto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1"/>
              <c:showBubbleSize val="1"/>
              <c:extLst>
                <c:ext xmlns:c16="http://schemas.microsoft.com/office/drawing/2014/chart" uri="{C3380CC4-5D6E-409C-BE32-E72D297353CC}">
                  <c16:uniqueId val="{00000007-2258-45C7-914C-96307834AD1E}"/>
                </c:ext>
              </c:extLst>
            </c:dLbl>
            <c:dLbl>
              <c:idx val="4"/>
              <c:spPr/>
              <c:txPr>
                <a:bodyPr wrap="square"/>
                <a:lstStyle/>
                <a:p>
                  <a:pPr>
                    <a:defRPr sz="1197" b="1" u="none" strike="noStrike">
                      <a:solidFill>
                        <a:schemeClr val="bg1"/>
                      </a:solidFill>
                      <a:uFillTx/>
                      <a:latin typeface="Apto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1"/>
              <c:showBubbleSize val="1"/>
              <c:extLst>
                <c:ext xmlns:c16="http://schemas.microsoft.com/office/drawing/2014/chart" uri="{C3380CC4-5D6E-409C-BE32-E72D297353CC}">
                  <c16:uniqueId val="{00000009-2258-45C7-914C-96307834A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197" b="1" u="none" strike="noStrike">
                    <a:solidFill>
                      <a:schemeClr val="bg1"/>
                    </a:solidFill>
                    <a:uFillTx/>
                    <a:latin typeface="Apto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1"/>
            <c:separator>; </c:separator>
            <c:showLeaderLines val="1"/>
            <c:leaderLines>
              <c:spPr>
                <a:ln w="9360">
                  <a:solidFill>
                    <a:schemeClr val="dk1">
                      <a:lumMod val="35000"/>
                      <a:lumOff val="6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21</c:v>
                </c:pt>
                <c:pt idx="1">
                  <c:v>27</c:v>
                </c:pt>
                <c:pt idx="2">
                  <c:v>31</c:v>
                </c:pt>
                <c:pt idx="3">
                  <c:v>10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258-45C7-914C-96307834AD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0">
          <a:noFill/>
        </a:ln>
      </c:spPr>
    </c:plotArea>
    <c:legend>
      <c:legendPos val="t"/>
      <c:layout/>
      <c:overlay val="0"/>
      <c:spPr>
        <a:noFill/>
        <a:ln w="0">
          <a:noFill/>
        </a:ln>
      </c:spPr>
      <c:txPr>
        <a:bodyPr/>
        <a:lstStyle/>
        <a:p>
          <a:pPr>
            <a:defRPr sz="1197" b="0" u="none" strike="noStrike">
              <a:solidFill>
                <a:schemeClr val="tx1">
                  <a:lumMod val="65000"/>
                  <a:lumOff val="35000"/>
                </a:schemeClr>
              </a:solidFill>
              <a:uFillTx/>
              <a:latin typeface="Aptos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No. of Specimen</c:v>
                </c:pt>
              </c:strCache>
            </c:strRef>
          </c:tx>
          <c:spPr>
            <a:solidFill>
              <a:srgbClr val="4472C4"/>
            </a:solidFill>
            <a:ln w="1260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997-42A9-BA71-9D5675DBC75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997-42A9-BA71-9D5675DBC75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997-42A9-BA71-9D5675DBC75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997-42A9-BA71-9D5675DBC75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E997-42A9-BA71-9D5675DBC75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E997-42A9-BA71-9D5675DBC75C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E997-42A9-BA71-9D5675DBC75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E997-42A9-BA71-9D5675DBC75C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E997-42A9-BA71-9D5675DBC75C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E997-42A9-BA71-9D5675DBC75C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81359FD3-22AB-45B2-8537-7A891EA03539}" type="VALUE"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pPr/>
                      <a:t>[VALUE]</a:t>
                    </a:fld>
                    <a:r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t>(43%)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997-42A9-BA71-9D5675DBC75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23F579EF-925A-4B70-9EE0-C74FFDC50B4E}" type="VALUE"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pPr/>
                      <a:t>[VALUE]</a:t>
                    </a:fld>
                    <a:r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t>(17%)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997-42A9-BA71-9D5675DBC75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0CCB75F8-39A5-4113-B11F-1958F40C21F9}" type="VALUE"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pPr/>
                      <a:t>[VALUE]</a:t>
                    </a:fld>
                    <a:r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t>(14%)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997-42A9-BA71-9D5675DBC75C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68E8A148-9F01-4A80-AC54-2297B94BE34C}" type="VALUE"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pPr/>
                      <a:t>[VALUE]</a:t>
                    </a:fld>
                    <a:r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t>(9%)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997-42A9-BA71-9D5675DBC75C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06E89D50-B0B9-4EA9-8D80-5804F8E281CE}" type="VALUE"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pPr/>
                      <a:t>[VALUE]</a:t>
                    </a:fld>
                    <a:r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t>(4%)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997-42A9-BA71-9D5675DBC75C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18E001AA-A15C-4FB4-B7B4-F24D66F0C4FF}" type="VALUE">
                      <a:rPr lang="en-US" sz="900" b="0" u="none" strike="noStrike">
                        <a:solidFill>
                          <a:srgbClr val="404040"/>
                        </a:solidFill>
                        <a:uFillTx/>
                        <a:latin typeface="Aptos"/>
                      </a:rPr>
                      <a:pPr/>
                      <a:t>[VALUE]</a:t>
                    </a:fld>
                    <a:r>
                      <a:rPr lang="en-US" sz="900" b="0" u="none" strike="noStrike">
                        <a:solidFill>
                          <a:srgbClr val="404040"/>
                        </a:solidFill>
                        <a:uFillTx/>
                        <a:latin typeface="Aptos"/>
                      </a:rPr>
                      <a:t>(3%)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E997-42A9-BA71-9D5675DBC75C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4054A1E1-FD3E-481F-ABB1-950C3804856E}" type="VALUE"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pPr/>
                      <a:t>[VALUE]</a:t>
                    </a:fld>
                    <a:r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t>(3%)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E997-42A9-BA71-9D5675DBC75C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E67B9F5A-B9F0-45E1-82AC-33A4A8A47ABE}" type="VALUE"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pPr/>
                      <a:t>[VALUE]</a:t>
                    </a:fld>
                    <a:r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t>(3%)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E997-42A9-BA71-9D5675DBC75C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t>2(2%)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E997-42A9-BA71-9D5675DBC75C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z="900" b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uFillTx/>
                        <a:latin typeface="Aptos"/>
                      </a:rPr>
                      <a:t>2(2%)</a:t>
                    </a:r>
                  </a:p>
                </c:rich>
              </c:tx>
              <c:numFmt formatCode="General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E997-42A9-BA71-9D5675DBC75C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900" b="0" u="none" strike="noStrike">
                    <a:solidFill>
                      <a:schemeClr val="tx1">
                        <a:lumMod val="75000"/>
                        <a:lumOff val="25000"/>
                      </a:schemeClr>
                    </a:solidFill>
                    <a:uFillTx/>
                    <a:latin typeface="Apto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0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10"/>
                <c:pt idx="0">
                  <c:v>Pus Aspirates</c:v>
                </c:pt>
                <c:pt idx="1">
                  <c:v>Blood</c:v>
                </c:pt>
                <c:pt idx="2">
                  <c:v>Tracheal aspirate</c:v>
                </c:pt>
                <c:pt idx="3">
                  <c:v>Urine</c:v>
                </c:pt>
                <c:pt idx="4">
                  <c:v>Other</c:v>
                </c:pt>
                <c:pt idx="5">
                  <c:v>CSF</c:v>
                </c:pt>
                <c:pt idx="6">
                  <c:v>Tissue</c:v>
                </c:pt>
                <c:pt idx="7">
                  <c:v>Sputum</c:v>
                </c:pt>
                <c:pt idx="8">
                  <c:v>Ascitic fluid</c:v>
                </c:pt>
                <c:pt idx="9">
                  <c:v>Pleural fluid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0"/>
                <c:pt idx="0">
                  <c:v>50</c:v>
                </c:pt>
                <c:pt idx="1">
                  <c:v>20</c:v>
                </c:pt>
                <c:pt idx="2">
                  <c:v>16</c:v>
                </c:pt>
                <c:pt idx="3">
                  <c:v>11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997-42A9-BA71-9D5675DBC7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3564622"/>
        <c:axId val="77978841"/>
      </c:barChart>
      <c:catAx>
        <c:axId val="23564622"/>
        <c:scaling>
          <c:orientation val="minMax"/>
        </c:scaling>
        <c:delete val="0"/>
        <c:axPos val="l"/>
        <c:title>
          <c:tx>
            <c:rich>
              <a:bodyPr rot="-5400000"/>
              <a:lstStyle/>
              <a:p>
                <a:pPr>
                  <a:defRPr sz="13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  <a:r>
                  <a:rPr lang="en-US" sz="1000" b="0" u="none" strike="noStrike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  <a:latin typeface="Aptos"/>
                  </a:rPr>
                  <a:t>Specimen type</a:t>
                </a:r>
              </a:p>
            </c:rich>
          </c:tx>
          <c:layout/>
          <c:overlay val="0"/>
          <c:spPr>
            <a:noFill/>
            <a:ln w="0">
              <a:noFill/>
            </a:ln>
          </c:spPr>
        </c:title>
        <c:numFmt formatCode="General" sourceLinked="0"/>
        <c:majorTickMark val="none"/>
        <c:minorTickMark val="none"/>
        <c:tickLblPos val="nextTo"/>
        <c:spPr>
          <a:ln w="9360">
            <a:solidFill>
              <a:schemeClr val="dk1">
                <a:lumMod val="15000"/>
                <a:lumOff val="85000"/>
              </a:schemeClr>
            </a:solidFill>
            <a:round/>
          </a:ln>
        </c:spPr>
        <c:txPr>
          <a:bodyPr/>
          <a:lstStyle/>
          <a:p>
            <a:pPr>
              <a:defRPr sz="900" b="0" u="none" strike="noStrik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ptos"/>
              </a:defRPr>
            </a:pPr>
            <a:endParaRPr lang="en-US"/>
          </a:p>
        </c:txPr>
        <c:crossAx val="77978841"/>
        <c:crosses val="autoZero"/>
        <c:auto val="1"/>
        <c:lblAlgn val="ctr"/>
        <c:lblOffset val="100"/>
        <c:noMultiLvlLbl val="0"/>
      </c:catAx>
      <c:valAx>
        <c:axId val="77978841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13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  <a:r>
                  <a:rPr lang="en-US" sz="1000" b="0" u="none" strike="noStrike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  <a:latin typeface="Aptos"/>
                  </a:rPr>
                  <a:t>Counts</a:t>
                </a:r>
              </a:p>
            </c:rich>
          </c:tx>
          <c:layout/>
          <c:overlay val="0"/>
          <c:spPr>
            <a:noFill/>
            <a:ln w="0">
              <a:noFill/>
            </a:ln>
          </c:spPr>
        </c:title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900" b="0" u="none" strike="noStrik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ptos"/>
              </a:defRPr>
            </a:pPr>
            <a:endParaRPr lang="en-US"/>
          </a:p>
        </c:txPr>
        <c:crossAx val="23564622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  <c:showDLblsOverMax val="1"/>
  </c:chart>
  <c:spPr>
    <a:noFill/>
    <a:ln w="0"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title>
      <c:tx>
        <c:rich>
          <a:bodyPr rot="0"/>
          <a:lstStyle/>
          <a:p>
            <a:pPr>
              <a:defRPr sz="1300" b="0" u="none" strike="noStrike">
                <a:solidFill>
                  <a:srgbClr val="000000"/>
                </a:solidFill>
                <a:uFillTx/>
                <a:latin typeface="Arial"/>
              </a:defRPr>
            </a:pPr>
            <a:r>
              <a:rPr lang="en-US" sz="1400" b="1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ptos"/>
              </a:rPr>
              <a:t>Antimicrobial susceptibility profile of </a:t>
            </a:r>
            <a:r>
              <a:rPr lang="en-US" sz="1400" b="1" i="1" u="none" strike="noStrike" dirty="0" err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ptos"/>
              </a:rPr>
              <a:t>Acinetobacter</a:t>
            </a:r>
            <a:r>
              <a:rPr lang="en-US" sz="1400" b="1" i="1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ptos"/>
              </a:rPr>
              <a:t> </a:t>
            </a:r>
            <a:r>
              <a:rPr lang="en-US" sz="1400" b="1" i="1" u="none" strike="noStrike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ptos"/>
              </a:rPr>
              <a:t>spp.</a:t>
            </a:r>
            <a:endParaRPr lang="en-US" sz="1400" b="1" i="1" u="none" strike="noStrike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Aptos"/>
            </a:endParaRPr>
          </a:p>
        </c:rich>
      </c:tx>
      <c:layout/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2360828931329E-2"/>
          <c:y val="0.19443578553616001"/>
          <c:w val="0.89015305431396496"/>
          <c:h val="0.483167082294264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%R</c:v>
                </c:pt>
              </c:strCache>
            </c:strRef>
          </c:tx>
          <c:spPr>
            <a:solidFill>
              <a:srgbClr val="FF0000"/>
            </a:solidFill>
            <a:ln w="12600">
              <a:noFill/>
            </a:ln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900" b="0" u="none" strike="noStrike">
                    <a:solidFill>
                      <a:schemeClr val="bg1"/>
                    </a:solidFill>
                    <a:uFillTx/>
                    <a:latin typeface="Apto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0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13"/>
                <c:pt idx="0">
                  <c:v>Ceftriaxone</c:v>
                </c:pt>
                <c:pt idx="1">
                  <c:v>Cefotaxime</c:v>
                </c:pt>
                <c:pt idx="2">
                  <c:v>Piperacillin/Tazobactam</c:v>
                </c:pt>
                <c:pt idx="3">
                  <c:v>Ceftazidime</c:v>
                </c:pt>
                <c:pt idx="4">
                  <c:v>Trimethoprim/Sulfamethoxazole</c:v>
                </c:pt>
                <c:pt idx="5">
                  <c:v>Cefepime</c:v>
                </c:pt>
                <c:pt idx="6">
                  <c:v>Ciprofloxacin</c:v>
                </c:pt>
                <c:pt idx="7">
                  <c:v>Gentamicin</c:v>
                </c:pt>
                <c:pt idx="8">
                  <c:v>Meropenem</c:v>
                </c:pt>
                <c:pt idx="9">
                  <c:v>Amikacin</c:v>
                </c:pt>
                <c:pt idx="10">
                  <c:v>Minocycline</c:v>
                </c:pt>
                <c:pt idx="11">
                  <c:v>Colistin</c:v>
                </c:pt>
                <c:pt idx="12">
                  <c:v>Tigecycline</c:v>
                </c:pt>
              </c:strCache>
            </c:strRef>
          </c:cat>
          <c:val>
            <c:numRef>
              <c:f>0</c:f>
              <c:numCache>
                <c:formatCode>0</c:formatCode>
                <c:ptCount val="13"/>
                <c:pt idx="0">
                  <c:v>84.848487854003906</c:v>
                </c:pt>
                <c:pt idx="1">
                  <c:v>66.666671752929702</c:v>
                </c:pt>
                <c:pt idx="2">
                  <c:v>63.043479919433601</c:v>
                </c:pt>
                <c:pt idx="3">
                  <c:v>62.5</c:v>
                </c:pt>
                <c:pt idx="4">
                  <c:v>62.068962097167997</c:v>
                </c:pt>
                <c:pt idx="5">
                  <c:v>54.545455932617202</c:v>
                </c:pt>
                <c:pt idx="6">
                  <c:v>51.111114501953097</c:v>
                </c:pt>
                <c:pt idx="7">
                  <c:v>43.877552032470703</c:v>
                </c:pt>
                <c:pt idx="8">
                  <c:v>35.416664123535199</c:v>
                </c:pt>
                <c:pt idx="9">
                  <c:v>20.454545974731399</c:v>
                </c:pt>
                <c:pt idx="10">
                  <c:v>8.5714292526245099</c:v>
                </c:pt>
                <c:pt idx="11">
                  <c:v>6.8965516090393102</c:v>
                </c:pt>
                <c:pt idx="12">
                  <c:v>4.65116262435913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54-4EC5-9CF2-FBC8E50185FD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%I</c:v>
                </c:pt>
              </c:strCache>
            </c:strRef>
          </c:tx>
          <c:spPr>
            <a:solidFill>
              <a:srgbClr val="657D9D"/>
            </a:solidFill>
            <a:ln w="12600">
              <a:noFill/>
            </a:ln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F54-4EC5-9CF2-FBC8E50185F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F54-4EC5-9CF2-FBC8E50185FD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4F54-4EC5-9CF2-FBC8E50185FD}"/>
              </c:ext>
            </c:extLst>
          </c:dPt>
          <c:dLbls>
            <c:dLbl>
              <c:idx val="1"/>
              <c:spPr/>
              <c:txPr>
                <a:bodyPr wrap="square"/>
                <a:lstStyle/>
                <a:p>
                  <a:pPr>
                    <a:defRPr sz="900" b="1" u="none" strike="noStrike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uFillTx/>
                      <a:latin typeface="Apto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54-4EC5-9CF2-FBC8E50185FD}"/>
                </c:ext>
              </c:extLst>
            </c:dLbl>
            <c:dLbl>
              <c:idx val="4"/>
              <c:spPr/>
              <c:txPr>
                <a:bodyPr wrap="square"/>
                <a:lstStyle/>
                <a:p>
                  <a:pPr>
                    <a:defRPr sz="900" b="1" u="none" strike="noStrike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uFillTx/>
                      <a:latin typeface="Apto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54-4EC5-9CF2-FBC8E50185FD}"/>
                </c:ext>
              </c:extLst>
            </c:dLbl>
            <c:dLbl>
              <c:idx val="6"/>
              <c:spPr/>
              <c:txPr>
                <a:bodyPr wrap="square"/>
                <a:lstStyle/>
                <a:p>
                  <a:pPr>
                    <a:defRPr sz="900" b="1" u="none" strike="noStrike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uFillTx/>
                      <a:latin typeface="Apto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F54-4EC5-9CF2-FBC8E50185FD}"/>
                </c:ext>
              </c:extLst>
            </c:dLbl>
            <c:numFmt formatCode="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900" b="1" u="none" strike="noStrike">
                    <a:solidFill>
                      <a:schemeClr val="accent5">
                        <a:lumMod val="20000"/>
                        <a:lumOff val="80000"/>
                      </a:schemeClr>
                    </a:solidFill>
                    <a:uFillTx/>
                    <a:latin typeface="Apto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0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13"/>
                <c:pt idx="0">
                  <c:v>Ceftriaxone</c:v>
                </c:pt>
                <c:pt idx="1">
                  <c:v>Cefotaxime</c:v>
                </c:pt>
                <c:pt idx="2">
                  <c:v>Piperacillin/Tazobactam</c:v>
                </c:pt>
                <c:pt idx="3">
                  <c:v>Ceftazidime</c:v>
                </c:pt>
                <c:pt idx="4">
                  <c:v>Trimethoprim/Sulfamethoxazole</c:v>
                </c:pt>
                <c:pt idx="5">
                  <c:v>Cefepime</c:v>
                </c:pt>
                <c:pt idx="6">
                  <c:v>Ciprofloxacin</c:v>
                </c:pt>
                <c:pt idx="7">
                  <c:v>Gentamicin</c:v>
                </c:pt>
                <c:pt idx="8">
                  <c:v>Meropenem</c:v>
                </c:pt>
                <c:pt idx="9">
                  <c:v>Amikacin</c:v>
                </c:pt>
                <c:pt idx="10">
                  <c:v>Minocycline</c:v>
                </c:pt>
                <c:pt idx="11">
                  <c:v>Colistin</c:v>
                </c:pt>
                <c:pt idx="12">
                  <c:v>Tigecycline</c:v>
                </c:pt>
              </c:strCache>
            </c:strRef>
          </c:cat>
          <c:val>
            <c:numRef>
              <c:f>1</c:f>
              <c:numCache>
                <c:formatCode>0</c:formatCode>
                <c:ptCount val="13"/>
                <c:pt idx="0">
                  <c:v>6.0606060028076199</c:v>
                </c:pt>
                <c:pt idx="1">
                  <c:v>0</c:v>
                </c:pt>
                <c:pt idx="2">
                  <c:v>3.2608695030212398</c:v>
                </c:pt>
                <c:pt idx="3">
                  <c:v>2.5</c:v>
                </c:pt>
                <c:pt idx="4">
                  <c:v>0</c:v>
                </c:pt>
                <c:pt idx="5">
                  <c:v>6.8181819915771502</c:v>
                </c:pt>
                <c:pt idx="6">
                  <c:v>0</c:v>
                </c:pt>
                <c:pt idx="7">
                  <c:v>6.1224489212036097</c:v>
                </c:pt>
                <c:pt idx="8">
                  <c:v>8.3333339691162092</c:v>
                </c:pt>
                <c:pt idx="9">
                  <c:v>2.27272725105286</c:v>
                </c:pt>
                <c:pt idx="10">
                  <c:v>2.8571429252624498</c:v>
                </c:pt>
                <c:pt idx="11">
                  <c:v>3.4482758045196502</c:v>
                </c:pt>
                <c:pt idx="12">
                  <c:v>6.97674465179443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F54-4EC5-9CF2-FBC8E50185FD}"/>
            </c:ext>
          </c:extLst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%S</c:v>
                </c:pt>
              </c:strCache>
            </c:strRef>
          </c:tx>
          <c:spPr>
            <a:solidFill>
              <a:srgbClr val="A5A5A5"/>
            </a:solidFill>
            <a:ln w="12600">
              <a:noFill/>
            </a:ln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900" b="0" u="none" strike="noStrike">
                    <a:solidFill>
                      <a:schemeClr val="tx1">
                        <a:lumMod val="95000"/>
                        <a:lumOff val="5000"/>
                      </a:schemeClr>
                    </a:solidFill>
                    <a:uFillTx/>
                    <a:latin typeface="Apto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0">
                      <a:solidFill>
                        <a:srgbClr val="000000"/>
                      </a:solidFill>
                    </a:ln>
                  </c:spPr>
                </c15:leaderLines>
              </c:ext>
            </c:extLst>
          </c:dLbls>
          <c:cat>
            <c:strRef>
              <c:f>categories</c:f>
              <c:strCache>
                <c:ptCount val="13"/>
                <c:pt idx="0">
                  <c:v>Ceftriaxone</c:v>
                </c:pt>
                <c:pt idx="1">
                  <c:v>Cefotaxime</c:v>
                </c:pt>
                <c:pt idx="2">
                  <c:v>Piperacillin/Tazobactam</c:v>
                </c:pt>
                <c:pt idx="3">
                  <c:v>Ceftazidime</c:v>
                </c:pt>
                <c:pt idx="4">
                  <c:v>Trimethoprim/Sulfamethoxazole</c:v>
                </c:pt>
                <c:pt idx="5">
                  <c:v>Cefepime</c:v>
                </c:pt>
                <c:pt idx="6">
                  <c:v>Ciprofloxacin</c:v>
                </c:pt>
                <c:pt idx="7">
                  <c:v>Gentamicin</c:v>
                </c:pt>
                <c:pt idx="8">
                  <c:v>Meropenem</c:v>
                </c:pt>
                <c:pt idx="9">
                  <c:v>Amikacin</c:v>
                </c:pt>
                <c:pt idx="10">
                  <c:v>Minocycline</c:v>
                </c:pt>
                <c:pt idx="11">
                  <c:v>Colistin</c:v>
                </c:pt>
                <c:pt idx="12">
                  <c:v>Tigecycline</c:v>
                </c:pt>
              </c:strCache>
            </c:strRef>
          </c:cat>
          <c:val>
            <c:numRef>
              <c:f>2</c:f>
              <c:numCache>
                <c:formatCode>0</c:formatCode>
                <c:ptCount val="13"/>
                <c:pt idx="0">
                  <c:v>9.0909090042114293</c:v>
                </c:pt>
                <c:pt idx="1">
                  <c:v>33.333335876464801</c:v>
                </c:pt>
                <c:pt idx="2">
                  <c:v>33.695652008056598</c:v>
                </c:pt>
                <c:pt idx="3">
                  <c:v>35</c:v>
                </c:pt>
                <c:pt idx="4">
                  <c:v>37.931034088134801</c:v>
                </c:pt>
                <c:pt idx="5">
                  <c:v>38.636363983154297</c:v>
                </c:pt>
                <c:pt idx="6">
                  <c:v>48.888889312744098</c:v>
                </c:pt>
                <c:pt idx="7">
                  <c:v>50</c:v>
                </c:pt>
                <c:pt idx="8">
                  <c:v>56.25</c:v>
                </c:pt>
                <c:pt idx="9">
                  <c:v>77.272727966308594</c:v>
                </c:pt>
                <c:pt idx="10">
                  <c:v>88.571426391601605</c:v>
                </c:pt>
                <c:pt idx="11">
                  <c:v>89.655174255371094</c:v>
                </c:pt>
                <c:pt idx="12">
                  <c:v>88.372093200683594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F54-4EC5-9CF2-FBC8E501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04742"/>
        <c:axId val="7189927"/>
      </c:barChart>
      <c:catAx>
        <c:axId val="370474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13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  <a:r>
                  <a:rPr lang="en-US" sz="1000" b="0" u="none" strike="noStrike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  <a:latin typeface="Aptos"/>
                  </a:rPr>
                  <a:t>Antibiotics</a:t>
                </a:r>
              </a:p>
            </c:rich>
          </c:tx>
          <c:layout>
            <c:manualLayout>
              <c:xMode val="edge"/>
              <c:yMode val="edge"/>
              <c:x val="0.40715725054108498"/>
              <c:y val="0.86059651722860298"/>
            </c:manualLayout>
          </c:layout>
          <c:overlay val="0"/>
          <c:spPr>
            <a:noFill/>
            <a:ln w="0">
              <a:noFill/>
            </a:ln>
          </c:spPr>
        </c:title>
        <c:numFmt formatCode="General" sourceLinked="0"/>
        <c:majorTickMark val="none"/>
        <c:minorTickMark val="none"/>
        <c:tickLblPos val="nextTo"/>
        <c:spPr>
          <a:ln w="9360">
            <a:solidFill>
              <a:schemeClr val="dk1">
                <a:lumMod val="15000"/>
                <a:lumOff val="85000"/>
              </a:schemeClr>
            </a:solidFill>
            <a:round/>
          </a:ln>
        </c:spPr>
        <c:txPr>
          <a:bodyPr/>
          <a:lstStyle/>
          <a:p>
            <a:pPr>
              <a:defRPr sz="900" b="0" u="none" strike="noStrik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ptos"/>
              </a:defRPr>
            </a:pPr>
            <a:endParaRPr lang="en-US"/>
          </a:p>
        </c:txPr>
        <c:crossAx val="7189927"/>
        <c:crosses val="autoZero"/>
        <c:auto val="1"/>
        <c:lblAlgn val="ctr"/>
        <c:lblOffset val="100"/>
        <c:noMultiLvlLbl val="0"/>
      </c:catAx>
      <c:valAx>
        <c:axId val="7189927"/>
        <c:scaling>
          <c:orientation val="minMax"/>
          <c:max val="100"/>
        </c:scaling>
        <c:delete val="0"/>
        <c:axPos val="l"/>
        <c:title>
          <c:tx>
            <c:rich>
              <a:bodyPr rot="-5400000"/>
              <a:lstStyle/>
              <a:p>
                <a:pPr>
                  <a:defRPr sz="13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  <a:r>
                  <a:rPr lang="en-US" sz="1000" b="0" u="none" strike="noStrike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  <a:latin typeface="Aptos"/>
                  </a:rPr>
                  <a:t>Percentage</a:t>
                </a:r>
              </a:p>
            </c:rich>
          </c:tx>
          <c:layout/>
          <c:overlay val="0"/>
          <c:spPr>
            <a:noFill/>
            <a:ln w="0">
              <a:noFill/>
            </a:ln>
          </c:spPr>
        </c:title>
        <c:numFmt formatCode="0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900" b="0" u="none" strike="noStrik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ptos"/>
              </a:defRPr>
            </a:pPr>
            <a:endParaRPr lang="en-US"/>
          </a:p>
        </c:txPr>
        <c:crossAx val="3704742"/>
        <c:crosses val="autoZero"/>
        <c:crossBetween val="between"/>
        <c:majorUnit val="20"/>
      </c:valAx>
      <c:spPr>
        <a:noFill/>
        <a:ln w="0">
          <a:noFill/>
        </a:ln>
      </c:spPr>
    </c:plotArea>
    <c:legend>
      <c:legendPos val="b"/>
      <c:layout>
        <c:manualLayout>
          <c:xMode val="edge"/>
          <c:yMode val="edge"/>
          <c:x val="0.72035531886123205"/>
          <c:y val="0.87555750843644498"/>
          <c:w val="0.200849300087489"/>
          <c:h val="7.5335348706411703E-2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sz="900" b="0" u="none" strike="noStrike">
              <a:solidFill>
                <a:schemeClr val="tx1">
                  <a:lumMod val="65000"/>
                  <a:lumOff val="35000"/>
                </a:schemeClr>
              </a:solidFill>
              <a:uFillTx/>
              <a:latin typeface="Aptos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0"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8" name="PlaceHolder 5"/>
          <p:cNvSpPr>
            <a:spLocks noGrp="1"/>
          </p:cNvSpPr>
          <p:nvPr>
            <p:ph type="ft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9" name="PlaceHolder 6"/>
          <p:cNvSpPr>
            <a:spLocks noGrp="1"/>
          </p:cNvSpPr>
          <p:nvPr>
            <p:ph type="sldNum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676081EE-5846-4461-87F2-684D1D069B36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E6EA7A50-5BF8-4400-8D68-3A1F660F6676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sldNum" idx="1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8C7A5D5F-7C78-49D5-9897-73469A524CEC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10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60EA7D2E-A54D-449B-A0A2-6444ED9610BB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52B1DF87-B07D-4F29-92F2-A073EDFB9031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584598CF-EB06-4F35-A87C-05F5256A785C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24EE020B-FFA1-4EDA-A0E3-F9D1F8C1895D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16AB157E-9C13-4DE7-8026-6AEC739930D2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6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09A61CA3-72BE-4888-9180-E6B84357636A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C0CC4473-2495-4DD2-AF20-0614B84F4232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fld id="{1DA1AA3E-FCD9-438D-A9E8-72452B692F22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9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0" descr="/mnt/data/a_clean_modern_abstract_biomedical_technology_bac_batch_3.png"/>
          <p:cNvPicPr/>
          <p:nvPr/>
        </p:nvPicPr>
        <p:blipFill>
          <a:blip r:embed="rId3"/>
          <a:srcRect t="24" b="24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Shape 0"/>
          <p:cNvSpPr/>
          <p:nvPr/>
        </p:nvSpPr>
        <p:spPr>
          <a:xfrm>
            <a:off x="0" y="0"/>
            <a:ext cx="7726320" cy="685764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Shape 1"/>
          <p:cNvSpPr/>
          <p:nvPr/>
        </p:nvSpPr>
        <p:spPr>
          <a:xfrm>
            <a:off x="567000" y="411480"/>
            <a:ext cx="1810080" cy="50256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632160" y="450000"/>
            <a:ext cx="423360" cy="42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369440" y="469080"/>
            <a:ext cx="603720" cy="38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" name="Shape 2"/>
          <p:cNvSpPr/>
          <p:nvPr/>
        </p:nvSpPr>
        <p:spPr>
          <a:xfrm>
            <a:off x="658440" y="1591200"/>
            <a:ext cx="438480" cy="2268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960" rIns="90000" bIns="-2196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3"/>
          <p:cNvSpPr/>
          <p:nvPr/>
        </p:nvSpPr>
        <p:spPr>
          <a:xfrm>
            <a:off x="1225440" y="141732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25B7C8"/>
                </a:solidFill>
                <a:effectLst/>
                <a:uFillTx/>
                <a:latin typeface="Aptos"/>
                <a:ea typeface="Aptos"/>
              </a:rPr>
              <a:t>13TH ANNUAL CONFERENCE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Text 4"/>
          <p:cNvSpPr/>
          <p:nvPr/>
        </p:nvSpPr>
        <p:spPr>
          <a:xfrm>
            <a:off x="658440" y="1774080"/>
            <a:ext cx="6491880" cy="95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Infection Prevention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3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Network – Kenya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5"/>
          <p:cNvSpPr/>
          <p:nvPr/>
        </p:nvSpPr>
        <p:spPr>
          <a:xfrm>
            <a:off x="685800" y="2779920"/>
            <a:ext cx="612612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i="1" u="none" strike="noStrike">
                <a:solidFill>
                  <a:srgbClr val="D9F6FA"/>
                </a:solidFill>
                <a:effectLst/>
                <a:uFillTx/>
                <a:latin typeface="Aptos"/>
                <a:ea typeface="Aptos"/>
              </a:rPr>
              <a:t>Advancing Safe Care Through Infection Prevention &amp; Control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6"/>
          <p:cNvSpPr/>
          <p:nvPr/>
        </p:nvSpPr>
        <p:spPr>
          <a:xfrm>
            <a:off x="658440" y="3383280"/>
            <a:ext cx="475200" cy="3168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2960" rIns="90000" bIns="-1296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7"/>
          <p:cNvSpPr/>
          <p:nvPr/>
        </p:nvSpPr>
        <p:spPr>
          <a:xfrm>
            <a:off x="658440" y="3529440"/>
            <a:ext cx="23770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25B7C8"/>
                </a:solidFill>
                <a:effectLst/>
                <a:uFillTx/>
                <a:latin typeface="Aptos"/>
                <a:ea typeface="Aptos"/>
              </a:rPr>
              <a:t>CONFERENCE THEME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8"/>
          <p:cNvSpPr/>
          <p:nvPr/>
        </p:nvSpPr>
        <p:spPr>
          <a:xfrm>
            <a:off x="658440" y="3822120"/>
            <a:ext cx="667476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1" i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“Advancing IPC, AMR, and One Health: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1" i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Science, Policy, and Practice”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Shape 9"/>
          <p:cNvSpPr/>
          <p:nvPr/>
        </p:nvSpPr>
        <p:spPr>
          <a:xfrm>
            <a:off x="658440" y="5102280"/>
            <a:ext cx="6629040" cy="420120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0"/>
          <p:cNvSpPr/>
          <p:nvPr/>
        </p:nvSpPr>
        <p:spPr>
          <a:xfrm>
            <a:off x="850320" y="5257800"/>
            <a:ext cx="623592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13TH IPNET KENYA CONFERENCE  •  19–21 AUGUST 2026  •  PRIDE INN PLAZA, NAIROBI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Text 11"/>
          <p:cNvSpPr/>
          <p:nvPr/>
        </p:nvSpPr>
        <p:spPr>
          <a:xfrm>
            <a:off x="11384280" y="6355080"/>
            <a:ext cx="3654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BFEFF3"/>
                </a:solidFill>
                <a:effectLst/>
                <a:uFillTx/>
                <a:latin typeface="Aptos"/>
                <a:ea typeface="Aptos"/>
              </a:rPr>
              <a:t>01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 0" descr="/mnt/data/a_clean_modern_abstract_biomedical_technology_bac_batch_3.png"/>
          <p:cNvPicPr/>
          <p:nvPr/>
        </p:nvPicPr>
        <p:blipFill>
          <a:blip r:embed="rId3"/>
          <a:srcRect t="24" b="24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Shape 0"/>
          <p:cNvSpPr/>
          <p:nvPr/>
        </p:nvSpPr>
        <p:spPr>
          <a:xfrm>
            <a:off x="0" y="0"/>
            <a:ext cx="7726320" cy="685764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1"/>
          <p:cNvSpPr/>
          <p:nvPr/>
        </p:nvSpPr>
        <p:spPr>
          <a:xfrm>
            <a:off x="713160" y="567000"/>
            <a:ext cx="1874160" cy="51156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2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778320" y="605160"/>
            <a:ext cx="432720" cy="434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3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544760" y="624600"/>
            <a:ext cx="618120" cy="396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Shape 2"/>
          <p:cNvSpPr/>
          <p:nvPr/>
        </p:nvSpPr>
        <p:spPr>
          <a:xfrm>
            <a:off x="758880" y="2139840"/>
            <a:ext cx="621360" cy="363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8280" rIns="90000" bIns="-828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 3"/>
          <p:cNvSpPr/>
          <p:nvPr/>
        </p:nvSpPr>
        <p:spPr>
          <a:xfrm>
            <a:off x="758880" y="2395800"/>
            <a:ext cx="475452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8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THANK YOU</a:t>
            </a:r>
            <a:endParaRPr lang="en-US" sz="3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 4"/>
          <p:cNvSpPr/>
          <p:nvPr/>
        </p:nvSpPr>
        <p:spPr>
          <a:xfrm>
            <a:off x="786240" y="3063240"/>
            <a:ext cx="685764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20" b="0" u="none" strike="noStrike">
                <a:solidFill>
                  <a:srgbClr val="D9F6FA"/>
                </a:solidFill>
                <a:effectLst/>
                <a:uFillTx/>
                <a:latin typeface="Aptos"/>
                <a:ea typeface="Aptos"/>
              </a:rPr>
              <a:t>13th IPNET-Kenya Conference  •  19–21 August 2026  •  Pride Inn Plaza, Nairobi</a:t>
            </a:r>
            <a:endParaRPr lang="en-US" sz="1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Shape 5"/>
          <p:cNvSpPr/>
          <p:nvPr/>
        </p:nvSpPr>
        <p:spPr>
          <a:xfrm>
            <a:off x="758880" y="3703320"/>
            <a:ext cx="5440320" cy="676440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6"/>
          <p:cNvSpPr/>
          <p:nvPr/>
        </p:nvSpPr>
        <p:spPr>
          <a:xfrm>
            <a:off x="1005840" y="3931920"/>
            <a:ext cx="493740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www.ipnetkenya.org   |   info@ipnetkenya.org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 7"/>
          <p:cNvSpPr/>
          <p:nvPr/>
        </p:nvSpPr>
        <p:spPr>
          <a:xfrm>
            <a:off x="11384280" y="6355080"/>
            <a:ext cx="3654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BFEFF3"/>
                </a:solidFill>
                <a:effectLst/>
                <a:uFillTx/>
                <a:latin typeface="Aptos"/>
                <a:ea typeface="Aptos"/>
              </a:rPr>
              <a:t>08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0" descr="/mnt/data/a_clean_modern_abstract_medical_healthcare_themed_batch_2.png"/>
          <p:cNvPicPr/>
          <p:nvPr/>
        </p:nvPicPr>
        <p:blipFill>
          <a:blip r:embed="rId3"/>
          <a:srcRect t="24" b="24"/>
          <a:stretch/>
        </p:blipFill>
        <p:spPr>
          <a:xfrm>
            <a:off x="0" y="36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Shape 0"/>
          <p:cNvSpPr/>
          <p:nvPr/>
        </p:nvSpPr>
        <p:spPr>
          <a:xfrm>
            <a:off x="658440" y="676800"/>
            <a:ext cx="438480" cy="2268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960" rIns="90000" bIns="-2196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1"/>
          <p:cNvSpPr/>
          <p:nvPr/>
        </p:nvSpPr>
        <p:spPr>
          <a:xfrm>
            <a:off x="1225440" y="50292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07C89"/>
                </a:solidFill>
                <a:effectLst/>
                <a:uFillTx/>
                <a:latin typeface="Aptos"/>
                <a:ea typeface="Aptos"/>
              </a:rPr>
              <a:t>ABSTRACT INFORMATION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2"/>
          <p:cNvSpPr/>
          <p:nvPr/>
        </p:nvSpPr>
        <p:spPr>
          <a:xfrm>
            <a:off x="658440" y="768240"/>
            <a:ext cx="841212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Abstract Details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3"/>
          <p:cNvSpPr/>
          <p:nvPr/>
        </p:nvSpPr>
        <p:spPr>
          <a:xfrm>
            <a:off x="10835640" y="475560"/>
            <a:ext cx="71280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5B7C8"/>
                </a:solidFill>
                <a:effectLst/>
                <a:uFillTx/>
                <a:latin typeface="Aptos Display"/>
                <a:ea typeface="Aptos Display"/>
              </a:rPr>
              <a:t>02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4"/>
          <p:cNvSpPr/>
          <p:nvPr/>
        </p:nvSpPr>
        <p:spPr>
          <a:xfrm>
            <a:off x="658440" y="1353240"/>
            <a:ext cx="10835280" cy="16200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8440" rIns="90000" bIns="-284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Shape 5"/>
          <p:cNvSpPr/>
          <p:nvPr/>
        </p:nvSpPr>
        <p:spPr>
          <a:xfrm>
            <a:off x="0" y="6291000"/>
            <a:ext cx="12191400" cy="566640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6"/>
          <p:cNvSpPr/>
          <p:nvPr/>
        </p:nvSpPr>
        <p:spPr>
          <a:xfrm>
            <a:off x="0" y="6291000"/>
            <a:ext cx="127800" cy="56664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 7"/>
          <p:cNvSpPr/>
          <p:nvPr/>
        </p:nvSpPr>
        <p:spPr>
          <a:xfrm>
            <a:off x="502920" y="6501240"/>
            <a:ext cx="8869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13TH IPNET KENYA CONFERENCE  •  19–21 AUGUST 2026  •  PRIDE INN PLAZA, NAIROBI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hape 8"/>
          <p:cNvSpPr/>
          <p:nvPr/>
        </p:nvSpPr>
        <p:spPr>
          <a:xfrm>
            <a:off x="10012680" y="6382440"/>
            <a:ext cx="1590840" cy="374400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10077480" y="6420960"/>
            <a:ext cx="296280" cy="29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0746360" y="6440040"/>
            <a:ext cx="404280" cy="25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" name="Text 9"/>
          <p:cNvSpPr/>
          <p:nvPr/>
        </p:nvSpPr>
        <p:spPr>
          <a:xfrm>
            <a:off x="11722680" y="6473880"/>
            <a:ext cx="3106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02</a:t>
            </a:r>
            <a:endParaRPr lang="en-US" sz="7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Full Content Area"/>
          <p:cNvSpPr/>
          <p:nvPr/>
        </p:nvSpPr>
        <p:spPr>
          <a:xfrm>
            <a:off x="713160" y="1645920"/>
            <a:ext cx="10835280" cy="426060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4120" tIns="311040" rIns="384120" bIns="27432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2999"/>
              </a:spcAft>
            </a:pPr>
            <a:r>
              <a:rPr lang="en-US" sz="2200" b="0" u="none" strike="noStrike">
                <a:solidFill>
                  <a:srgbClr val="007C89"/>
                </a:solidFill>
                <a:effectLst/>
                <a:uFillTx/>
                <a:latin typeface="Aptos"/>
              </a:rPr>
              <a:t>TITLE :</a:t>
            </a:r>
            <a:r>
              <a:rPr lang="en-US" sz="2200" b="0" u="none" strike="noStrike">
                <a:solidFill>
                  <a:srgbClr val="00384A"/>
                </a:solidFill>
                <a:effectLst/>
                <a:uFillTx/>
                <a:latin typeface="Aptos"/>
              </a:rPr>
              <a:t>  </a:t>
            </a:r>
            <a:r>
              <a:rPr lang="en-GB" sz="22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Antimicrobial Resistance Patterns of </a:t>
            </a:r>
            <a:r>
              <a:rPr lang="en-GB" sz="2200" b="1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Acinetobacter </a:t>
            </a:r>
            <a:r>
              <a:rPr lang="en-GB" sz="22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Species</a:t>
            </a:r>
            <a:r>
              <a:rPr lang="en-GB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GB" sz="22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Isolated Through Kenya’s AMR Surveillance Network, 2021-2025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2299"/>
              </a:spcAft>
            </a:pPr>
            <a:r>
              <a:rPr lang="en-GB" sz="2200" b="0" u="none" strike="noStrike">
                <a:solidFill>
                  <a:srgbClr val="007C89"/>
                </a:solidFill>
                <a:effectLst/>
                <a:uFillTx/>
                <a:latin typeface="Aptos"/>
              </a:rPr>
              <a:t>PRESENTER NAME:</a:t>
            </a:r>
            <a:r>
              <a:rPr lang="en-GB" sz="2200" b="0" u="none" strike="noStrike">
                <a:solidFill>
                  <a:srgbClr val="00384A"/>
                </a:solidFill>
                <a:effectLst/>
                <a:uFillTx/>
                <a:latin typeface="Aptos"/>
              </a:rPr>
              <a:t>  </a:t>
            </a:r>
            <a:r>
              <a:rPr lang="en-GB" sz="2200" b="1" u="none" strike="noStrike">
                <a:solidFill>
                  <a:srgbClr val="111111"/>
                </a:solidFill>
                <a:effectLst/>
                <a:uFillTx/>
                <a:latin typeface="Aptos"/>
              </a:rPr>
              <a:t>George Njau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GB" sz="2200" b="0" u="none" strike="noStrike">
                <a:solidFill>
                  <a:srgbClr val="007C89"/>
                </a:solidFill>
                <a:effectLst/>
                <a:uFillTx/>
                <a:latin typeface="Aptos"/>
              </a:rPr>
              <a:t>INSTITUTION / AFFILIATION:</a:t>
            </a:r>
            <a:r>
              <a:rPr lang="en-GB" sz="2200" b="0" u="none" strike="noStrike">
                <a:solidFill>
                  <a:srgbClr val="00384A"/>
                </a:solidFill>
                <a:effectLst/>
                <a:uFillTx/>
                <a:latin typeface="Aptos"/>
              </a:rPr>
              <a:t>  </a:t>
            </a:r>
            <a:r>
              <a:rPr lang="en-US" sz="22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Division of National Laboratory Service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GB" sz="22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                                  National Microbiology Reference Laboratory (NMRL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2299"/>
              </a:spcAft>
            </a:pPr>
            <a:r>
              <a:rPr lang="en-GB" sz="2200" b="0" u="none" strike="noStrike">
                <a:solidFill>
                  <a:srgbClr val="007C89"/>
                </a:solidFill>
                <a:effectLst/>
                <a:uFillTx/>
                <a:latin typeface="Aptos"/>
              </a:rPr>
              <a:t>COUNTY:</a:t>
            </a:r>
            <a:r>
              <a:rPr lang="en-GB" sz="2200" b="0" u="none" strike="noStrike">
                <a:solidFill>
                  <a:srgbClr val="00384A"/>
                </a:solidFill>
                <a:effectLst/>
                <a:uFillTx/>
                <a:latin typeface="Aptos"/>
              </a:rPr>
              <a:t> </a:t>
            </a:r>
            <a:r>
              <a:rPr lang="en-GB" sz="2200" b="1" u="none" strike="noStrike">
                <a:solidFill>
                  <a:srgbClr val="111111"/>
                </a:solidFill>
                <a:effectLst/>
                <a:uFillTx/>
                <a:latin typeface="Aptos"/>
              </a:rPr>
              <a:t>Nairobi 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GB" sz="2200" b="0" u="none" strike="noStrike">
                <a:solidFill>
                  <a:srgbClr val="007C89"/>
                </a:solidFill>
                <a:effectLst/>
                <a:uFillTx/>
                <a:latin typeface="Aptos"/>
              </a:rPr>
              <a:t>COUNTRY:</a:t>
            </a:r>
            <a:r>
              <a:rPr lang="en-GB" sz="2200" b="1" u="none" strike="noStrike">
                <a:solidFill>
                  <a:srgbClr val="111111"/>
                </a:solidFill>
                <a:effectLst/>
                <a:uFillTx/>
                <a:latin typeface="Aptos"/>
              </a:rPr>
              <a:t>Kenya</a:t>
            </a:r>
            <a:r>
              <a:rPr lang="en-GB" sz="2200" b="0" u="none" strike="noStrike">
                <a:solidFill>
                  <a:srgbClr val="111111"/>
                </a:solidFill>
                <a:effectLst/>
                <a:uFillTx/>
                <a:latin typeface="Aptos"/>
              </a:rPr>
              <a:t> 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 0" descr="/mnt/data/a_clean_modern_abstract_medical_healthcare_themed_batch_2.png"/>
          <p:cNvPicPr/>
          <p:nvPr/>
        </p:nvPicPr>
        <p:blipFill>
          <a:blip r:embed="rId3"/>
          <a:srcRect t="24" b="24"/>
          <a:stretch/>
        </p:blipFill>
        <p:spPr>
          <a:xfrm>
            <a:off x="0" y="1008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Shape 0"/>
          <p:cNvSpPr/>
          <p:nvPr/>
        </p:nvSpPr>
        <p:spPr>
          <a:xfrm>
            <a:off x="658440" y="676800"/>
            <a:ext cx="438480" cy="2268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960" rIns="90000" bIns="-2196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1" name="Text 1"/>
          <p:cNvSpPr/>
          <p:nvPr/>
        </p:nvSpPr>
        <p:spPr>
          <a:xfrm>
            <a:off x="1225440" y="50292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07C89"/>
                </a:solidFill>
                <a:effectLst/>
                <a:uFillTx/>
                <a:latin typeface="Aptos"/>
                <a:ea typeface="Aptos"/>
              </a:rPr>
              <a:t>SECTION 01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2"/>
          <p:cNvSpPr/>
          <p:nvPr/>
        </p:nvSpPr>
        <p:spPr>
          <a:xfrm>
            <a:off x="658440" y="768240"/>
            <a:ext cx="841212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00384A"/>
                </a:solidFill>
                <a:effectLst/>
                <a:uFillTx/>
                <a:latin typeface="Aptos Display"/>
                <a:ea typeface="Aptos Display"/>
              </a:rPr>
              <a:t>Background / Introduction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3"/>
          <p:cNvSpPr/>
          <p:nvPr/>
        </p:nvSpPr>
        <p:spPr>
          <a:xfrm>
            <a:off x="10835640" y="475560"/>
            <a:ext cx="71280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5B7C8"/>
                </a:solidFill>
                <a:effectLst/>
                <a:uFillTx/>
                <a:latin typeface="Aptos Display"/>
                <a:ea typeface="Aptos Display"/>
              </a:rPr>
              <a:t>03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4"/>
          <p:cNvSpPr/>
          <p:nvPr/>
        </p:nvSpPr>
        <p:spPr>
          <a:xfrm>
            <a:off x="658440" y="1353240"/>
            <a:ext cx="10835280" cy="16200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8440" rIns="90000" bIns="-284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5" name="Shape 5"/>
          <p:cNvSpPr/>
          <p:nvPr/>
        </p:nvSpPr>
        <p:spPr>
          <a:xfrm>
            <a:off x="0" y="6291000"/>
            <a:ext cx="12191400" cy="566640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6" name="Shape 6"/>
          <p:cNvSpPr/>
          <p:nvPr/>
        </p:nvSpPr>
        <p:spPr>
          <a:xfrm>
            <a:off x="0" y="6291000"/>
            <a:ext cx="127800" cy="56664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47" name="Text 7"/>
          <p:cNvSpPr/>
          <p:nvPr/>
        </p:nvSpPr>
        <p:spPr>
          <a:xfrm>
            <a:off x="502920" y="6501240"/>
            <a:ext cx="8869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13TH IPNET KENYA CONFERENCE  •  19–21 AUGUST 2026  •  PRIDE INN PLAZA, NAIROBI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8"/>
          <p:cNvSpPr/>
          <p:nvPr/>
        </p:nvSpPr>
        <p:spPr>
          <a:xfrm>
            <a:off x="10012680" y="6382440"/>
            <a:ext cx="1590840" cy="374400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49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10077480" y="6420960"/>
            <a:ext cx="296280" cy="29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0746360" y="6440040"/>
            <a:ext cx="404280" cy="25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Text 9"/>
          <p:cNvSpPr/>
          <p:nvPr/>
        </p:nvSpPr>
        <p:spPr>
          <a:xfrm>
            <a:off x="11722680" y="6473880"/>
            <a:ext cx="3106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03</a:t>
            </a:r>
            <a:endParaRPr lang="en-US" sz="7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Full Content Area"/>
          <p:cNvSpPr/>
          <p:nvPr/>
        </p:nvSpPr>
        <p:spPr>
          <a:xfrm>
            <a:off x="658440" y="1691640"/>
            <a:ext cx="10835280" cy="426060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4120" tIns="311040" rIns="384120" bIns="27432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GB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Antimicrobial Resistance (AMR) is a growing public health threat that continues to limit our ability to effectively treat diseases caused by microorganisms, raising health care costs and mortality.</a:t>
            </a:r>
            <a:r>
              <a:rPr lang="en-GB" sz="2200" b="0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GB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In 2024, WHO ranked </a:t>
            </a:r>
            <a:r>
              <a:rPr lang="en-GB" sz="2200" b="0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Acinetobacter </a:t>
            </a:r>
            <a:r>
              <a:rPr lang="en-GB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spp. among the most critical pathogens for AMR surveillance. 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GB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They cause hospital-acquired infections especially in intensive care units (ICUs), exhibiting extensive resistance to multiple antibiotics especially carbapenem-resistant Acinetobacter baumannii (CRAB).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0" descr="/mnt/data/a_clean_modern_abstract_medical_healthcare_themed_batch_2.png"/>
          <p:cNvPicPr/>
          <p:nvPr/>
        </p:nvPicPr>
        <p:blipFill>
          <a:blip r:embed="rId3"/>
          <a:srcRect t="24" b="24"/>
          <a:stretch/>
        </p:blipFill>
        <p:spPr>
          <a:xfrm>
            <a:off x="720" y="36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Shape 0"/>
          <p:cNvSpPr/>
          <p:nvPr/>
        </p:nvSpPr>
        <p:spPr>
          <a:xfrm>
            <a:off x="658440" y="676800"/>
            <a:ext cx="438480" cy="2268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960" rIns="90000" bIns="-2196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5" name="Text 1"/>
          <p:cNvSpPr/>
          <p:nvPr/>
        </p:nvSpPr>
        <p:spPr>
          <a:xfrm>
            <a:off x="1225440" y="50292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07C89"/>
                </a:solidFill>
                <a:effectLst/>
                <a:uFillTx/>
                <a:latin typeface="Aptos"/>
                <a:ea typeface="Aptos"/>
              </a:rPr>
              <a:t>SECTION 02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2"/>
          <p:cNvSpPr/>
          <p:nvPr/>
        </p:nvSpPr>
        <p:spPr>
          <a:xfrm>
            <a:off x="658440" y="768240"/>
            <a:ext cx="841212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00384A"/>
                </a:solidFill>
                <a:effectLst/>
                <a:uFillTx/>
                <a:latin typeface="Aptos Display"/>
                <a:ea typeface="Aptos Display"/>
              </a:rPr>
              <a:t>Objectives / Research Question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3"/>
          <p:cNvSpPr/>
          <p:nvPr/>
        </p:nvSpPr>
        <p:spPr>
          <a:xfrm>
            <a:off x="10835640" y="475560"/>
            <a:ext cx="71280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5B7C8"/>
                </a:solidFill>
                <a:effectLst/>
                <a:uFillTx/>
                <a:latin typeface="Aptos Display"/>
                <a:ea typeface="Aptos Display"/>
              </a:rPr>
              <a:t>04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4"/>
          <p:cNvSpPr/>
          <p:nvPr/>
        </p:nvSpPr>
        <p:spPr>
          <a:xfrm>
            <a:off x="658440" y="1353240"/>
            <a:ext cx="10835280" cy="16200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8440" rIns="90000" bIns="-284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9" name="Shape 5"/>
          <p:cNvSpPr/>
          <p:nvPr/>
        </p:nvSpPr>
        <p:spPr>
          <a:xfrm>
            <a:off x="0" y="6291000"/>
            <a:ext cx="12191400" cy="566640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60" name="Shape 6"/>
          <p:cNvSpPr/>
          <p:nvPr/>
        </p:nvSpPr>
        <p:spPr>
          <a:xfrm>
            <a:off x="0" y="6291000"/>
            <a:ext cx="127800" cy="56664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61" name="Text 7"/>
          <p:cNvSpPr/>
          <p:nvPr/>
        </p:nvSpPr>
        <p:spPr>
          <a:xfrm>
            <a:off x="502920" y="6501240"/>
            <a:ext cx="8869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13TH IPNET KENYA CONFERENCE  •  19–21 AUGUST 2026  •  PRIDE INN PLAZA, NAIROBI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Shape 8"/>
          <p:cNvSpPr/>
          <p:nvPr/>
        </p:nvSpPr>
        <p:spPr>
          <a:xfrm>
            <a:off x="10012680" y="6382440"/>
            <a:ext cx="1590840" cy="374400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63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10077480" y="6420960"/>
            <a:ext cx="296280" cy="29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0746360" y="6440040"/>
            <a:ext cx="404280" cy="25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" name="Text 9"/>
          <p:cNvSpPr/>
          <p:nvPr/>
        </p:nvSpPr>
        <p:spPr>
          <a:xfrm>
            <a:off x="11722680" y="6473880"/>
            <a:ext cx="3106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04</a:t>
            </a:r>
            <a:endParaRPr lang="en-US" sz="7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Full Content Area"/>
          <p:cNvSpPr/>
          <p:nvPr/>
        </p:nvSpPr>
        <p:spPr>
          <a:xfrm>
            <a:off x="685800" y="1683000"/>
            <a:ext cx="10835280" cy="426060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4120" tIns="311040" rIns="384120" bIns="274320" anchor="t" anchorCtr="1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GB" sz="22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This study demonstrated the antimicrobial resistance profile of </a:t>
            </a:r>
            <a:r>
              <a:rPr lang="en-GB" sz="2200" b="1" i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Acinetobacter </a:t>
            </a:r>
            <a:r>
              <a:rPr lang="en-GB" sz="22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species isolates collected from multiple diagnostic sites in Kenya. </a:t>
            </a:r>
            <a:endParaRPr lang="en-US" sz="22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 0" descr="/mnt/data/a_clean_modern_abstract_medical_healthcare_themed_batch_2.png"/>
          <p:cNvPicPr/>
          <p:nvPr/>
        </p:nvPicPr>
        <p:blipFill>
          <a:blip r:embed="rId3"/>
          <a:srcRect t="24" b="24"/>
          <a:stretch/>
        </p:blipFill>
        <p:spPr>
          <a:xfrm>
            <a:off x="0" y="0"/>
            <a:ext cx="12599280" cy="7086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Shape 0"/>
          <p:cNvSpPr/>
          <p:nvPr/>
        </p:nvSpPr>
        <p:spPr>
          <a:xfrm>
            <a:off x="658440" y="676800"/>
            <a:ext cx="438480" cy="2268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960" rIns="90000" bIns="-2196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69" name="Text 1"/>
          <p:cNvSpPr/>
          <p:nvPr/>
        </p:nvSpPr>
        <p:spPr>
          <a:xfrm>
            <a:off x="1225440" y="50292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07C89"/>
                </a:solidFill>
                <a:effectLst/>
                <a:uFillTx/>
                <a:latin typeface="Aptos"/>
                <a:ea typeface="Aptos"/>
              </a:rPr>
              <a:t>SECTION 03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2"/>
          <p:cNvSpPr/>
          <p:nvPr/>
        </p:nvSpPr>
        <p:spPr>
          <a:xfrm>
            <a:off x="731520" y="703080"/>
            <a:ext cx="841212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00384A"/>
                </a:solidFill>
                <a:effectLst/>
                <a:uFillTx/>
                <a:latin typeface="Aptos Display"/>
                <a:ea typeface="Aptos Display"/>
              </a:rPr>
              <a:t>Methodology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3"/>
          <p:cNvSpPr/>
          <p:nvPr/>
        </p:nvSpPr>
        <p:spPr>
          <a:xfrm>
            <a:off x="10835640" y="475560"/>
            <a:ext cx="71280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5B7C8"/>
                </a:solidFill>
                <a:effectLst/>
                <a:uFillTx/>
                <a:latin typeface="Aptos Display"/>
                <a:ea typeface="Aptos Display"/>
              </a:rPr>
              <a:t>05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Shape 4"/>
          <p:cNvSpPr/>
          <p:nvPr/>
        </p:nvSpPr>
        <p:spPr>
          <a:xfrm>
            <a:off x="658440" y="1353240"/>
            <a:ext cx="10835280" cy="16200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8440" rIns="90000" bIns="-284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73" name="Shape 5"/>
          <p:cNvSpPr/>
          <p:nvPr/>
        </p:nvSpPr>
        <p:spPr>
          <a:xfrm>
            <a:off x="0" y="6291000"/>
            <a:ext cx="12191400" cy="566640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74" name="Shape 6"/>
          <p:cNvSpPr/>
          <p:nvPr/>
        </p:nvSpPr>
        <p:spPr>
          <a:xfrm>
            <a:off x="0" y="6291000"/>
            <a:ext cx="127800" cy="56664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75" name="Text 7"/>
          <p:cNvSpPr/>
          <p:nvPr/>
        </p:nvSpPr>
        <p:spPr>
          <a:xfrm>
            <a:off x="502920" y="6501240"/>
            <a:ext cx="8869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13TH IPNET KENYA CONFERENCE  •  19–21 AUGUST 2026  •  PRIDE INN PLAZA, NAIROBI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8"/>
          <p:cNvSpPr/>
          <p:nvPr/>
        </p:nvSpPr>
        <p:spPr>
          <a:xfrm>
            <a:off x="10012680" y="6382440"/>
            <a:ext cx="1590840" cy="374400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77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10077480" y="6420960"/>
            <a:ext cx="296280" cy="29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0746360" y="6440040"/>
            <a:ext cx="404280" cy="25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Text 9"/>
          <p:cNvSpPr/>
          <p:nvPr/>
        </p:nvSpPr>
        <p:spPr>
          <a:xfrm>
            <a:off x="11722680" y="6473880"/>
            <a:ext cx="3106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05</a:t>
            </a:r>
            <a:endParaRPr lang="en-US" sz="7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Full Content Area 1"/>
          <p:cNvSpPr/>
          <p:nvPr/>
        </p:nvSpPr>
        <p:spPr>
          <a:xfrm>
            <a:off x="685800" y="1683360"/>
            <a:ext cx="10835280" cy="426060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4120" tIns="311040" rIns="384120" bIns="27432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GB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A retrospective cross-sectional study design was adopted in which 1759 isolates received at NMRL </a:t>
            </a:r>
            <a:r>
              <a:rPr lang="en-GB" sz="2000" dirty="0" smtClean="0">
                <a:solidFill>
                  <a:schemeClr val="dk1"/>
                </a:solidFill>
                <a:latin typeface="Aptos"/>
              </a:rPr>
              <a:t>between</a:t>
            </a:r>
            <a:r>
              <a:rPr lang="en-GB" sz="2000" b="0" u="none" strike="noStrike" dirty="0" smtClean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GB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2021 – 2025, from 15 public health AMR surveillance site were </a:t>
            </a:r>
            <a:r>
              <a:rPr lang="en-GB" sz="2000" b="0" u="none" strike="noStrike" dirty="0" smtClean="0">
                <a:solidFill>
                  <a:schemeClr val="dk1"/>
                </a:solidFill>
                <a:effectLst/>
                <a:uFillTx/>
                <a:latin typeface="Aptos"/>
              </a:rPr>
              <a:t>tested.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Rounded Rectangle 80"/>
          <p:cNvSpPr/>
          <p:nvPr/>
        </p:nvSpPr>
        <p:spPr>
          <a:xfrm rot="21585600">
            <a:off x="1374120" y="3200760"/>
            <a:ext cx="2057400" cy="1366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472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ctr">
            <a:noAutofit/>
          </a:bodyPr>
          <a:lstStyle/>
          <a:p>
            <a:pPr algn="ctr"/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Isolates collection from Surveillance sites</a:t>
            </a:r>
          </a:p>
        </p:txBody>
      </p:sp>
      <p:sp>
        <p:nvSpPr>
          <p:cNvPr id="82" name="Rounded Rectangle 81"/>
          <p:cNvSpPr/>
          <p:nvPr/>
        </p:nvSpPr>
        <p:spPr>
          <a:xfrm rot="21585600">
            <a:off x="6403320" y="3204720"/>
            <a:ext cx="2057400" cy="1376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472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ctr">
            <a:noAutofit/>
          </a:bodyPr>
          <a:lstStyle/>
          <a:p>
            <a:pPr algn="ctr"/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Antimicrobial Susceptibility testing</a:t>
            </a:r>
          </a:p>
        </p:txBody>
      </p:sp>
      <p:sp>
        <p:nvSpPr>
          <p:cNvPr id="83" name="Rounded Rectangle 82"/>
          <p:cNvSpPr/>
          <p:nvPr/>
        </p:nvSpPr>
        <p:spPr>
          <a:xfrm rot="21585600">
            <a:off x="3888360" y="3200760"/>
            <a:ext cx="2057400" cy="1366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472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ctr">
            <a:noAutofit/>
          </a:bodyPr>
          <a:lstStyle/>
          <a:p>
            <a:pPr algn="ctr"/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Isolates Culture and Identification</a:t>
            </a:r>
          </a:p>
        </p:txBody>
      </p:sp>
      <p:sp>
        <p:nvSpPr>
          <p:cNvPr id="84" name="Rounded Rectangle 83"/>
          <p:cNvSpPr/>
          <p:nvPr/>
        </p:nvSpPr>
        <p:spPr>
          <a:xfrm rot="21585600">
            <a:off x="8917920" y="3192120"/>
            <a:ext cx="2057400" cy="13755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472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ctr">
            <a:noAutofit/>
          </a:bodyPr>
          <a:lstStyle/>
          <a:p>
            <a:pPr algn="ctr"/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Data Analysis for Trends</a:t>
            </a:r>
          </a:p>
        </p:txBody>
      </p:sp>
      <p:sp>
        <p:nvSpPr>
          <p:cNvPr id="85" name="Right Arrow 84"/>
          <p:cNvSpPr/>
          <p:nvPr/>
        </p:nvSpPr>
        <p:spPr>
          <a:xfrm>
            <a:off x="3429360" y="3657600"/>
            <a:ext cx="457200" cy="457200"/>
          </a:xfrm>
          <a:prstGeom prst="rightArrow">
            <a:avLst>
              <a:gd name="adj1" fmla="val 100000"/>
              <a:gd name="adj2" fmla="val 100000"/>
            </a:avLst>
          </a:prstGeom>
          <a:solidFill>
            <a:srgbClr val="FFFFFF"/>
          </a:solidFill>
          <a:ln w="5472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Right Arrow 85"/>
          <p:cNvSpPr/>
          <p:nvPr/>
        </p:nvSpPr>
        <p:spPr>
          <a:xfrm>
            <a:off x="5943600" y="3657600"/>
            <a:ext cx="457200" cy="457200"/>
          </a:xfrm>
          <a:prstGeom prst="rightArrow">
            <a:avLst>
              <a:gd name="adj1" fmla="val 100000"/>
              <a:gd name="adj2" fmla="val 100000"/>
            </a:avLst>
          </a:prstGeom>
          <a:solidFill>
            <a:srgbClr val="FFFFFF"/>
          </a:solidFill>
          <a:ln w="5472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Right Arrow 86"/>
          <p:cNvSpPr/>
          <p:nvPr/>
        </p:nvSpPr>
        <p:spPr>
          <a:xfrm>
            <a:off x="8458560" y="3657600"/>
            <a:ext cx="457200" cy="457200"/>
          </a:xfrm>
          <a:prstGeom prst="rightArrow">
            <a:avLst>
              <a:gd name="adj1" fmla="val 100000"/>
              <a:gd name="adj2" fmla="val 100000"/>
            </a:avLst>
          </a:prstGeom>
          <a:solidFill>
            <a:srgbClr val="FFFFFF"/>
          </a:solidFill>
          <a:ln w="5472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ctr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Rounded Rectangle 87"/>
          <p:cNvSpPr/>
          <p:nvPr/>
        </p:nvSpPr>
        <p:spPr>
          <a:xfrm rot="21585600">
            <a:off x="1117080" y="4800240"/>
            <a:ext cx="2542680" cy="1143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472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t">
            <a:noAutofit/>
          </a:bodyPr>
          <a:lstStyle/>
          <a:p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- 15 AMR sites</a:t>
            </a:r>
          </a:p>
          <a:p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Objective sampling</a:t>
            </a:r>
          </a:p>
        </p:txBody>
      </p:sp>
      <p:sp>
        <p:nvSpPr>
          <p:cNvPr id="89" name="Rounded Rectangle 88"/>
          <p:cNvSpPr/>
          <p:nvPr/>
        </p:nvSpPr>
        <p:spPr>
          <a:xfrm rot="21585600">
            <a:off x="3860280" y="4795200"/>
            <a:ext cx="2514600" cy="1143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472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t">
            <a:noAutofit/>
          </a:bodyPr>
          <a:lstStyle/>
          <a:p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Convectional culture   on SBA and MAC</a:t>
            </a:r>
          </a:p>
          <a:p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MALDI-TOF</a:t>
            </a:r>
          </a:p>
        </p:txBody>
      </p:sp>
      <p:sp>
        <p:nvSpPr>
          <p:cNvPr id="90" name="Rounded Rectangle 89"/>
          <p:cNvSpPr/>
          <p:nvPr/>
        </p:nvSpPr>
        <p:spPr>
          <a:xfrm rot="21585600">
            <a:off x="6374880" y="4795560"/>
            <a:ext cx="2314080" cy="1143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472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t">
            <a:noAutofit/>
          </a:bodyPr>
          <a:lstStyle/>
          <a:p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Automated</a:t>
            </a:r>
          </a:p>
          <a:p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Vitek 2</a:t>
            </a:r>
          </a:p>
        </p:txBody>
      </p:sp>
      <p:sp>
        <p:nvSpPr>
          <p:cNvPr id="91" name="Rounded Rectangle 90"/>
          <p:cNvSpPr/>
          <p:nvPr/>
        </p:nvSpPr>
        <p:spPr>
          <a:xfrm rot="21585600">
            <a:off x="8917560" y="4795200"/>
            <a:ext cx="2314080" cy="1143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472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000" tIns="72000" rIns="117000" bIns="72000" anchor="t">
            <a:noAutofit/>
          </a:bodyPr>
          <a:lstStyle/>
          <a:p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MS-Excel</a:t>
            </a:r>
          </a:p>
          <a:p>
            <a:r>
              <a:rPr lang="en-US" sz="1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WHONET software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 0" descr="/mnt/data/a_clean_modern_abstract_medical_healthcare_themed_batch_2.png"/>
          <p:cNvPicPr/>
          <p:nvPr/>
        </p:nvPicPr>
        <p:blipFill>
          <a:blip r:embed="rId3"/>
          <a:srcRect t="24" b="24"/>
          <a:stretch/>
        </p:blipFill>
        <p:spPr>
          <a:xfrm>
            <a:off x="360" y="-2016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Shape 0"/>
          <p:cNvSpPr/>
          <p:nvPr/>
        </p:nvSpPr>
        <p:spPr>
          <a:xfrm>
            <a:off x="658440" y="676800"/>
            <a:ext cx="438480" cy="2268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960" rIns="90000" bIns="-2196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4" name="Text 1"/>
          <p:cNvSpPr/>
          <p:nvPr/>
        </p:nvSpPr>
        <p:spPr>
          <a:xfrm>
            <a:off x="1225440" y="50292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07C89"/>
                </a:solidFill>
                <a:effectLst/>
                <a:uFillTx/>
                <a:latin typeface="Aptos"/>
                <a:ea typeface="Aptos"/>
              </a:rPr>
              <a:t>SECTION 03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2"/>
          <p:cNvSpPr/>
          <p:nvPr/>
        </p:nvSpPr>
        <p:spPr>
          <a:xfrm>
            <a:off x="731520" y="703080"/>
            <a:ext cx="841212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endParaRPr lang="en-US" sz="3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6" name="Text 3"/>
          <p:cNvSpPr/>
          <p:nvPr/>
        </p:nvSpPr>
        <p:spPr>
          <a:xfrm>
            <a:off x="10835640" y="475560"/>
            <a:ext cx="71280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5B7C8"/>
                </a:solidFill>
                <a:effectLst/>
                <a:uFillTx/>
                <a:latin typeface="Aptos Display"/>
                <a:ea typeface="Aptos Display"/>
              </a:rPr>
              <a:t>05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4"/>
          <p:cNvSpPr/>
          <p:nvPr/>
        </p:nvSpPr>
        <p:spPr>
          <a:xfrm>
            <a:off x="658440" y="1353240"/>
            <a:ext cx="10835280" cy="16200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8440" rIns="90000" bIns="-284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8" name="Shape 5"/>
          <p:cNvSpPr/>
          <p:nvPr/>
        </p:nvSpPr>
        <p:spPr>
          <a:xfrm>
            <a:off x="0" y="6291000"/>
            <a:ext cx="12191400" cy="566640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99" name="Shape 6"/>
          <p:cNvSpPr/>
          <p:nvPr/>
        </p:nvSpPr>
        <p:spPr>
          <a:xfrm>
            <a:off x="0" y="6291000"/>
            <a:ext cx="127800" cy="56664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00" name="Text 7"/>
          <p:cNvSpPr/>
          <p:nvPr/>
        </p:nvSpPr>
        <p:spPr>
          <a:xfrm>
            <a:off x="502920" y="6501240"/>
            <a:ext cx="8869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13TH IPNET KENYA CONFERENCE  •  19–21 AUGUST 2026  •  PRIDE INN PLAZA, NAIROBI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8"/>
          <p:cNvSpPr/>
          <p:nvPr/>
        </p:nvSpPr>
        <p:spPr>
          <a:xfrm>
            <a:off x="10012680" y="6382440"/>
            <a:ext cx="1590840" cy="374400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02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10077480" y="6420960"/>
            <a:ext cx="296280" cy="29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0746360" y="6440040"/>
            <a:ext cx="404280" cy="25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Text 9"/>
          <p:cNvSpPr/>
          <p:nvPr/>
        </p:nvSpPr>
        <p:spPr>
          <a:xfrm>
            <a:off x="11722680" y="6473880"/>
            <a:ext cx="3106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05</a:t>
            </a:r>
            <a:endParaRPr lang="en-US" sz="7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05" name="Chart 15"/>
          <p:cNvGraphicFramePr/>
          <p:nvPr/>
        </p:nvGraphicFramePr>
        <p:xfrm>
          <a:off x="1926720" y="1369440"/>
          <a:ext cx="7903080" cy="450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Image 0" descr="/mnt/data/a_clean_modern_abstract_medical_healthcare_themed_batch_2.png"/>
          <p:cNvPicPr/>
          <p:nvPr/>
        </p:nvPicPr>
        <p:blipFill>
          <a:blip r:embed="rId3"/>
          <a:srcRect t="24" b="24"/>
          <a:stretch/>
        </p:blipFill>
        <p:spPr>
          <a:xfrm>
            <a:off x="720" y="-22824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" name="Shape 0"/>
          <p:cNvSpPr/>
          <p:nvPr/>
        </p:nvSpPr>
        <p:spPr>
          <a:xfrm>
            <a:off x="658440" y="676800"/>
            <a:ext cx="438480" cy="2268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960" rIns="90000" bIns="-2196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1225440" y="50292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07C89"/>
                </a:solidFill>
                <a:effectLst/>
                <a:uFillTx/>
                <a:latin typeface="Aptos"/>
                <a:ea typeface="Aptos"/>
              </a:rPr>
              <a:t>SECTION 03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731520" y="703080"/>
            <a:ext cx="841212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Distribution of Acinetobacter Isolates by Specimen Type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10835640" y="475560"/>
            <a:ext cx="71280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5B7C8"/>
                </a:solidFill>
                <a:effectLst/>
                <a:uFillTx/>
                <a:latin typeface="Aptos Display"/>
                <a:ea typeface="Aptos Display"/>
              </a:rPr>
              <a:t>05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658440" y="1353240"/>
            <a:ext cx="10835280" cy="16200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8440" rIns="90000" bIns="-284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12" name="Shape 5"/>
          <p:cNvSpPr/>
          <p:nvPr/>
        </p:nvSpPr>
        <p:spPr>
          <a:xfrm>
            <a:off x="0" y="6291000"/>
            <a:ext cx="12191400" cy="566640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0" y="6291000"/>
            <a:ext cx="127800" cy="56664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14" name="Text 7"/>
          <p:cNvSpPr/>
          <p:nvPr/>
        </p:nvSpPr>
        <p:spPr>
          <a:xfrm>
            <a:off x="502920" y="6501240"/>
            <a:ext cx="8869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13TH IPNET KENYA CONFERENCE  •  19–21 AUGUST 2026  •  PRIDE INN PLAZA, NAIROBI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10012680" y="6382440"/>
            <a:ext cx="1590840" cy="374400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16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10077480" y="6420960"/>
            <a:ext cx="296280" cy="29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7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0746360" y="6440040"/>
            <a:ext cx="404280" cy="25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Text 9"/>
          <p:cNvSpPr/>
          <p:nvPr/>
        </p:nvSpPr>
        <p:spPr>
          <a:xfrm>
            <a:off x="11722680" y="6473880"/>
            <a:ext cx="3106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05</a:t>
            </a:r>
            <a:endParaRPr lang="en-US" sz="7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19" name="Chart 14"/>
          <p:cNvGraphicFramePr/>
          <p:nvPr/>
        </p:nvGraphicFramePr>
        <p:xfrm>
          <a:off x="1600200" y="1369440"/>
          <a:ext cx="8915400" cy="464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Image 0" descr="/mnt/data/a_clean_modern_abstract_medical_healthcare_themed_batch_2.png"/>
          <p:cNvPicPr/>
          <p:nvPr/>
        </p:nvPicPr>
        <p:blipFill>
          <a:blip r:embed="rId3"/>
          <a:srcRect t="24" b="24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Shape 0"/>
          <p:cNvSpPr/>
          <p:nvPr/>
        </p:nvSpPr>
        <p:spPr>
          <a:xfrm>
            <a:off x="658440" y="676800"/>
            <a:ext cx="438480" cy="2268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960" rIns="90000" bIns="-2196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22" name="Text 1"/>
          <p:cNvSpPr/>
          <p:nvPr/>
        </p:nvSpPr>
        <p:spPr>
          <a:xfrm>
            <a:off x="1225440" y="50292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07C89"/>
                </a:solidFill>
                <a:effectLst/>
                <a:uFillTx/>
                <a:latin typeface="Aptos"/>
                <a:ea typeface="Aptos"/>
              </a:rPr>
              <a:t>SECTION 04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2"/>
          <p:cNvSpPr/>
          <p:nvPr/>
        </p:nvSpPr>
        <p:spPr>
          <a:xfrm>
            <a:off x="658440" y="768240"/>
            <a:ext cx="841212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00384A"/>
                </a:solidFill>
                <a:effectLst/>
                <a:uFillTx/>
                <a:latin typeface="Aptos Display"/>
                <a:ea typeface="Aptos Display"/>
              </a:rPr>
              <a:t>Results / Key Findings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3"/>
          <p:cNvSpPr/>
          <p:nvPr/>
        </p:nvSpPr>
        <p:spPr>
          <a:xfrm>
            <a:off x="10835640" y="475560"/>
            <a:ext cx="71280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5B7C8"/>
                </a:solidFill>
                <a:effectLst/>
                <a:uFillTx/>
                <a:latin typeface="Aptos Display"/>
                <a:ea typeface="Aptos Display"/>
              </a:rPr>
              <a:t>06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4"/>
          <p:cNvSpPr/>
          <p:nvPr/>
        </p:nvSpPr>
        <p:spPr>
          <a:xfrm>
            <a:off x="658440" y="1353240"/>
            <a:ext cx="10835280" cy="16200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8440" rIns="90000" bIns="-284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26" name="Shape 5"/>
          <p:cNvSpPr/>
          <p:nvPr/>
        </p:nvSpPr>
        <p:spPr>
          <a:xfrm>
            <a:off x="0" y="6291000"/>
            <a:ext cx="12191400" cy="566640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27" name="Shape 6"/>
          <p:cNvSpPr/>
          <p:nvPr/>
        </p:nvSpPr>
        <p:spPr>
          <a:xfrm>
            <a:off x="0" y="6291000"/>
            <a:ext cx="127800" cy="56664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28" name="Text 7"/>
          <p:cNvSpPr/>
          <p:nvPr/>
        </p:nvSpPr>
        <p:spPr>
          <a:xfrm>
            <a:off x="502920" y="6501240"/>
            <a:ext cx="8869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13TH IPNET KENYA CONFERENCE  •  19–21 AUGUST 2026  •  PRIDE INN PLAZA, NAIROBI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Shape 8"/>
          <p:cNvSpPr/>
          <p:nvPr/>
        </p:nvSpPr>
        <p:spPr>
          <a:xfrm>
            <a:off x="10012680" y="6382440"/>
            <a:ext cx="1590840" cy="374400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30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10077480" y="6420960"/>
            <a:ext cx="296280" cy="29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0746360" y="6440040"/>
            <a:ext cx="404280" cy="25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Text 9"/>
          <p:cNvSpPr/>
          <p:nvPr/>
        </p:nvSpPr>
        <p:spPr>
          <a:xfrm>
            <a:off x="11722680" y="6473880"/>
            <a:ext cx="3106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06</a:t>
            </a:r>
            <a:endParaRPr lang="en-US" sz="7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Full Content Area"/>
          <p:cNvSpPr/>
          <p:nvPr/>
        </p:nvSpPr>
        <p:spPr>
          <a:xfrm>
            <a:off x="658440" y="1691640"/>
            <a:ext cx="10835280" cy="426060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4120" tIns="311040" rIns="384120" bIns="27432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graphicFrame>
        <p:nvGraphicFramePr>
          <p:cNvPr id="134" name="Chart 15"/>
          <p:cNvGraphicFramePr/>
          <p:nvPr>
            <p:extLst>
              <p:ext uri="{D42A27DB-BD31-4B8C-83A1-F6EECF244321}">
                <p14:modId xmlns:p14="http://schemas.microsoft.com/office/powerpoint/2010/main" val="224164241"/>
              </p:ext>
            </p:extLst>
          </p:nvPr>
        </p:nvGraphicFramePr>
        <p:xfrm>
          <a:off x="1097280" y="1828800"/>
          <a:ext cx="964692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 0" descr="/mnt/data/a_clean_modern_abstract_medical_healthcare_themed_batch_2.png"/>
          <p:cNvPicPr/>
          <p:nvPr/>
        </p:nvPicPr>
        <p:blipFill>
          <a:blip r:embed="rId3"/>
          <a:srcRect t="24" b="24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Shape 0"/>
          <p:cNvSpPr/>
          <p:nvPr/>
        </p:nvSpPr>
        <p:spPr>
          <a:xfrm>
            <a:off x="658440" y="676800"/>
            <a:ext cx="438480" cy="2268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960" rIns="90000" bIns="-2196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37" name="Text 1"/>
          <p:cNvSpPr/>
          <p:nvPr/>
        </p:nvSpPr>
        <p:spPr>
          <a:xfrm>
            <a:off x="1225440" y="50292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07C89"/>
                </a:solidFill>
                <a:effectLst/>
                <a:uFillTx/>
                <a:latin typeface="Aptos"/>
                <a:ea typeface="Aptos"/>
              </a:rPr>
              <a:t>SECTION 05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2"/>
          <p:cNvSpPr/>
          <p:nvPr/>
        </p:nvSpPr>
        <p:spPr>
          <a:xfrm>
            <a:off x="658440" y="768240"/>
            <a:ext cx="841212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00384A"/>
                </a:solidFill>
                <a:effectLst/>
                <a:uFillTx/>
                <a:latin typeface="Aptos Display"/>
                <a:ea typeface="Aptos Display"/>
              </a:rPr>
              <a:t>Conclusion &amp; Recommendations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3"/>
          <p:cNvSpPr/>
          <p:nvPr/>
        </p:nvSpPr>
        <p:spPr>
          <a:xfrm>
            <a:off x="10835640" y="475560"/>
            <a:ext cx="71280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5B7C8"/>
                </a:solidFill>
                <a:effectLst/>
                <a:uFillTx/>
                <a:latin typeface="Aptos Display"/>
                <a:ea typeface="Aptos Display"/>
              </a:rPr>
              <a:t>07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4"/>
          <p:cNvSpPr/>
          <p:nvPr/>
        </p:nvSpPr>
        <p:spPr>
          <a:xfrm>
            <a:off x="658440" y="1353240"/>
            <a:ext cx="10835280" cy="16200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8440" rIns="90000" bIns="-2844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41" name="Shape 5"/>
          <p:cNvSpPr/>
          <p:nvPr/>
        </p:nvSpPr>
        <p:spPr>
          <a:xfrm>
            <a:off x="0" y="6291000"/>
            <a:ext cx="12191400" cy="566640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42" name="Shape 6"/>
          <p:cNvSpPr/>
          <p:nvPr/>
        </p:nvSpPr>
        <p:spPr>
          <a:xfrm>
            <a:off x="0" y="6291000"/>
            <a:ext cx="127800" cy="56664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43" name="Text 7"/>
          <p:cNvSpPr/>
          <p:nvPr/>
        </p:nvSpPr>
        <p:spPr>
          <a:xfrm>
            <a:off x="502920" y="6501240"/>
            <a:ext cx="886932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13TH IPNET KENYA CONFERENCE  •  19–21 AUGUST 2026  •  PRIDE INN PLAZA, NAIROBI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8"/>
          <p:cNvSpPr/>
          <p:nvPr/>
        </p:nvSpPr>
        <p:spPr>
          <a:xfrm>
            <a:off x="10012680" y="6382440"/>
            <a:ext cx="1590840" cy="374400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145" name="Image 1" descr="/mnt/data/pptx_extract/ppt/media/image1.png"/>
          <p:cNvPicPr/>
          <p:nvPr/>
        </p:nvPicPr>
        <p:blipFill>
          <a:blip r:embed="rId4"/>
          <a:stretch/>
        </p:blipFill>
        <p:spPr>
          <a:xfrm>
            <a:off x="10077480" y="6420960"/>
            <a:ext cx="296280" cy="297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Image 2" descr="/mnt/data/pptx_extract/ppt/media/image2.png"/>
          <p:cNvPicPr/>
          <p:nvPr/>
        </p:nvPicPr>
        <p:blipFill>
          <a:blip r:embed="rId5"/>
          <a:stretch/>
        </p:blipFill>
        <p:spPr>
          <a:xfrm>
            <a:off x="10746360" y="6440040"/>
            <a:ext cx="404280" cy="25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Text 9"/>
          <p:cNvSpPr/>
          <p:nvPr/>
        </p:nvSpPr>
        <p:spPr>
          <a:xfrm>
            <a:off x="11722680" y="6473880"/>
            <a:ext cx="3106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0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07</a:t>
            </a:r>
            <a:endParaRPr lang="en-US" sz="7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Full Content Area"/>
          <p:cNvSpPr/>
          <p:nvPr/>
        </p:nvSpPr>
        <p:spPr>
          <a:xfrm>
            <a:off x="315360" y="1792080"/>
            <a:ext cx="10835280" cy="3501720"/>
          </a:xfrm>
          <a:prstGeom prst="roundRect">
            <a:avLst>
              <a:gd name="adj" fmla="val 3456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4120" tIns="311040" rIns="384120" bIns="274320" anchor="t">
            <a:no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000" b="0" i="1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Acinetobacter</a:t>
            </a:r>
            <a:r>
              <a:rPr lang="en-GB" sz="2000" b="0" i="1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GB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spp. exhibited alarming levels of antimicrobial resistance to commonly used antibiotics especially those considered as first empirical treatment options. 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GB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These findings are important in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Strengthening antimicrobial stewardship </a:t>
            </a:r>
            <a:r>
              <a:rPr lang="en-GB" sz="2000" b="0" u="none" strike="noStrike" dirty="0" smtClean="0">
                <a:solidFill>
                  <a:schemeClr val="dk1"/>
                </a:solidFill>
                <a:effectLst/>
                <a:uFillTx/>
                <a:latin typeface="Aptos"/>
              </a:rPr>
              <a:t>programmes.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Enhancing IPC </a:t>
            </a:r>
            <a:r>
              <a:rPr lang="en-GB" sz="2000" b="0" u="none" strike="noStrike" dirty="0" smtClean="0">
                <a:solidFill>
                  <a:schemeClr val="dk1"/>
                </a:solidFill>
                <a:effectLst/>
                <a:uFillTx/>
                <a:latin typeface="Aptos"/>
              </a:rPr>
              <a:t>measures.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Expanding AMR </a:t>
            </a:r>
            <a:r>
              <a:rPr lang="en-GB" sz="2000" b="0" u="none" strike="noStrike" dirty="0" smtClean="0">
                <a:solidFill>
                  <a:schemeClr val="dk1"/>
                </a:solidFill>
                <a:effectLst/>
                <a:uFillTx/>
                <a:latin typeface="Aptos"/>
              </a:rPr>
              <a:t>surveillance.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Optimizing laboratory diagnostic </a:t>
            </a:r>
            <a:r>
              <a:rPr lang="en-GB" sz="2000" b="0" u="none" strike="noStrike" dirty="0" smtClean="0">
                <a:solidFill>
                  <a:schemeClr val="dk1"/>
                </a:solidFill>
                <a:effectLst/>
                <a:uFillTx/>
                <a:latin typeface="Aptos"/>
              </a:rPr>
              <a:t>capacity.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Improving antibiotic prescribing </a:t>
            </a:r>
            <a:r>
              <a:rPr lang="en-GB" sz="2000" b="0" u="none" strike="noStrike" dirty="0" smtClean="0">
                <a:solidFill>
                  <a:schemeClr val="dk1"/>
                </a:solidFill>
                <a:effectLst/>
                <a:uFillTx/>
                <a:latin typeface="Aptos"/>
              </a:rPr>
              <a:t>practices.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4578</TotalTime>
  <Words>555</Words>
  <Application>Microsoft Office PowerPoint</Application>
  <PresentationFormat>Widescreen</PresentationFormat>
  <Paragraphs>116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DejaVu Sans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dc:description/>
  <cp:lastModifiedBy>George Muchiri Njau</cp:lastModifiedBy>
  <cp:revision>24</cp:revision>
  <dcterms:created xsi:type="dcterms:W3CDTF">2026-07-30T12:57:17Z</dcterms:created>
  <dcterms:modified xsi:type="dcterms:W3CDTF">2026-08-07T18:42:56Z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Widescreen</vt:lpwstr>
  </property>
  <property fmtid="{D5CDD505-2E9C-101B-9397-08002B2CF9AE}" pid="4" name="Slides">
    <vt:i4>10</vt:i4>
  </property>
</Properties>
</file>