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72" r:id="rId11"/>
    <p:sldId id="261" r:id="rId12"/>
    <p:sldId id="269" r:id="rId13"/>
    <p:sldId id="270" r:id="rId14"/>
    <p:sldId id="300" r:id="rId15"/>
    <p:sldId id="271" r:id="rId16"/>
    <p:sldId id="262" r:id="rId17"/>
    <p:sldId id="301" r:id="rId18"/>
    <p:sldId id="26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1A30AC-544B-888B-CB22-8533EE1C583B}" v="456" dt="2026-08-19T06:27:04.2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valleyhospitalnakuru-my.sharepoint.com/personal/beth_mwangi_valleyhospital_co_ke/Documents/Book%2058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valleyhospitalnakuru.sharepoint.com/sites/ClinicalServices-ANTIMICROBIALSTEWARDSHIPCOMMITTEE/Shared%20Documents/ANTIMICROBIAL%20STEWARDSHIP%20COMMITTEE/AMS%20WAAW%20SYMPOSIUM_ColumnStack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valleyhospitalnakuru.sharepoint.com/sites/ClinicalServices-ANTIMICROBIALSTEWARDSHIPCOMMITTEE/Shared%20Documents/ANTIMICROBIAL%20STEWARDSHIP%20COMMITTEE/AMS%20WAAW%20SYMPOSIUM_Lin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valleyhospitalnakuru-my.sharepoint.com/personal/wendy_nyamusana_valleyhospital_co_ke/Documents/Antimicrobial_2025_vs_2026_Comparison%20(1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2C_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>
                <a:solidFill>
                  <a:srgbClr val="00384A"/>
                </a:solidFill>
              </a:defRPr>
            </a:pPr>
            <a:r>
              <a:rPr lang="en-GB"/>
              <a:t>Baseline Compliance by WHO AMS Core Element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WHO AMS Core elements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Sheet1!$D$4:$D$9</c:f>
              <c:strCache>
                <c:ptCount val="6"/>
                <c:pt idx="0">
                  <c:v>Leadership Prioritization</c:v>
                </c:pt>
                <c:pt idx="1">
                  <c:v>Accountability</c:v>
                </c:pt>
                <c:pt idx="2">
                  <c:v>AMS actions</c:v>
                </c:pt>
                <c:pt idx="3">
                  <c:v>Education</c:v>
                </c:pt>
                <c:pt idx="4">
                  <c:v>Monitoring</c:v>
                </c:pt>
                <c:pt idx="5">
                  <c:v>Reporting</c:v>
                </c:pt>
              </c:strCache>
            </c:strRef>
          </c:cat>
          <c:val>
            <c:numRef>
              <c:f>Sheet1!$E$4:$E$9</c:f>
              <c:numCache>
                <c:formatCode>0%</c:formatCode>
                <c:ptCount val="6"/>
                <c:pt idx="0">
                  <c:v>0.33</c:v>
                </c:pt>
                <c:pt idx="1">
                  <c:v>0.83</c:v>
                </c:pt>
                <c:pt idx="2">
                  <c:v>0.3</c:v>
                </c:pt>
                <c:pt idx="3">
                  <c:v>0.3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DA-4281-8573-995C868FA1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03678727"/>
        <c:axId val="1123185159"/>
      </c:barChart>
      <c:catAx>
        <c:axId val="1003678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3185159"/>
        <c:crosses val="autoZero"/>
        <c:auto val="1"/>
        <c:lblAlgn val="ctr"/>
        <c:lblOffset val="100"/>
        <c:noMultiLvlLbl val="0"/>
      </c:catAx>
      <c:valAx>
        <c:axId val="1123185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3678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384A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AMS OUTCOMES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0384A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Jan-25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Leadership Prioritization</c:v>
                </c:pt>
                <c:pt idx="1">
                  <c:v>Accountability</c:v>
                </c:pt>
                <c:pt idx="2">
                  <c:v>AMS actions</c:v>
                </c:pt>
                <c:pt idx="3">
                  <c:v>Education</c:v>
                </c:pt>
                <c:pt idx="4">
                  <c:v>Monitoring</c:v>
                </c:pt>
                <c:pt idx="5">
                  <c:v>Reporting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0.33</c:v>
                </c:pt>
                <c:pt idx="1">
                  <c:v>0.83</c:v>
                </c:pt>
                <c:pt idx="2">
                  <c:v>0.3</c:v>
                </c:pt>
                <c:pt idx="3">
                  <c:v>0.3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0C-45EA-B383-DB24D4453D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Oct-25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Leadership Prioritization</c:v>
                </c:pt>
                <c:pt idx="1">
                  <c:v>Accountability</c:v>
                </c:pt>
                <c:pt idx="2">
                  <c:v>AMS actions</c:v>
                </c:pt>
                <c:pt idx="3">
                  <c:v>Education</c:v>
                </c:pt>
                <c:pt idx="4">
                  <c:v>Monitoring</c:v>
                </c:pt>
                <c:pt idx="5">
                  <c:v>Reporting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1</c:v>
                </c:pt>
                <c:pt idx="1">
                  <c:v>0.83</c:v>
                </c:pt>
                <c:pt idx="2">
                  <c:v>0.89</c:v>
                </c:pt>
                <c:pt idx="3">
                  <c:v>1</c:v>
                </c:pt>
                <c:pt idx="4">
                  <c:v>0.5</c:v>
                </c:pt>
                <c:pt idx="5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0C-45EA-B383-DB24D4453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91850015"/>
        <c:axId val="1591854335"/>
      </c:barChart>
      <c:catAx>
        <c:axId val="15918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1854335"/>
        <c:crosses val="autoZero"/>
        <c:auto val="1"/>
        <c:lblAlgn val="ctr"/>
        <c:lblOffset val="100"/>
        <c:noMultiLvlLbl val="0"/>
      </c:catAx>
      <c:valAx>
        <c:axId val="1591854335"/>
        <c:scaling>
          <c:orientation val="minMax"/>
          <c:max val="1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1850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384A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AMS INTERVENTIONS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0384A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Overall compliance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olid"/>
              <a:round/>
            </a:ln>
            <a:effectLst/>
          </c:spPr>
          <c:marker>
            <c:symbol val="circle"/>
            <c:size val="12"/>
            <c:spPr>
              <a:solidFill>
                <a:srgbClr val="FF0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Baseline</c:v>
                </c:pt>
                <c:pt idx="1">
                  <c:v>Review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7A-4C5E-87F9-70CF763825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1693487"/>
        <c:axId val="1001689647"/>
      </c:lineChart>
      <c:catAx>
        <c:axId val="1001693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1689647"/>
        <c:crosses val="autoZero"/>
        <c:auto val="1"/>
        <c:lblAlgn val="ctr"/>
        <c:lblOffset val="100"/>
        <c:noMultiLvlLbl val="0"/>
      </c:catAx>
      <c:valAx>
        <c:axId val="100168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1693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/>
          <a:lstStyle/>
          <a:p>
            <a:pPr>
              <a:defRPr sz="1400" b="1" strike="noStrike" spc="-1">
                <a:solidFill>
                  <a:srgbClr val="00384A"/>
                </a:solidFill>
                <a:latin typeface="Calibri"/>
              </a:defRPr>
            </a:pPr>
            <a:r>
              <a:rPr lang="en-US" sz="1800" b="1" strike="noStrike" spc="-1">
                <a:solidFill>
                  <a:srgbClr val="000000"/>
                </a:solidFill>
                <a:latin typeface="Calibri"/>
              </a:rPr>
              <a:t>Access share of antibacterial consumption vs 60% target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'Charts for presentation'!N4</c:f>
              <c:strCache>
                <c:ptCount val="1"/>
                <c:pt idx="0">
                  <c:v>2025 restated</c:v>
                </c:pt>
              </c:strCache>
            </c:strRef>
          </c:tx>
          <c:spPr>
            <a:ln w="28080">
              <a:solidFill>
                <a:srgbClr val="4472C4"/>
              </a:solidFill>
              <a:round/>
            </a:ln>
          </c:spPr>
          <c:marker>
            <c:symbol val="circle"/>
            <c:size val="6"/>
            <c:spPr>
              <a:solidFill>
                <a:srgbClr val="4472C4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200" b="0" strike="noStrike" spc="-1"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'Charts for presentation'!$O$3:$Z$3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'Charts for presentation'!$O$4:$Z$4</c:f>
              <c:numCache>
                <c:formatCode>0.0</c:formatCode>
                <c:ptCount val="12"/>
                <c:pt idx="0">
                  <c:v>46.691821084628302</c:v>
                </c:pt>
                <c:pt idx="1">
                  <c:v>45.977008152395101</c:v>
                </c:pt>
                <c:pt idx="2">
                  <c:v>48.439116747022403</c:v>
                </c:pt>
                <c:pt idx="3">
                  <c:v>46.295805156416101</c:v>
                </c:pt>
                <c:pt idx="4">
                  <c:v>47.896402999231</c:v>
                </c:pt>
                <c:pt idx="5">
                  <c:v>44.708356169331402</c:v>
                </c:pt>
                <c:pt idx="6">
                  <c:v>48.0744870765079</c:v>
                </c:pt>
                <c:pt idx="7">
                  <c:v>45.0543497188674</c:v>
                </c:pt>
                <c:pt idx="8">
                  <c:v>47.525400707815798</c:v>
                </c:pt>
                <c:pt idx="9">
                  <c:v>46.328310940962403</c:v>
                </c:pt>
                <c:pt idx="10">
                  <c:v>51.590160761008804</c:v>
                </c:pt>
                <c:pt idx="11">
                  <c:v>48.743168094265599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32-4122-B352-EDBEF93DA585}"/>
            </c:ext>
          </c:extLst>
        </c:ser>
        <c:ser>
          <c:idx val="1"/>
          <c:order val="1"/>
          <c:tx>
            <c:strRef>
              <c:f>'Charts for presentation'!N5</c:f>
              <c:strCache>
                <c:ptCount val="1"/>
                <c:pt idx="0">
                  <c:v>2026</c:v>
                </c:pt>
              </c:strCache>
            </c:strRef>
          </c:tx>
          <c:spPr>
            <a:ln w="28080">
              <a:solidFill>
                <a:srgbClr val="ED7D31"/>
              </a:solidFill>
              <a:round/>
            </a:ln>
          </c:spPr>
          <c:marker>
            <c:symbol val="circle"/>
            <c:size val="6"/>
            <c:spPr>
              <a:solidFill>
                <a:srgbClr val="ED7D31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200" b="0" strike="noStrike" spc="-1"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'Charts for presentation'!$O$3:$Z$3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'Charts for presentation'!$O$5:$Z$5</c:f>
              <c:numCache>
                <c:formatCode>0.0</c:formatCode>
                <c:ptCount val="12"/>
                <c:pt idx="0">
                  <c:v>45.767575043372702</c:v>
                </c:pt>
                <c:pt idx="1">
                  <c:v>49.105656436617302</c:v>
                </c:pt>
                <c:pt idx="2">
                  <c:v>53.857557450670299</c:v>
                </c:pt>
                <c:pt idx="3">
                  <c:v>49.430076832274402</c:v>
                </c:pt>
                <c:pt idx="4">
                  <c:v>52.347998661919398</c:v>
                </c:pt>
                <c:pt idx="5">
                  <c:v>50.628371355521999</c:v>
                </c:pt>
                <c:pt idx="6">
                  <c:v>53.817639599213997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32-4122-B352-EDBEF93DA585}"/>
            </c:ext>
          </c:extLst>
        </c:ser>
        <c:ser>
          <c:idx val="2"/>
          <c:order val="2"/>
          <c:tx>
            <c:strRef>
              <c:f>'Charts for presentation'!N6</c:f>
              <c:strCache>
                <c:ptCount val="1"/>
                <c:pt idx="0">
                  <c:v>Target</c:v>
                </c:pt>
              </c:strCache>
            </c:strRef>
          </c:tx>
          <c:spPr>
            <a:ln w="19080">
              <a:solidFill>
                <a:srgbClr val="C00000"/>
              </a:solidFill>
              <a:prstDash val="dash"/>
              <a:round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200" b="0" strike="noStrike" spc="-1"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'Charts for presentation'!$O$3:$Z$3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'Charts for presentation'!$O$6:$Z$6</c:f>
              <c:numCache>
                <c:formatCode>0.0</c:formatCode>
                <c:ptCount val="12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  <c:pt idx="10">
                  <c:v>60</c:v>
                </c:pt>
                <c:pt idx="11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32-4122-B352-EDBEF93DA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0">
              <a:noFill/>
            </a:ln>
          </c:spPr>
        </c:hiLowLines>
        <c:marker val="1"/>
        <c:smooth val="0"/>
        <c:axId val="45107200"/>
        <c:axId val="15482598"/>
      </c:lineChart>
      <c:catAx>
        <c:axId val="4510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100" b="0" strike="noStrike" spc="-1">
                <a:solidFill>
                  <a:srgbClr val="000000"/>
                </a:solidFill>
                <a:latin typeface="Calibri"/>
              </a:defRPr>
            </a:pPr>
            <a:endParaRPr lang="en-US"/>
          </a:p>
        </c:txPr>
        <c:crossAx val="15482598"/>
        <c:crosses val="autoZero"/>
        <c:auto val="1"/>
        <c:lblAlgn val="ctr"/>
        <c:lblOffset val="100"/>
        <c:noMultiLvlLbl val="0"/>
      </c:catAx>
      <c:valAx>
        <c:axId val="15482598"/>
        <c:scaling>
          <c:orientation val="minMax"/>
          <c:max val="65"/>
          <c:min val="30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1" strike="noStrike" spc="-1">
                    <a:solidFill>
                      <a:srgbClr val="000000"/>
                    </a:solidFill>
                    <a:latin typeface="Calibri"/>
                  </a:defRPr>
                </a:pPr>
                <a:r>
                  <a:rPr lang="en-US" sz="1000" b="1" strike="noStrike" spc="-1">
                    <a:solidFill>
                      <a:srgbClr val="000000"/>
                    </a:solidFill>
                    <a:latin typeface="Calibri"/>
                  </a:rPr>
                  <a:t>% of antibacterial DDDs</a:t>
                </a:r>
              </a:p>
            </c:rich>
          </c:tx>
          <c:overlay val="0"/>
          <c:spPr>
            <a:noFill/>
            <a:ln w="0">
              <a:noFill/>
            </a:ln>
          </c:spPr>
        </c:title>
        <c:numFmt formatCode="0\%" sourceLinked="0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latin typeface="Calibri"/>
              </a:defRPr>
            </a:pPr>
            <a:endParaRPr lang="en-US"/>
          </a:p>
        </c:txPr>
        <c:crossAx val="45107200"/>
        <c:crosses val="autoZero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sz="1100" b="0" strike="noStrike" spc="-1">
              <a:solidFill>
                <a:srgbClr val="000000"/>
              </a:solidFill>
              <a:latin typeface="Calibri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rgbClr val="FFFFFF"/>
    </a:solidFill>
    <a:ln w="9360">
      <a:solidFill>
        <a:srgbClr val="D9D9D9"/>
      </a:solidFill>
      <a:round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title>
      <c:tx>
        <c:rich>
          <a:bodyPr/>
          <a:lstStyle/>
          <a:p>
            <a:pPr algn="l">
              <a:defRPr sz="1300" b="0" i="0" u="none" strike="noStrike">
                <a:solidFill>
                  <a:srgbClr val="00384A"/>
                </a:solidFill>
                <a:latin typeface="Aptos"/>
              </a:defRPr>
            </a:pPr>
            <a:r>
              <a:rPr lang="en-GB" sz="1300" b="0" i="0" u="none" strike="noStrike">
                <a:solidFill>
                  <a:srgbClr val="00384A"/>
                </a:solidFill>
                <a:latin typeface="Aptos"/>
              </a:rPr>
              <a:t>Monthly parenteral DDDs by agent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Cefazolin  (Access)</c:v>
                </c:pt>
              </c:strCache>
            </c:strRef>
          </c:tx>
          <c:spPr>
            <a:solidFill>
              <a:srgbClr val="002060"/>
            </a:solidFill>
            <a:effectLst/>
          </c:spPr>
          <c:invertIfNegative val="0"/>
          <c:cat>
            <c:strRef>
              <c:f>Sheet1!$A$2:$A$20</c:f>
              <c:strCache>
                <c:ptCount val="19"/>
                <c:pt idx="0">
                  <c:v>Jan 25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Jan 26</c:v>
                </c:pt>
                <c:pt idx="13">
                  <c:v>Feb</c:v>
                </c:pt>
                <c:pt idx="14">
                  <c:v>Mar</c:v>
                </c:pt>
                <c:pt idx="15">
                  <c:v>Apr</c:v>
                </c:pt>
                <c:pt idx="16">
                  <c:v>May</c:v>
                </c:pt>
                <c:pt idx="17">
                  <c:v>Jun</c:v>
                </c:pt>
                <c:pt idx="18">
                  <c:v>Jul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8</c:v>
                </c:pt>
                <c:pt idx="8">
                  <c:v>0</c:v>
                </c:pt>
                <c:pt idx="9">
                  <c:v>0.33333333333333331</c:v>
                </c:pt>
                <c:pt idx="10">
                  <c:v>4</c:v>
                </c:pt>
                <c:pt idx="11">
                  <c:v>1.6666666666666665</c:v>
                </c:pt>
                <c:pt idx="12">
                  <c:v>8</c:v>
                </c:pt>
                <c:pt idx="13">
                  <c:v>27</c:v>
                </c:pt>
                <c:pt idx="14">
                  <c:v>29</c:v>
                </c:pt>
                <c:pt idx="15">
                  <c:v>15</c:v>
                </c:pt>
                <c:pt idx="16">
                  <c:v>17</c:v>
                </c:pt>
                <c:pt idx="17">
                  <c:v>20</c:v>
                </c:pt>
                <c:pt idx="18">
                  <c:v>22.333333333333332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2A-499B-9B89-195EA8BA24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Cefuroxime  (Watch)</c:v>
                </c:pt>
              </c:strCache>
            </c:strRef>
          </c:tx>
          <c:spPr>
            <a:solidFill>
              <a:srgbClr val="FF0000"/>
            </a:solidFill>
            <a:effectLst/>
          </c:spPr>
          <c:invertIfNegative val="0"/>
          <c:cat>
            <c:strRef>
              <c:f>Sheet1!$A$2:$A$20</c:f>
              <c:strCache>
                <c:ptCount val="19"/>
                <c:pt idx="0">
                  <c:v>Jan 25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Jan 26</c:v>
                </c:pt>
                <c:pt idx="13">
                  <c:v>Feb</c:v>
                </c:pt>
                <c:pt idx="14">
                  <c:v>Mar</c:v>
                </c:pt>
                <c:pt idx="15">
                  <c:v>Apr</c:v>
                </c:pt>
                <c:pt idx="16">
                  <c:v>May</c:v>
                </c:pt>
                <c:pt idx="17">
                  <c:v>Jun</c:v>
                </c:pt>
                <c:pt idx="18">
                  <c:v>Jul</c:v>
                </c:pt>
              </c:strCache>
            </c:str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15.25</c:v>
                </c:pt>
                <c:pt idx="1">
                  <c:v>62.25</c:v>
                </c:pt>
                <c:pt idx="2">
                  <c:v>55</c:v>
                </c:pt>
                <c:pt idx="3">
                  <c:v>53.25</c:v>
                </c:pt>
                <c:pt idx="4">
                  <c:v>20.5</c:v>
                </c:pt>
                <c:pt idx="5">
                  <c:v>44</c:v>
                </c:pt>
                <c:pt idx="6">
                  <c:v>61</c:v>
                </c:pt>
                <c:pt idx="7">
                  <c:v>62.75</c:v>
                </c:pt>
                <c:pt idx="8">
                  <c:v>64</c:v>
                </c:pt>
                <c:pt idx="9">
                  <c:v>29.25</c:v>
                </c:pt>
                <c:pt idx="10">
                  <c:v>32</c:v>
                </c:pt>
                <c:pt idx="11">
                  <c:v>72</c:v>
                </c:pt>
                <c:pt idx="12">
                  <c:v>32</c:v>
                </c:pt>
                <c:pt idx="13">
                  <c:v>35</c:v>
                </c:pt>
                <c:pt idx="14">
                  <c:v>19.25</c:v>
                </c:pt>
                <c:pt idx="15">
                  <c:v>17</c:v>
                </c:pt>
                <c:pt idx="16">
                  <c:v>20.75</c:v>
                </c:pt>
                <c:pt idx="17">
                  <c:v>23.75</c:v>
                </c:pt>
                <c:pt idx="18">
                  <c:v>27.5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2A-499B-9B89-195EA8BA24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2060"/>
                </a:solidFill>
                <a:latin typeface="Apto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2060"/>
                    </a:solidFill>
                    <a:latin typeface="Aptos"/>
                  </a:defRPr>
                </a:pPr>
                <a:r>
                  <a:rPr lang="en-GB" sz="1000" b="0" i="0" u="none" strike="noStrike">
                    <a:solidFill>
                      <a:srgbClr val="002060"/>
                    </a:solidFill>
                    <a:latin typeface="Aptos"/>
                  </a:rPr>
                  <a:t>DDDs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2060"/>
                </a:solidFill>
                <a:latin typeface="Apto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002060"/>
              </a:solidFill>
              <a:latin typeface="Aptos"/>
              <a:cs typeface="Aptos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1FB658-543A-450D-8B7F-D832E939499D}" type="doc">
      <dgm:prSet loTypeId="urn:microsoft.com/office/officeart/2016/7/layout/BasicProcessNew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868708A-4D30-485B-9235-EBB13A3E7A09}">
      <dgm:prSet custT="1"/>
      <dgm:spPr/>
      <dgm:t>
        <a:bodyPr/>
        <a:lstStyle/>
        <a:p>
          <a:r>
            <a:rPr lang="en-GB" sz="3200">
              <a:solidFill>
                <a:srgbClr val="002060"/>
              </a:solidFill>
            </a:rPr>
            <a:t>Webinars</a:t>
          </a:r>
          <a:endParaRPr lang="en-US" sz="3200">
            <a:solidFill>
              <a:srgbClr val="002060"/>
            </a:solidFill>
          </a:endParaRPr>
        </a:p>
      </dgm:t>
    </dgm:pt>
    <dgm:pt modelId="{13DF7945-086B-4CE6-ABE2-F461A991C901}" type="parTrans" cxnId="{98C3C144-AD5A-4188-A39E-AEE434632725}">
      <dgm:prSet/>
      <dgm:spPr/>
      <dgm:t>
        <a:bodyPr/>
        <a:lstStyle/>
        <a:p>
          <a:endParaRPr lang="en-US"/>
        </a:p>
      </dgm:t>
    </dgm:pt>
    <dgm:pt modelId="{CE748C89-06D8-47B0-BDDA-DF5475240C09}" type="sibTrans" cxnId="{98C3C144-AD5A-4188-A39E-AEE434632725}">
      <dgm:prSet/>
      <dgm:spPr/>
      <dgm:t>
        <a:bodyPr/>
        <a:lstStyle/>
        <a:p>
          <a:endParaRPr lang="en-US"/>
        </a:p>
      </dgm:t>
    </dgm:pt>
    <dgm:pt modelId="{A208BB4B-124F-4E76-8DAD-4FEFD1A299EF}">
      <dgm:prSet/>
      <dgm:spPr/>
      <dgm:t>
        <a:bodyPr/>
        <a:lstStyle/>
        <a:p>
          <a:r>
            <a:rPr lang="en-GB" sz="3200">
              <a:solidFill>
                <a:srgbClr val="002060"/>
              </a:solidFill>
            </a:rPr>
            <a:t>AMS case reviews</a:t>
          </a:r>
          <a:endParaRPr lang="en-US" sz="3200">
            <a:solidFill>
              <a:srgbClr val="002060"/>
            </a:solidFill>
          </a:endParaRPr>
        </a:p>
      </dgm:t>
    </dgm:pt>
    <dgm:pt modelId="{D64B9143-AEDD-449C-83E4-0C6F12CD6B46}" type="parTrans" cxnId="{C0E6173C-4B48-47B8-9D48-751F206D69B8}">
      <dgm:prSet/>
      <dgm:spPr/>
      <dgm:t>
        <a:bodyPr/>
        <a:lstStyle/>
        <a:p>
          <a:endParaRPr lang="en-US"/>
        </a:p>
      </dgm:t>
    </dgm:pt>
    <dgm:pt modelId="{5D7BDC7B-EC4D-4FA8-8763-2223133C7ED4}" type="sibTrans" cxnId="{C0E6173C-4B48-47B8-9D48-751F206D69B8}">
      <dgm:prSet/>
      <dgm:spPr/>
      <dgm:t>
        <a:bodyPr/>
        <a:lstStyle/>
        <a:p>
          <a:endParaRPr lang="en-US"/>
        </a:p>
      </dgm:t>
    </dgm:pt>
    <dgm:pt modelId="{4FC1B4CB-A277-4DA7-A60E-308AB2C93BF3}">
      <dgm:prSet/>
      <dgm:spPr/>
      <dgm:t>
        <a:bodyPr/>
        <a:lstStyle/>
        <a:p>
          <a:r>
            <a:rPr lang="en-GB" sz="3200">
              <a:solidFill>
                <a:srgbClr val="002060"/>
              </a:solidFill>
            </a:rPr>
            <a:t>Unit based CMES</a:t>
          </a:r>
          <a:endParaRPr lang="en-US" sz="3200">
            <a:solidFill>
              <a:srgbClr val="002060"/>
            </a:solidFill>
          </a:endParaRPr>
        </a:p>
      </dgm:t>
    </dgm:pt>
    <dgm:pt modelId="{4EFD87AA-1879-4238-88D0-7DAB967FA1E1}" type="parTrans" cxnId="{B209D222-74D1-4B37-90B3-8939EB1F1D5C}">
      <dgm:prSet/>
      <dgm:spPr/>
      <dgm:t>
        <a:bodyPr/>
        <a:lstStyle/>
        <a:p>
          <a:endParaRPr lang="en-US"/>
        </a:p>
      </dgm:t>
    </dgm:pt>
    <dgm:pt modelId="{15CAE6BF-1C2E-4E09-ADCB-71F00DA3E583}" type="sibTrans" cxnId="{B209D222-74D1-4B37-90B3-8939EB1F1D5C}">
      <dgm:prSet/>
      <dgm:spPr/>
      <dgm:t>
        <a:bodyPr/>
        <a:lstStyle/>
        <a:p>
          <a:endParaRPr lang="en-US"/>
        </a:p>
      </dgm:t>
    </dgm:pt>
    <dgm:pt modelId="{C32A9365-7042-4D80-BDF5-35061682A948}">
      <dgm:prSet/>
      <dgm:spPr/>
      <dgm:t>
        <a:bodyPr/>
        <a:lstStyle/>
        <a:p>
          <a:r>
            <a:rPr lang="en-GB" sz="3200">
              <a:solidFill>
                <a:srgbClr val="002060"/>
              </a:solidFill>
            </a:rPr>
            <a:t>AMS Ward rounds</a:t>
          </a:r>
        </a:p>
      </dgm:t>
    </dgm:pt>
    <dgm:pt modelId="{7DC9EABF-47E0-483C-B4F4-7D45BDD57BE1}" type="parTrans" cxnId="{8F8F2578-25A3-48E9-9422-FD74E90B1C26}">
      <dgm:prSet/>
      <dgm:spPr/>
      <dgm:t>
        <a:bodyPr/>
        <a:lstStyle/>
        <a:p>
          <a:endParaRPr lang="en-US"/>
        </a:p>
      </dgm:t>
    </dgm:pt>
    <dgm:pt modelId="{3EFB044F-8960-432F-85A8-3142CB742F09}" type="sibTrans" cxnId="{8F8F2578-25A3-48E9-9422-FD74E90B1C26}">
      <dgm:prSet/>
      <dgm:spPr/>
      <dgm:t>
        <a:bodyPr/>
        <a:lstStyle/>
        <a:p>
          <a:endParaRPr lang="en-US"/>
        </a:p>
      </dgm:t>
    </dgm:pt>
    <dgm:pt modelId="{A5122127-8C8E-4CE8-9623-C25AE54469D6}" type="pres">
      <dgm:prSet presAssocID="{831FB658-543A-450D-8B7F-D832E939499D}" presName="Name0" presStyleCnt="0">
        <dgm:presLayoutVars>
          <dgm:dir/>
          <dgm:resizeHandles val="exact"/>
        </dgm:presLayoutVars>
      </dgm:prSet>
      <dgm:spPr/>
    </dgm:pt>
    <dgm:pt modelId="{44480348-2798-4445-AF20-FC59793C7633}" type="pres">
      <dgm:prSet presAssocID="{2868708A-4D30-485B-9235-EBB13A3E7A09}" presName="node" presStyleLbl="node1" presStyleIdx="0" presStyleCnt="7">
        <dgm:presLayoutVars>
          <dgm:bulletEnabled val="1"/>
        </dgm:presLayoutVars>
      </dgm:prSet>
      <dgm:spPr/>
    </dgm:pt>
    <dgm:pt modelId="{3A2E0417-F099-4067-8095-9C40BD6D63EE}" type="pres">
      <dgm:prSet presAssocID="{CE748C89-06D8-47B0-BDDA-DF5475240C09}" presName="sibTransSpacerBeforeConnector" presStyleCnt="0"/>
      <dgm:spPr/>
    </dgm:pt>
    <dgm:pt modelId="{BF0CFFE5-8628-48D1-9A60-6D2B2FAF7051}" type="pres">
      <dgm:prSet presAssocID="{CE748C89-06D8-47B0-BDDA-DF5475240C09}" presName="sibTrans" presStyleLbl="node1" presStyleIdx="1" presStyleCnt="7"/>
      <dgm:spPr/>
    </dgm:pt>
    <dgm:pt modelId="{3DA9A71E-0E59-47D8-BA3B-F8517118ABD8}" type="pres">
      <dgm:prSet presAssocID="{CE748C89-06D8-47B0-BDDA-DF5475240C09}" presName="sibTransSpacerAfterConnector" presStyleCnt="0"/>
      <dgm:spPr/>
    </dgm:pt>
    <dgm:pt modelId="{4D0F1F9C-A4F2-4707-BDEF-AD05A1301E37}" type="pres">
      <dgm:prSet presAssocID="{A208BB4B-124F-4E76-8DAD-4FEFD1A299EF}" presName="node" presStyleLbl="node1" presStyleIdx="2" presStyleCnt="7">
        <dgm:presLayoutVars>
          <dgm:bulletEnabled val="1"/>
        </dgm:presLayoutVars>
      </dgm:prSet>
      <dgm:spPr/>
    </dgm:pt>
    <dgm:pt modelId="{439FF897-8624-48D6-A237-949465A20B35}" type="pres">
      <dgm:prSet presAssocID="{5D7BDC7B-EC4D-4FA8-8763-2223133C7ED4}" presName="sibTransSpacerBeforeConnector" presStyleCnt="0"/>
      <dgm:spPr/>
    </dgm:pt>
    <dgm:pt modelId="{22EB162A-6D2A-420A-B709-FDD31B675E12}" type="pres">
      <dgm:prSet presAssocID="{5D7BDC7B-EC4D-4FA8-8763-2223133C7ED4}" presName="sibTrans" presStyleLbl="node1" presStyleIdx="3" presStyleCnt="7"/>
      <dgm:spPr/>
    </dgm:pt>
    <dgm:pt modelId="{D776DAF8-3EFA-4383-981F-15D14B867EFE}" type="pres">
      <dgm:prSet presAssocID="{5D7BDC7B-EC4D-4FA8-8763-2223133C7ED4}" presName="sibTransSpacerAfterConnector" presStyleCnt="0"/>
      <dgm:spPr/>
    </dgm:pt>
    <dgm:pt modelId="{E1EFF94D-2FB6-4434-B190-C347D1E68733}" type="pres">
      <dgm:prSet presAssocID="{4FC1B4CB-A277-4DA7-A60E-308AB2C93BF3}" presName="node" presStyleLbl="node1" presStyleIdx="4" presStyleCnt="7">
        <dgm:presLayoutVars>
          <dgm:bulletEnabled val="1"/>
        </dgm:presLayoutVars>
      </dgm:prSet>
      <dgm:spPr/>
    </dgm:pt>
    <dgm:pt modelId="{59573C2B-4574-4360-853C-556A3FD8F60E}" type="pres">
      <dgm:prSet presAssocID="{15CAE6BF-1C2E-4E09-ADCB-71F00DA3E583}" presName="sibTransSpacerBeforeConnector" presStyleCnt="0"/>
      <dgm:spPr/>
    </dgm:pt>
    <dgm:pt modelId="{ECD08298-6C64-4840-AB25-36750742DCC1}" type="pres">
      <dgm:prSet presAssocID="{15CAE6BF-1C2E-4E09-ADCB-71F00DA3E583}" presName="sibTrans" presStyleLbl="node1" presStyleIdx="5" presStyleCnt="7"/>
      <dgm:spPr/>
    </dgm:pt>
    <dgm:pt modelId="{788A4BF4-9B2C-45F6-9223-AB1F5EB24839}" type="pres">
      <dgm:prSet presAssocID="{15CAE6BF-1C2E-4E09-ADCB-71F00DA3E583}" presName="sibTransSpacerAfterConnector" presStyleCnt="0"/>
      <dgm:spPr/>
    </dgm:pt>
    <dgm:pt modelId="{7CC024BE-C6F3-4932-AA91-D6E12D297BA3}" type="pres">
      <dgm:prSet presAssocID="{C32A9365-7042-4D80-BDF5-35061682A948}" presName="node" presStyleLbl="node1" presStyleIdx="6" presStyleCnt="7">
        <dgm:presLayoutVars>
          <dgm:bulletEnabled val="1"/>
        </dgm:presLayoutVars>
      </dgm:prSet>
      <dgm:spPr/>
    </dgm:pt>
  </dgm:ptLst>
  <dgm:cxnLst>
    <dgm:cxn modelId="{336BFB00-1A93-45D4-BFD8-4A22E3FFF45D}" type="presOf" srcId="{5D7BDC7B-EC4D-4FA8-8763-2223133C7ED4}" destId="{22EB162A-6D2A-420A-B709-FDD31B675E12}" srcOrd="0" destOrd="0" presId="urn:microsoft.com/office/officeart/2016/7/layout/BasicProcessNew"/>
    <dgm:cxn modelId="{5CB0DE1C-1801-4755-AC44-806795D77ED5}" type="presOf" srcId="{A208BB4B-124F-4E76-8DAD-4FEFD1A299EF}" destId="{4D0F1F9C-A4F2-4707-BDEF-AD05A1301E37}" srcOrd="0" destOrd="0" presId="urn:microsoft.com/office/officeart/2016/7/layout/BasicProcessNew"/>
    <dgm:cxn modelId="{B209D222-74D1-4B37-90B3-8939EB1F1D5C}" srcId="{831FB658-543A-450D-8B7F-D832E939499D}" destId="{4FC1B4CB-A277-4DA7-A60E-308AB2C93BF3}" srcOrd="2" destOrd="0" parTransId="{4EFD87AA-1879-4238-88D0-7DAB967FA1E1}" sibTransId="{15CAE6BF-1C2E-4E09-ADCB-71F00DA3E583}"/>
    <dgm:cxn modelId="{C0E6173C-4B48-47B8-9D48-751F206D69B8}" srcId="{831FB658-543A-450D-8B7F-D832E939499D}" destId="{A208BB4B-124F-4E76-8DAD-4FEFD1A299EF}" srcOrd="1" destOrd="0" parTransId="{D64B9143-AEDD-449C-83E4-0C6F12CD6B46}" sibTransId="{5D7BDC7B-EC4D-4FA8-8763-2223133C7ED4}"/>
    <dgm:cxn modelId="{18EC3E64-4911-42A7-AE13-186672966AC8}" type="presOf" srcId="{C32A9365-7042-4D80-BDF5-35061682A948}" destId="{7CC024BE-C6F3-4932-AA91-D6E12D297BA3}" srcOrd="0" destOrd="0" presId="urn:microsoft.com/office/officeart/2016/7/layout/BasicProcessNew"/>
    <dgm:cxn modelId="{98C3C144-AD5A-4188-A39E-AEE434632725}" srcId="{831FB658-543A-450D-8B7F-D832E939499D}" destId="{2868708A-4D30-485B-9235-EBB13A3E7A09}" srcOrd="0" destOrd="0" parTransId="{13DF7945-086B-4CE6-ABE2-F461A991C901}" sibTransId="{CE748C89-06D8-47B0-BDDA-DF5475240C09}"/>
    <dgm:cxn modelId="{E3B97B73-ED9E-4786-8D0B-307546FF78D1}" type="presOf" srcId="{4FC1B4CB-A277-4DA7-A60E-308AB2C93BF3}" destId="{E1EFF94D-2FB6-4434-B190-C347D1E68733}" srcOrd="0" destOrd="0" presId="urn:microsoft.com/office/officeart/2016/7/layout/BasicProcessNew"/>
    <dgm:cxn modelId="{8F8F2578-25A3-48E9-9422-FD74E90B1C26}" srcId="{831FB658-543A-450D-8B7F-D832E939499D}" destId="{C32A9365-7042-4D80-BDF5-35061682A948}" srcOrd="3" destOrd="0" parTransId="{7DC9EABF-47E0-483C-B4F4-7D45BDD57BE1}" sibTransId="{3EFB044F-8960-432F-85A8-3142CB742F09}"/>
    <dgm:cxn modelId="{A643BE81-F09C-410E-B3DB-4727621DFA95}" type="presOf" srcId="{2868708A-4D30-485B-9235-EBB13A3E7A09}" destId="{44480348-2798-4445-AF20-FC59793C7633}" srcOrd="0" destOrd="0" presId="urn:microsoft.com/office/officeart/2016/7/layout/BasicProcessNew"/>
    <dgm:cxn modelId="{5F7BA291-769C-43A5-A371-A268906C0C3D}" type="presOf" srcId="{15CAE6BF-1C2E-4E09-ADCB-71F00DA3E583}" destId="{ECD08298-6C64-4840-AB25-36750742DCC1}" srcOrd="0" destOrd="0" presId="urn:microsoft.com/office/officeart/2016/7/layout/BasicProcessNew"/>
    <dgm:cxn modelId="{44B08DE1-9A12-4887-AF03-CF562448306F}" type="presOf" srcId="{CE748C89-06D8-47B0-BDDA-DF5475240C09}" destId="{BF0CFFE5-8628-48D1-9A60-6D2B2FAF7051}" srcOrd="0" destOrd="0" presId="urn:microsoft.com/office/officeart/2016/7/layout/BasicProcessNew"/>
    <dgm:cxn modelId="{AC8266F0-1E23-4DC0-B259-FD9AA531324B}" type="presOf" srcId="{831FB658-543A-450D-8B7F-D832E939499D}" destId="{A5122127-8C8E-4CE8-9623-C25AE54469D6}" srcOrd="0" destOrd="0" presId="urn:microsoft.com/office/officeart/2016/7/layout/BasicProcessNew"/>
    <dgm:cxn modelId="{AEED8F10-E80D-454F-BCD0-A293BD99077C}" type="presParOf" srcId="{A5122127-8C8E-4CE8-9623-C25AE54469D6}" destId="{44480348-2798-4445-AF20-FC59793C7633}" srcOrd="0" destOrd="0" presId="urn:microsoft.com/office/officeart/2016/7/layout/BasicProcessNew"/>
    <dgm:cxn modelId="{9E084E63-D9FC-4B70-BB23-5032A7BCDA40}" type="presParOf" srcId="{A5122127-8C8E-4CE8-9623-C25AE54469D6}" destId="{3A2E0417-F099-4067-8095-9C40BD6D63EE}" srcOrd="1" destOrd="0" presId="urn:microsoft.com/office/officeart/2016/7/layout/BasicProcessNew"/>
    <dgm:cxn modelId="{1CC7CA34-B902-4609-8760-5EEBB5C6CDAD}" type="presParOf" srcId="{A5122127-8C8E-4CE8-9623-C25AE54469D6}" destId="{BF0CFFE5-8628-48D1-9A60-6D2B2FAF7051}" srcOrd="2" destOrd="0" presId="urn:microsoft.com/office/officeart/2016/7/layout/BasicProcessNew"/>
    <dgm:cxn modelId="{A550A2FA-E00C-448E-9A57-4810C3A772B4}" type="presParOf" srcId="{A5122127-8C8E-4CE8-9623-C25AE54469D6}" destId="{3DA9A71E-0E59-47D8-BA3B-F8517118ABD8}" srcOrd="3" destOrd="0" presId="urn:microsoft.com/office/officeart/2016/7/layout/BasicProcessNew"/>
    <dgm:cxn modelId="{23F7FF84-1983-46C9-9202-68100C9345BB}" type="presParOf" srcId="{A5122127-8C8E-4CE8-9623-C25AE54469D6}" destId="{4D0F1F9C-A4F2-4707-BDEF-AD05A1301E37}" srcOrd="4" destOrd="0" presId="urn:microsoft.com/office/officeart/2016/7/layout/BasicProcessNew"/>
    <dgm:cxn modelId="{629500E2-D8A8-4FDB-8CA5-E0607BA028A9}" type="presParOf" srcId="{A5122127-8C8E-4CE8-9623-C25AE54469D6}" destId="{439FF897-8624-48D6-A237-949465A20B35}" srcOrd="5" destOrd="0" presId="urn:microsoft.com/office/officeart/2016/7/layout/BasicProcessNew"/>
    <dgm:cxn modelId="{89800897-B0A5-4AE5-8769-E3C86FCE5F7E}" type="presParOf" srcId="{A5122127-8C8E-4CE8-9623-C25AE54469D6}" destId="{22EB162A-6D2A-420A-B709-FDD31B675E12}" srcOrd="6" destOrd="0" presId="urn:microsoft.com/office/officeart/2016/7/layout/BasicProcessNew"/>
    <dgm:cxn modelId="{175F7B76-DEE9-4D36-B856-AE9C99F0CC73}" type="presParOf" srcId="{A5122127-8C8E-4CE8-9623-C25AE54469D6}" destId="{D776DAF8-3EFA-4383-981F-15D14B867EFE}" srcOrd="7" destOrd="0" presId="urn:microsoft.com/office/officeart/2016/7/layout/BasicProcessNew"/>
    <dgm:cxn modelId="{5DF70D24-704B-475A-A087-E26568F191EE}" type="presParOf" srcId="{A5122127-8C8E-4CE8-9623-C25AE54469D6}" destId="{E1EFF94D-2FB6-4434-B190-C347D1E68733}" srcOrd="8" destOrd="0" presId="urn:microsoft.com/office/officeart/2016/7/layout/BasicProcessNew"/>
    <dgm:cxn modelId="{5F0AAC64-481C-47E3-BC51-B78AFFDF29EB}" type="presParOf" srcId="{A5122127-8C8E-4CE8-9623-C25AE54469D6}" destId="{59573C2B-4574-4360-853C-556A3FD8F60E}" srcOrd="9" destOrd="0" presId="urn:microsoft.com/office/officeart/2016/7/layout/BasicProcessNew"/>
    <dgm:cxn modelId="{AEC49C35-E60E-4D98-ABA4-461DDB34DB87}" type="presParOf" srcId="{A5122127-8C8E-4CE8-9623-C25AE54469D6}" destId="{ECD08298-6C64-4840-AB25-36750742DCC1}" srcOrd="10" destOrd="0" presId="urn:microsoft.com/office/officeart/2016/7/layout/BasicProcessNew"/>
    <dgm:cxn modelId="{3A9A3E5E-7E62-444C-A218-787F83241934}" type="presParOf" srcId="{A5122127-8C8E-4CE8-9623-C25AE54469D6}" destId="{788A4BF4-9B2C-45F6-9223-AB1F5EB24839}" srcOrd="11" destOrd="0" presId="urn:microsoft.com/office/officeart/2016/7/layout/BasicProcessNew"/>
    <dgm:cxn modelId="{F99F2B6D-C63E-4CF3-9FE6-6290C2FCBE0E}" type="presParOf" srcId="{A5122127-8C8E-4CE8-9623-C25AE54469D6}" destId="{7CC024BE-C6F3-4932-AA91-D6E12D297BA3}" srcOrd="12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80348-2798-4445-AF20-FC59793C7633}">
      <dsp:nvSpPr>
        <dsp:cNvPr id="0" name=""/>
        <dsp:cNvSpPr/>
      </dsp:nvSpPr>
      <dsp:spPr>
        <a:xfrm>
          <a:off x="5466" y="0"/>
          <a:ext cx="2339635" cy="1041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>
              <a:solidFill>
                <a:srgbClr val="002060"/>
              </a:solidFill>
            </a:rPr>
            <a:t>Webinars</a:t>
          </a:r>
          <a:endParaRPr lang="en-US" sz="3200" kern="1200">
            <a:solidFill>
              <a:srgbClr val="002060"/>
            </a:solidFill>
          </a:endParaRPr>
        </a:p>
      </dsp:txBody>
      <dsp:txXfrm>
        <a:off x="5466" y="0"/>
        <a:ext cx="2339635" cy="1041408"/>
      </dsp:txXfrm>
    </dsp:sp>
    <dsp:sp modelId="{BF0CFFE5-8628-48D1-9A60-6D2B2FAF7051}">
      <dsp:nvSpPr>
        <dsp:cNvPr id="0" name=""/>
        <dsp:cNvSpPr/>
      </dsp:nvSpPr>
      <dsp:spPr>
        <a:xfrm>
          <a:off x="2380737" y="399204"/>
          <a:ext cx="350945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F1F9C-A4F2-4707-BDEF-AD05A1301E37}">
      <dsp:nvSpPr>
        <dsp:cNvPr id="0" name=""/>
        <dsp:cNvSpPr/>
      </dsp:nvSpPr>
      <dsp:spPr>
        <a:xfrm>
          <a:off x="2767317" y="0"/>
          <a:ext cx="2339635" cy="1041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solidFill>
                <a:srgbClr val="002060"/>
              </a:solidFill>
            </a:rPr>
            <a:t>AMS case reviews</a:t>
          </a:r>
          <a:endParaRPr lang="en-US" sz="2600" kern="1200">
            <a:solidFill>
              <a:srgbClr val="002060"/>
            </a:solidFill>
          </a:endParaRPr>
        </a:p>
      </dsp:txBody>
      <dsp:txXfrm>
        <a:off x="2767317" y="0"/>
        <a:ext cx="2339635" cy="1041408"/>
      </dsp:txXfrm>
    </dsp:sp>
    <dsp:sp modelId="{22EB162A-6D2A-420A-B709-FDD31B675E12}">
      <dsp:nvSpPr>
        <dsp:cNvPr id="0" name=""/>
        <dsp:cNvSpPr/>
      </dsp:nvSpPr>
      <dsp:spPr>
        <a:xfrm>
          <a:off x="5142587" y="399204"/>
          <a:ext cx="350945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EFF94D-2FB6-4434-B190-C347D1E68733}">
      <dsp:nvSpPr>
        <dsp:cNvPr id="0" name=""/>
        <dsp:cNvSpPr/>
      </dsp:nvSpPr>
      <dsp:spPr>
        <a:xfrm>
          <a:off x="5529168" y="0"/>
          <a:ext cx="2339635" cy="1041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solidFill>
                <a:srgbClr val="002060"/>
              </a:solidFill>
            </a:rPr>
            <a:t>Unit based CMES</a:t>
          </a:r>
          <a:endParaRPr lang="en-US" sz="2600" kern="1200">
            <a:solidFill>
              <a:srgbClr val="002060"/>
            </a:solidFill>
          </a:endParaRPr>
        </a:p>
      </dsp:txBody>
      <dsp:txXfrm>
        <a:off x="5529168" y="0"/>
        <a:ext cx="2339635" cy="1041408"/>
      </dsp:txXfrm>
    </dsp:sp>
    <dsp:sp modelId="{ECD08298-6C64-4840-AB25-36750742DCC1}">
      <dsp:nvSpPr>
        <dsp:cNvPr id="0" name=""/>
        <dsp:cNvSpPr/>
      </dsp:nvSpPr>
      <dsp:spPr>
        <a:xfrm>
          <a:off x="7904438" y="399204"/>
          <a:ext cx="350945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024BE-C6F3-4932-AA91-D6E12D297BA3}">
      <dsp:nvSpPr>
        <dsp:cNvPr id="0" name=""/>
        <dsp:cNvSpPr/>
      </dsp:nvSpPr>
      <dsp:spPr>
        <a:xfrm>
          <a:off x="8291019" y="0"/>
          <a:ext cx="2339635" cy="1041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solidFill>
                <a:srgbClr val="002060"/>
              </a:solidFill>
            </a:rPr>
            <a:t>AMS Ward rounds</a:t>
          </a:r>
        </a:p>
      </dsp:txBody>
      <dsp:txXfrm>
        <a:off x="8291019" y="0"/>
        <a:ext cx="2339635" cy="1041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374E4-BE6D-45C8-4192-8F70E6755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4642C-F08B-5649-BB00-EFBEDF7EB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BCCE38-8761-FCD2-C853-4BB8AFC1C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8E8C5-A52F-D79C-8E95-D76409DE18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79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BC609-D5AC-1E96-6289-A02617901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154601-21CA-3412-18E3-708A81FD2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714903-62B6-5B82-3D27-751DBA645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1B3F7-CA18-71ED-FD65-66BF2536A7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92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B55FD-630F-B6EB-1FC6-81179FC5A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1A9EEA-754B-EF54-381D-56979046B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3AD85E-2391-BAF2-2105-9A77EFD22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FDACB-4BE4-700A-32CA-326B401AEC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503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5EF14-BD66-0668-98CD-1950B5893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9CE93C-36E0-BBB5-1E51-7D6BA47F5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929812-D746-43C5-79C9-18D774462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ABFB5-7E9F-02CC-93BD-A2D68A6909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09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3F31C-8308-E3F5-1C10-60DB89787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12FEC0-3644-C1C5-AE26-F584332F9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668634-C748-AAAE-8E80-8076F0C06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31802-6F45-FBAD-5E24-D80768C537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33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7CF9F-3817-81BE-D321-6D0D47F48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C40961-9C0A-7B77-473F-954A96BF4F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798C1-CDAB-CC44-9755-60C35C195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D35AA-25D6-4DC3-EB3C-06EE50C9DD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392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F3DA0-8BB6-CF55-8EA2-3C9B059EE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A1ED2-6909-7493-C4E8-CBD8C97385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255E6C-83DD-05A0-D84E-8205E11CD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66B53-1299-A34F-9B72-89D1A18025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48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73AFC-B025-D67E-2344-01AF2CD28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CA2CA7-102E-8497-88C3-A85CD8AC5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8348A3-6F73-8975-EE0B-883330D04C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644F7-7CD3-F509-37EF-4997765731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149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C56C9-B3F2-C1B1-75E0-C68D76762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AF4E73-A4EA-0DBA-1565-B182994328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B03D6D-59D2-CC8D-75A9-E7C52F9A8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DDF867-7918-DA3E-7CA2-2FBD73742B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75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/>
          </a:p>
          <a:p>
            <a:pPr marL="0" indent="0">
              <a:buNone/>
            </a:pPr>
            <a:r>
              <a:rPr lang="en-US" sz="3300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/>
          </a:p>
          <a:p>
            <a:pPr marL="0" indent="0">
              <a:buNone/>
            </a:pPr>
            <a:r>
              <a:rPr lang="en-US" sz="1900" b="1" i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023A3-D46E-C72B-AF52-337FDB9D9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F80C0E24-AA70-5082-79EC-BA1989094E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ABD35B5A-A004-12D9-0261-7B6FDC423F48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49C3305-D123-A371-B56D-5BD4FF3D86D7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EDB9BBA-4D75-B90E-41CC-643838D4FFA0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D383E7D-1626-CB2B-392D-2B113AE53D1F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205826F3-4896-8668-C12E-DBE4A7F7C5CA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EFD2B5BF-9E6B-8F9E-C6CD-A67E8978A113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F159083D-93F4-F4D8-4A58-A461FE6242D2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3A5E19E1-2A5D-311D-24DB-A2FD4CD0FC77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C2BF1BF4-DF73-23D5-5977-80D08C913D1F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97CD9022-7683-9127-0822-94CE42163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7CFDA887-DBD2-66C1-AA1B-EAF11B118F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3AEE1736-1B5E-8A73-80C7-017F0EC28057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B03EE5C0-8C93-74E0-5AF3-7AFA56AF6EFE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sz="2400" b="1">
                <a:solidFill>
                  <a:srgbClr val="000000"/>
                </a:solidFill>
                <a:latin typeface="Aptos"/>
                <a:cs typeface="Poppins"/>
              </a:rPr>
              <a:t>Monitoring </a:t>
            </a:r>
          </a:p>
          <a:p>
            <a:endParaRPr lang="en-US">
              <a:cs typeface="Poppins"/>
            </a:endParaRPr>
          </a:p>
          <a:p>
            <a:endParaRPr lang="en-GB"/>
          </a:p>
        </p:txBody>
      </p:sp>
      <p:pic>
        <p:nvPicPr>
          <p:cNvPr id="35" name="Picture 3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4D52B11-724C-851C-1873-679C194C3C4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147"/>
          <a:stretch>
            <a:fillRect/>
          </a:stretch>
        </p:blipFill>
        <p:spPr>
          <a:xfrm>
            <a:off x="5300970" y="1931830"/>
            <a:ext cx="5650485" cy="39817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A3B936-CBC7-DFDD-7101-523F303CFC27}"/>
              </a:ext>
            </a:extLst>
          </p:cNvPr>
          <p:cNvSpPr txBox="1"/>
          <p:nvPr/>
        </p:nvSpPr>
        <p:spPr>
          <a:xfrm>
            <a:off x="1215006" y="2470307"/>
            <a:ext cx="395795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n-US" sz="1800">
                <a:latin typeface="Aptos"/>
              </a:rPr>
              <a:t>Developed tools for monitoring culture and sensitivity at each stage from sample collection to reporting</a:t>
            </a:r>
          </a:p>
          <a:p>
            <a:pPr algn="l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397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Results</a:t>
            </a:r>
            <a:endParaRPr lang="en-US" sz="300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F3AA6D0-7F21-4707-17AF-EAD59F4783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3415463"/>
              </p:ext>
            </p:extLst>
          </p:nvPr>
        </p:nvGraphicFramePr>
        <p:xfrm>
          <a:off x="749808" y="1783080"/>
          <a:ext cx="10652760" cy="407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852F5-6228-C527-0250-3C740E77B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F7D946BA-904C-42B5-6B1E-EA454A22B3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C269D678-B644-4DC0-4D47-B52A0D92A3CE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EFD3FE8-61E0-F673-20E8-FA3AADD015BB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7B6727C-8311-D0FA-3EF2-8D56EFCD4C52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Results </a:t>
            </a:r>
            <a:endParaRPr lang="en-US" sz="3000">
              <a:latin typeface="Aptos Display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293B367-320C-01B2-D5DD-DAE22AFAA214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F81EF6C4-BC11-B814-D28C-4D8C79A7D090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F721042D-379C-65D7-C9FA-8F6F56F65389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A23C72C-10AC-11DE-B75E-9D7267FD875C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0927FA15-7AEF-4879-A109-CD059858AD62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30FD8D59-E39F-97AE-08FC-A7D8A89CFBC7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EA59EB44-00F3-4954-B9A1-92F05F2B2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E176D762-6A4F-8EB9-0888-3DA552CAB5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9935F7AC-AF85-59D2-52D4-B74C16B1A9A4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60C8DCF1-CBFE-87C7-D9F0-DDC06F2B73FC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973D48CE-C6DF-B051-EDB3-ED525B868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4236705"/>
              </p:ext>
            </p:extLst>
          </p:nvPr>
        </p:nvGraphicFramePr>
        <p:xfrm>
          <a:off x="749808" y="1783080"/>
          <a:ext cx="10652760" cy="407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84373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4D600-B8EB-5350-9A5C-DC18C5BCB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22D8D0FC-1772-B0E4-DAE7-271118F9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CC2F63CB-AE33-6C09-4937-B426AB7355CC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27006ED-3C82-9C91-8B8E-F96E7D94C2DF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7DF36B2-BB56-F06A-3548-92F3AF5F8FBB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Results </a:t>
            </a:r>
            <a:endParaRPr lang="en-US" sz="30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5F742B5-CFDB-0DB2-E555-2F94DC4045D8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5936CD48-8240-361B-76F0-2CB17D4EE0AF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CE0EB666-5BB4-0633-EB8A-75092D088A54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9F334CA6-CB9F-54AC-A394-6C0DA7BFDEF6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4FFF4CD-2BB9-9C4D-1495-E90FDC106E79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0AC15B7D-9A86-05B6-AF10-6C5933D6AE2D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EA0BD96B-B630-7D9C-8A87-F54006C26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91CA1F99-F141-DD0B-A5B1-782B867E27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6D279395-C387-A13F-F81D-2119EA17E688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9D088E96-A6FA-3A94-605D-280229636EAD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2959115"/>
              </p:ext>
            </p:extLst>
          </p:nvPr>
        </p:nvGraphicFramePr>
        <p:xfrm>
          <a:off x="749808" y="1783080"/>
          <a:ext cx="10652760" cy="407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41820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2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Results</a:t>
            </a:r>
            <a:endParaRPr lang="en-US" sz="300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0" indent="0">
              <a:buNone/>
            </a:pPr>
            <a:r>
              <a:rPr lang="en-US" sz="1600">
                <a:solidFill>
                  <a:srgbClr val="003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Cefazolin’s share of parenteral prophylaxis DDDs rose from 2.6% to 44.1% — cefazolin use climbed 16-fold (3.8 → 59 vials/month) while cefuroxime fell 47% (190 → 100 vials/month).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F3AA6D0-7F21-4707-17AF-EAD59F4783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3415463"/>
              </p:ext>
            </p:extLst>
          </p:nvPr>
        </p:nvGraphicFramePr>
        <p:xfrm>
          <a:off x="749808" y="2650000"/>
          <a:ext cx="10652760" cy="321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3E66A-081D-2BDF-4866-D4110A8F4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C72C5E5E-0947-7E12-8B72-8AB1166C27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080ECA4D-68E7-E522-1528-6C48EDD1F865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95D549F-E917-DFC0-76C0-1A821017DC20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6283674-163E-0E7E-E890-7926E6D976FF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Results </a:t>
            </a:r>
            <a:endParaRPr lang="en-US" sz="3000">
              <a:latin typeface="Aptos Display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15650B0F-4289-D8EF-DCB9-8B6D41394735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DACA61FD-7528-F7C8-AEB5-C2907E581FA0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621918E8-54D2-7DF8-145F-459EE80D68C6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82A5A1A5-C60C-414E-A35F-07BB9E5E3971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61EEB016-0223-9C15-DF09-A8E0E63D889D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0ED61E87-49E1-D541-86E8-72113BE4B889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D49B8C42-5E47-DE62-89C0-593DBE8ED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548F7D9C-53D6-B543-CEB1-9AA1D376A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702F3A64-BF80-C511-BA9C-9BD2BBE82698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60B48A86-6C89-64FA-0569-46DE5209063F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171450" indent="-171450">
              <a:buFont typeface="Arial"/>
              <a:buChar char="•"/>
            </a:pPr>
            <a:r>
              <a:rPr lang="en-GB" sz="1800" b="0" i="0">
                <a:latin typeface="Aptos"/>
              </a:rPr>
              <a:t>Weekly AMS nudges and quizzes demonstrated increasing multidisciplinary engagement, with average participation rising from </a:t>
            </a:r>
            <a:r>
              <a:rPr lang="en-GB" sz="1800">
                <a:latin typeface="Aptos"/>
              </a:rPr>
              <a:t>21 </a:t>
            </a:r>
            <a:r>
              <a:rPr lang="en-GB" sz="1800" b="0" i="0">
                <a:latin typeface="Aptos"/>
              </a:rPr>
              <a:t>to </a:t>
            </a:r>
            <a:r>
              <a:rPr lang="en-GB" sz="1800">
                <a:latin typeface="Aptos"/>
              </a:rPr>
              <a:t>65 </a:t>
            </a:r>
            <a:r>
              <a:rPr lang="en-GB" sz="1800" b="0" i="0">
                <a:latin typeface="Aptos"/>
              </a:rPr>
              <a:t>respondents per week over the implementation period. </a:t>
            </a:r>
            <a:endParaRPr lang="en-US">
              <a:latin typeface="Aptos"/>
            </a:endParaRPr>
          </a:p>
          <a:p>
            <a:pPr marL="171450" indent="-171450">
              <a:buFont typeface="Arial"/>
              <a:buChar char="•"/>
            </a:pPr>
            <a:endParaRPr lang="en-GB" sz="1200">
              <a:latin typeface="Poppins"/>
            </a:endParaRPr>
          </a:p>
          <a:p>
            <a:pPr marL="171450" indent="-171450">
              <a:buFont typeface="Arial"/>
              <a:buChar char="•"/>
            </a:pPr>
            <a:r>
              <a:rPr lang="en-GB" sz="1800" b="0" i="0">
                <a:latin typeface="Aptos"/>
              </a:rPr>
              <a:t>Engagement extended beyond clinical teams to include administration, finance, IT, HR, sustainability and client services, reflecting growing institution-wide stewardship awareness.</a:t>
            </a:r>
            <a:r>
              <a:rPr lang="en-GB" sz="1800" b="0" i="0">
                <a:latin typeface="Aptos"/>
                <a:ea typeface="Poppins"/>
                <a:cs typeface="Poppins"/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11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AE86F4-1706-CC32-24B5-FB517E46A49D}"/>
              </a:ext>
            </a:extLst>
          </p:cNvPr>
          <p:cNvSpPr txBox="1"/>
          <p:nvPr/>
        </p:nvSpPr>
        <p:spPr>
          <a:xfrm>
            <a:off x="1105437" y="1926465"/>
            <a:ext cx="913326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800" b="0" i="0">
                <a:solidFill>
                  <a:srgbClr val="000000"/>
                </a:solidFill>
                <a:latin typeface="Aptos"/>
              </a:rPr>
              <a:t>Applying the WHO AMS Core Elements through a structured quality improvement approach significantly strengthened stewardship capacity at Valley Hospital. </a:t>
            </a:r>
            <a:endParaRPr lang="en-GB">
              <a:solidFill>
                <a:srgbClr val="000000"/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endParaRPr lang="en-GB">
              <a:solidFill>
                <a:srgbClr val="000000"/>
              </a:solidFill>
              <a:latin typeface="WordVisi_MSFontService"/>
            </a:endParaRPr>
          </a:p>
          <a:p>
            <a:pPr marL="285750" indent="-285750">
              <a:buFont typeface="Arial"/>
              <a:buChar char="•"/>
            </a:pPr>
            <a:r>
              <a:rPr lang="en-GB" sz="1800" b="0" i="0">
                <a:solidFill>
                  <a:srgbClr val="000000"/>
                </a:solidFill>
                <a:latin typeface="Aptos"/>
              </a:rPr>
              <a:t>Embedding behavioural education strategies within the Education Core Element fostered multidisciplinary ownership and organizational culture change.</a:t>
            </a:r>
            <a:endParaRPr lang="en-GB"/>
          </a:p>
          <a:p>
            <a:pPr algn="ctr"/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36918-ECBE-8FE3-6DE7-F5C013EAB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7FECF8BA-4E44-4563-1049-CC16A0CC73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1F5858EA-86F4-136C-E3AB-FA89CD97F560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981639A-4328-9FBF-2470-8D351C431EF4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5B1EC6B-D88C-188D-CE4E-895052232CFA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/>
              </a:rPr>
              <a:t>Acknowledg</a:t>
            </a:r>
            <a:r>
              <a:rPr lang="en-US" sz="3000" b="1">
                <a:solidFill>
                  <a:srgbClr val="00384A"/>
                </a:solidFill>
                <a:latin typeface="Aptos Display"/>
              </a:rPr>
              <a:t>ement</a:t>
            </a:r>
            <a:endParaRPr lang="en-US" sz="3000" b="1" dirty="0">
              <a:solidFill>
                <a:srgbClr val="00384A"/>
              </a:solidFill>
              <a:latin typeface="Aptos Display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76B45C8-B64C-865A-8346-2F69644123C1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FEDA198D-5F9B-B758-99BB-6EEB0FF699EC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FC57EA3F-A053-E055-06D7-C9EA5B00811F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9E65A40-73FC-B985-B6D4-5901354E7A52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2F85AAE9-8B2E-7399-D59A-34B183437BC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9C564AB2-F0FE-0033-AE26-AAFCE07F616A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9A087026-319D-3FFC-36D3-1F9DFD7FF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2EB86238-2C22-3D26-519B-2E8E12D5A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BA1C96EF-0CEC-E2A8-E2BA-696280196F0A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59448B7B-815D-A48B-29FD-20A1E3BDF74F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AB1F03-7D53-FD4A-26B6-586D3FF89ED3}"/>
              </a:ext>
            </a:extLst>
          </p:cNvPr>
          <p:cNvSpPr txBox="1"/>
          <p:nvPr/>
        </p:nvSpPr>
        <p:spPr>
          <a:xfrm>
            <a:off x="1105437" y="1926465"/>
            <a:ext cx="9133268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/>
              <a:t>Valley Hospital Board and Management</a:t>
            </a:r>
            <a:endParaRPr lang="en-GB" dirty="0"/>
          </a:p>
          <a:p>
            <a:pPr marL="285750" indent="-285750">
              <a:buFont typeface="Arial"/>
              <a:buChar char="•"/>
            </a:pPr>
            <a:endParaRPr lang="en-GB" dirty="0"/>
          </a:p>
          <a:p>
            <a:pPr marL="285750" indent="-285750">
              <a:buFont typeface="Arial"/>
              <a:buChar char="•"/>
            </a:pPr>
            <a:r>
              <a:rPr lang="en-GB"/>
              <a:t>Nakuru County Antimicrobial Stewardship Interagency Committee (CASIC)</a:t>
            </a:r>
            <a:endParaRPr lang="en-GB" dirty="0"/>
          </a:p>
          <a:p>
            <a:pPr marL="285750" indent="-285750">
              <a:buFont typeface="Arial"/>
              <a:buChar char="•"/>
            </a:pPr>
            <a:endParaRPr lang="en-GB" dirty="0"/>
          </a:p>
          <a:p>
            <a:pPr marL="285750" indent="-285750">
              <a:buFont typeface="Arial"/>
              <a:buChar char="•"/>
            </a:pPr>
            <a:r>
              <a:rPr lang="en-GB"/>
              <a:t>Valley Hospital AMS Committee Members</a:t>
            </a:r>
            <a:endParaRPr lang="en-GB" dirty="0"/>
          </a:p>
          <a:p>
            <a:pPr marL="285750" indent="-285750">
              <a:buFont typeface="Arial"/>
              <a:buChar char="•"/>
            </a:pPr>
            <a:endParaRPr lang="en-GB" dirty="0"/>
          </a:p>
          <a:p>
            <a:pPr marL="285750" indent="-285750">
              <a:buFont typeface="Arial"/>
              <a:buChar char="•"/>
            </a:pPr>
            <a:r>
              <a:rPr lang="en-GB"/>
              <a:t>AMS Unit Champions</a:t>
            </a:r>
            <a:endParaRPr lang="en-GB" dirty="0"/>
          </a:p>
          <a:p>
            <a:pPr marL="285750" indent="-285750">
              <a:buFont typeface="Arial"/>
              <a:buChar char="•"/>
            </a:pPr>
            <a:endParaRPr lang="en-GB" dirty="0"/>
          </a:p>
          <a:p>
            <a:pPr marL="285750" indent="-285750">
              <a:buFont typeface="Arial"/>
              <a:buChar char="•"/>
            </a:pPr>
            <a:r>
              <a:rPr lang="en-GB"/>
              <a:t>Valley Hospital Staff</a:t>
            </a:r>
            <a:endParaRPr lang="en-GB" dirty="0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420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t>Abstract Details</a:t>
            </a:r>
            <a:endParaRPr lang="en-US" sz="300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spcAft>
                <a:spcPts val="3000"/>
              </a:spcAft>
            </a:pPr>
            <a:r>
              <a:rPr sz="1800" b="1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1800" b="0">
                <a:solidFill>
                  <a:srgbClr val="00384A"/>
                </a:solidFill>
                <a:latin typeface="Aptos"/>
              </a:rPr>
              <a:t> </a:t>
            </a:r>
            <a:r>
              <a:rPr lang="en-GB" sz="1800">
                <a:solidFill>
                  <a:srgbClr val="00384A"/>
                </a:solidFill>
                <a:latin typeface="Aptos"/>
                <a:cs typeface="Poppins"/>
              </a:rPr>
              <a:t>Operationalizing WHO Core Elements to Strengthen Antimicrobial Stewardship: A Quality Improvement Experience at Valley Hospital</a:t>
            </a:r>
            <a:endParaRPr lang="en-US" sz="1650" b="0">
              <a:solidFill>
                <a:srgbClr val="00384A"/>
              </a:solidFill>
              <a:latin typeface="Aptos"/>
              <a:cs typeface="Poppins"/>
            </a:endParaRPr>
          </a:p>
          <a:p>
            <a:pPr>
              <a:spcAft>
                <a:spcPts val="2300"/>
              </a:spcAft>
            </a:pPr>
            <a:r>
              <a:rPr sz="1800" b="1">
                <a:solidFill>
                  <a:srgbClr val="007C89"/>
                </a:solidFill>
                <a:latin typeface="Aptos"/>
              </a:rPr>
              <a:t>PRESENTER NAME:</a:t>
            </a:r>
            <a:r>
              <a:rPr lang="en-GB" sz="1800">
                <a:solidFill>
                  <a:srgbClr val="00384A"/>
                </a:solidFill>
                <a:latin typeface="Aptos"/>
              </a:rPr>
              <a:t> Dr. Wendy Nyamusana</a:t>
            </a:r>
            <a:endParaRPr sz="1450" b="0">
              <a:solidFill>
                <a:srgbClr val="00384A"/>
              </a:solidFill>
              <a:latin typeface="Aptos"/>
            </a:endParaRPr>
          </a:p>
          <a:p>
            <a:pPr>
              <a:spcAft>
                <a:spcPts val="2300"/>
              </a:spcAft>
            </a:pPr>
            <a:r>
              <a:rPr sz="1800" b="1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lang="en-GB" sz="1800">
                <a:solidFill>
                  <a:srgbClr val="00384A"/>
                </a:solidFill>
                <a:latin typeface="Aptos"/>
              </a:rPr>
              <a:t> Valley Hospital LTD</a:t>
            </a:r>
            <a:endParaRPr sz="1450" b="0">
              <a:solidFill>
                <a:srgbClr val="00384A"/>
              </a:solidFill>
              <a:latin typeface="Aptos"/>
            </a:endParaRPr>
          </a:p>
          <a:p>
            <a:pPr>
              <a:spcAft>
                <a:spcPts val="2300"/>
              </a:spcAft>
            </a:pPr>
            <a:r>
              <a:rPr sz="1800" b="1">
                <a:solidFill>
                  <a:srgbClr val="007C89"/>
                </a:solidFill>
                <a:latin typeface="Aptos"/>
              </a:rPr>
              <a:t>COUNTY:</a:t>
            </a:r>
            <a:r>
              <a:rPr lang="en-GB" sz="1800">
                <a:solidFill>
                  <a:srgbClr val="00384A"/>
                </a:solidFill>
                <a:latin typeface="Aptos"/>
              </a:rPr>
              <a:t> Nakuru</a:t>
            </a:r>
            <a:endParaRPr sz="1450" b="0">
              <a:solidFill>
                <a:srgbClr val="00384A"/>
              </a:solidFill>
              <a:latin typeface="Aptos"/>
            </a:endParaRPr>
          </a:p>
          <a:p>
            <a:r>
              <a:rPr sz="1800" b="1">
                <a:solidFill>
                  <a:srgbClr val="007C89"/>
                </a:solidFill>
                <a:latin typeface="Aptos"/>
              </a:rPr>
              <a:t>COUNTRY:</a:t>
            </a:r>
            <a:r>
              <a:rPr lang="en-GB" sz="1800">
                <a:solidFill>
                  <a:srgbClr val="00384A"/>
                </a:solidFill>
                <a:latin typeface="Aptos"/>
              </a:rPr>
              <a:t> Kenya</a:t>
            </a:r>
            <a:endParaRPr sz="1450" b="0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Background </a:t>
            </a:r>
            <a:endParaRPr lang="en-US" sz="300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AMR</a:t>
            </a:r>
            <a:r>
              <a:rPr lang="en-GB" sz="180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 is among the top 10 global health threats in the 21st century, with major impact in Sub-Saharan Africa</a:t>
            </a:r>
            <a:r>
              <a:rPr lang="en-GB" sz="1800" b="0" i="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.</a:t>
            </a:r>
            <a:r>
              <a:rPr lang="en-GB" sz="180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 </a:t>
            </a:r>
            <a:endParaRPr lang="en-US">
              <a:solidFill>
                <a:srgbClr val="000000"/>
              </a:solidFill>
              <a:latin typeface="Aptos"/>
              <a:ea typeface="Poppins"/>
              <a:cs typeface="Poppi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rgbClr val="000000"/>
              </a:solidFill>
              <a:latin typeface="Poppins"/>
              <a:ea typeface="Poppins"/>
              <a:cs typeface="Poppin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1.27 million deaths directly attributable to AMR in 2019 with 4.95 million associated deaths.</a:t>
            </a:r>
            <a:endParaRPr lang="en-US" sz="1600">
              <a:solidFill>
                <a:srgbClr val="000000"/>
              </a:solidFill>
              <a:latin typeface="Aptos"/>
              <a:ea typeface="Poppins"/>
              <a:cs typeface="Poppi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rgbClr val="000000"/>
              </a:solidFill>
              <a:latin typeface="Poppins"/>
              <a:ea typeface="Poppins"/>
              <a:cs typeface="Poppi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rgbClr val="000000"/>
              </a:solidFill>
              <a:latin typeface="Poppins"/>
              <a:ea typeface="Poppins"/>
              <a:cs typeface="Poppi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The</a:t>
            </a:r>
            <a:r>
              <a:rPr lang="en-GB" sz="1800" b="0" i="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 World Health Organization (WHO) recommends implementation of Antimicrobial Stewardship (AMS) Core Elements to optimize antimicrobial use and strengthen institutional accountability. </a:t>
            </a:r>
            <a:endParaRPr lang="en-US">
              <a:solidFill>
                <a:srgbClr val="000000"/>
              </a:solidFill>
              <a:latin typeface="Aptos"/>
              <a:ea typeface="Poppins"/>
              <a:cs typeface="Poppi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rgbClr val="000000"/>
              </a:solidFill>
              <a:latin typeface="Poppins"/>
              <a:ea typeface="Poppins"/>
              <a:cs typeface="Poppi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A baseline assessment conducted in January 2025 at </a:t>
            </a:r>
            <a:r>
              <a:rPr lang="en-GB" sz="180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Valley Hospital</a:t>
            </a:r>
            <a:r>
              <a:rPr lang="en-GB" sz="1800" b="0" i="0">
                <a:solidFill>
                  <a:srgbClr val="000000"/>
                </a:solidFill>
                <a:latin typeface="Aptos"/>
                <a:ea typeface="Poppins"/>
                <a:cs typeface="Poppins"/>
              </a:rPr>
              <a:t> demonstrated overall AMS compliance of 30% across the six WHO Core Elements.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4119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/>
              </a:rPr>
              <a:t>Objective</a:t>
            </a:r>
            <a:endParaRPr lang="en-US" sz="300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/>
          </a:p>
        </p:txBody>
      </p:sp>
      <p:sp>
        <p:nvSpPr>
          <p:cNvPr id="15" name="Full Content Area"/>
          <p:cNvSpPr/>
          <p:nvPr/>
        </p:nvSpPr>
        <p:spPr>
          <a:xfrm>
            <a:off x="765692" y="173370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20E656-5E62-23AA-B762-4C554AFC5E34}"/>
              </a:ext>
            </a:extLst>
          </p:cNvPr>
          <p:cNvSpPr txBox="1"/>
          <p:nvPr/>
        </p:nvSpPr>
        <p:spPr>
          <a:xfrm>
            <a:off x="1438141" y="2924578"/>
            <a:ext cx="928352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>
                <a:latin typeface="Aptos"/>
              </a:rPr>
              <a:t>To improve overall AMS compliance from </a:t>
            </a:r>
            <a:r>
              <a:rPr lang="en-GB" sz="1800" b="1">
                <a:latin typeface="Aptos"/>
              </a:rPr>
              <a:t>30% to 60% by December 2025</a:t>
            </a:r>
            <a:r>
              <a:rPr lang="en-GB" sz="1800">
                <a:latin typeface="Aptos"/>
              </a:rPr>
              <a:t> through structured implementation of the WHO AMS Core Elements using a quality improvement framework.</a:t>
            </a:r>
            <a:r>
              <a:rPr sz="1800">
                <a:latin typeface="Aptos"/>
              </a:rPr>
              <a:t> </a:t>
            </a:r>
            <a:endParaRPr lang="en-GB"/>
          </a:p>
          <a:p>
            <a:pPr algn="ctr"/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F60F29-555E-F6D8-CE37-965CA6BD4328}"/>
              </a:ext>
            </a:extLst>
          </p:cNvPr>
          <p:cNvSpPr txBox="1"/>
          <p:nvPr/>
        </p:nvSpPr>
        <p:spPr>
          <a:xfrm>
            <a:off x="1094706" y="1711819"/>
            <a:ext cx="10099182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>
                <a:latin typeface="Aptos"/>
              </a:rPr>
              <a:t>A prospective quality improvement project from January–December 2025.</a:t>
            </a:r>
          </a:p>
          <a:p>
            <a:pPr rtl="0"/>
            <a:endParaRPr lang="en-GB" sz="1800">
              <a:latin typeface="Aptos"/>
            </a:endParaRPr>
          </a:p>
          <a:p>
            <a:pPr rtl="0"/>
            <a:r>
              <a:rPr lang="en-GB" sz="1800">
                <a:latin typeface="Aptos"/>
              </a:rPr>
              <a:t> Interventions included;</a:t>
            </a:r>
          </a:p>
          <a:p>
            <a:pPr marL="571500" indent="-571500" rtl="0">
              <a:buFont typeface="Arial,Sans-Serif"/>
              <a:buChar char="•"/>
            </a:pPr>
            <a:r>
              <a:rPr lang="en-GB" sz="1800">
                <a:latin typeface="Aptos"/>
              </a:rPr>
              <a:t>strengthening the AMS committee</a:t>
            </a:r>
          </a:p>
          <a:p>
            <a:pPr marL="571500" indent="-571500" rtl="0">
              <a:buFont typeface="Arial,Sans-Serif"/>
              <a:buChar char="•"/>
            </a:pPr>
            <a:r>
              <a:rPr lang="en-GB" sz="1800">
                <a:latin typeface="Aptos"/>
              </a:rPr>
              <a:t>Developing governance documents</a:t>
            </a:r>
          </a:p>
          <a:p>
            <a:pPr marL="571500" indent="-571500" rtl="0">
              <a:buFont typeface="Arial,Sans-Serif"/>
              <a:buChar char="•"/>
            </a:pPr>
            <a:r>
              <a:rPr lang="en-GB" sz="1800">
                <a:latin typeface="Aptos"/>
              </a:rPr>
              <a:t>Enforcing antimicrobial restrictions</a:t>
            </a:r>
          </a:p>
          <a:p>
            <a:pPr marL="571500" indent="-571500" rtl="0">
              <a:buFont typeface="Arial,Sans-Serif"/>
              <a:buChar char="•"/>
            </a:pPr>
            <a:r>
              <a:rPr lang="en-GB" sz="1800">
                <a:latin typeface="Aptos"/>
              </a:rPr>
              <a:t>Structured prescriber education</a:t>
            </a:r>
          </a:p>
          <a:p>
            <a:pPr marL="571500" indent="-571500" rtl="0">
              <a:buFont typeface="Arial,Sans-Serif"/>
              <a:buChar char="•"/>
            </a:pPr>
            <a:r>
              <a:rPr lang="en-GB" sz="1800">
                <a:latin typeface="Aptos"/>
              </a:rPr>
              <a:t>Initiating monitoring and reporting systems.</a:t>
            </a:r>
          </a:p>
          <a:p>
            <a:pPr marL="571500" indent="-571500" rtl="0">
              <a:buFont typeface="Arial,Sans-Serif"/>
              <a:buChar char="•"/>
            </a:pPr>
            <a:endParaRPr lang="en-GB"/>
          </a:p>
          <a:p>
            <a:r>
              <a:rPr lang="en-GB" sz="1800">
                <a:latin typeface="Aptos"/>
              </a:rPr>
              <a:t>Progress was reassessed after ten months using the WHO AMS assessment tool.</a:t>
            </a:r>
          </a:p>
          <a:p>
            <a:pPr algn="ctr"/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84DAA-E808-42FE-E0E2-AF4178AC4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F8A380BF-1A0C-D13B-B42A-91CC042B72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AC5CC98D-DC99-CF75-6769-52398A0E3871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472531C-5536-8EF5-5E98-62885F087374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9A6065E-BD2C-4E0D-7073-8BC0C71480B6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C374CA2-9C24-5EBE-FDE9-EA5ED994E363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6FA858C8-BF12-033F-11AB-06B2D4D18687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0647A604-C7F0-59FA-0ED4-083B3E48A47D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B390D4B-6498-0A10-DF04-7513E3EA0E6F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B32CC33-4ECA-D572-DFA2-4E51876AFD0A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71A57F19-05F3-0C80-F653-2B32006F309B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6AFAF6A7-E5FB-65B5-5E3F-DA7F3D6A8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D4818DF3-04CA-EB6C-5F34-30E09A7156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7FA38C18-9FB8-89A7-AAAB-CD7EABF6281A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7B2E8A95-D13D-582D-4DA9-892504873489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2A46DE20-398D-F080-A74F-700BAEF49C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9610721"/>
              </p:ext>
            </p:extLst>
          </p:nvPr>
        </p:nvGraphicFramePr>
        <p:xfrm>
          <a:off x="749808" y="1783080"/>
          <a:ext cx="10652760" cy="407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3745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242EB-56E3-04D6-76A0-7F0384671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051B06B3-F551-F969-3F11-CBCDEEE66A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AC1E530F-8E9C-78CF-157E-4EC8AFFFCAD9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92E7F3D-5DD8-ACBE-E511-5CEB434B4601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AC67B14-1DF5-D0DA-DB30-F5A19136F70E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E1AE3C1D-8D45-4641-7E14-4E8F8B31C4D0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6C27C97F-B7B9-98EC-C6AE-F0AA7EEA457E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2CACF156-1619-AC19-E268-70F0FF9DA9A0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A10AC5C7-455C-C55A-0711-4555D4187B3D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8D77B6D-D79E-2B1E-0814-FFA6FFEEF7B0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2E3002D1-78D4-84D3-1DEF-D38AC692984B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6020D437-AEB8-5855-EAE2-C1CAA9914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ABDA96EB-447B-345A-D9AF-4C0371E6F1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4A10CCCA-19CE-5BD1-CF17-46D39FE715D3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962B373B-FD5D-7440-02E5-8909E7E1A0CD}"/>
              </a:ext>
            </a:extLst>
          </p:cNvPr>
          <p:cNvSpPr/>
          <p:nvPr/>
        </p:nvSpPr>
        <p:spPr>
          <a:xfrm>
            <a:off x="658368" y="1369668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sz="1800" b="1">
                <a:solidFill>
                  <a:srgbClr val="000000"/>
                </a:solidFill>
                <a:latin typeface="Aptos"/>
                <a:cs typeface="Poppins"/>
              </a:rPr>
              <a:t>AMS Actions- Antibiotic prescribing Initiatives</a:t>
            </a:r>
          </a:p>
          <a:p>
            <a:endParaRPr/>
          </a:p>
        </p:txBody>
      </p:sp>
      <p:pic>
        <p:nvPicPr>
          <p:cNvPr id="16" name="Picture 15" descr="A screenshot of a medical form&#10;&#10;AI-generated content may be incorrect.">
            <a:extLst>
              <a:ext uri="{FF2B5EF4-FFF2-40B4-BE49-F238E27FC236}">
                <a16:creationId xmlns:a16="http://schemas.microsoft.com/office/drawing/2014/main" id="{D5C1FE74-765C-FCFA-0FD4-D0B39BD4730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88" b="-279"/>
          <a:stretch>
            <a:fillRect/>
          </a:stretch>
        </p:blipFill>
        <p:spPr>
          <a:xfrm>
            <a:off x="654675" y="2240420"/>
            <a:ext cx="10625108" cy="339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71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6054E-1506-41E9-CA2E-4972E27E0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B2C8C3FB-E170-2C5A-CA7D-B083C1E3C4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51082357-E5A2-C76F-471F-90C3E34A47CC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D03D344-AB6A-B772-6E0C-FFD38C90A80C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0EC7055-C648-3D7B-D1CD-77BC23DD79B9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EA07FFC0-21FD-ABF8-3A13-74901607C966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FEB81025-72BF-AE83-0F5F-A5AA354E4326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7F24749A-9F86-D073-0D8C-86A79DD7AD33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BBBF887D-1F07-3402-25BE-4C13A405C5C9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D6268864-8F8D-9E26-064D-BA5ADEE9CD3A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4A75D3D8-5E01-DEDE-7614-A09F713B1E51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A3E6ED88-8057-C5ED-4FBD-3A70540DD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085A04CC-56C4-73D3-3A25-1A8F9B7998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0DBBFD9A-6C9D-CC5C-2091-102BCB23BBFB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205A1179-D96A-DC8D-2DFA-A11A697132F3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sz="2400" b="1">
                <a:solidFill>
                  <a:srgbClr val="000000"/>
                </a:solidFill>
                <a:latin typeface="Aptos"/>
                <a:cs typeface="Poppins"/>
              </a:rPr>
              <a:t>Education</a:t>
            </a:r>
          </a:p>
          <a:p>
            <a:endParaRPr/>
          </a:p>
        </p:txBody>
      </p:sp>
      <p:graphicFrame>
        <p:nvGraphicFramePr>
          <p:cNvPr id="19" name="TextBox 8">
            <a:extLst>
              <a:ext uri="{FF2B5EF4-FFF2-40B4-BE49-F238E27FC236}">
                <a16:creationId xmlns:a16="http://schemas.microsoft.com/office/drawing/2014/main" id="{78E3B240-B4DB-B0DB-B15C-68205DC1C6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5388984"/>
              </p:ext>
            </p:extLst>
          </p:nvPr>
        </p:nvGraphicFramePr>
        <p:xfrm>
          <a:off x="759325" y="3095007"/>
          <a:ext cx="10636121" cy="1041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7593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88E55-61F1-9359-2461-D416DEE58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21FCB241-328C-370C-7877-8C34AC9D25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5F791122-00CA-3DC3-4BF9-729E35814901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3876487-FB23-6C3A-CD37-04E4E32F9C95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6008079-59B7-F117-E542-E1B66D06B91F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69958C46-5DC7-7B6B-7EDA-73C81758EBCF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F6D54AF-7CAF-5104-8AF1-5AE7D9526BBE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C5A8A965-CED7-0D6A-75F8-9C8B9A183B7B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0766F101-B977-0502-320A-45D8FE50B02E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7AB2137-3D8A-A537-7696-5845C86B53E5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3A636B22-2F1A-35C8-38FA-05A6010FEA5E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97472DDC-74B0-CF05-D58B-A5A1E07B3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68B8402A-90BF-FA52-0EB8-509DB2AD4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C9CAAD6B-F333-6610-D2DF-210308D5D638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2198E40F-AF5F-AC89-6286-53C5A71D345E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sz="2400" b="1">
                <a:solidFill>
                  <a:srgbClr val="000000"/>
                </a:solidFill>
                <a:latin typeface="Aptos"/>
                <a:cs typeface="Poppins"/>
              </a:rPr>
              <a:t>Education</a:t>
            </a:r>
          </a:p>
          <a:p>
            <a:endParaRPr lang="en-US">
              <a:cs typeface="Poppins"/>
            </a:endParaRPr>
          </a:p>
          <a:p>
            <a:pPr marL="285750" indent="-285750">
              <a:buFont typeface="Arial"/>
              <a:buChar char="•"/>
            </a:pPr>
            <a:r>
              <a:rPr lang="en-US" sz="1800">
                <a:latin typeface="Aptos"/>
                <a:cs typeface="Poppins"/>
              </a:rPr>
              <a:t>Weekly AMR Nudges</a:t>
            </a:r>
            <a:endParaRPr lang="en-US">
              <a:cs typeface="Poppins"/>
            </a:endParaRPr>
          </a:p>
          <a:p>
            <a:pPr marL="285750" indent="-285750">
              <a:buFont typeface="Arial"/>
              <a:buChar char="•"/>
            </a:pPr>
            <a:endParaRPr lang="en-US">
              <a:cs typeface="Poppins"/>
            </a:endParaRPr>
          </a:p>
          <a:p>
            <a:pPr marL="285750" indent="-285750">
              <a:buFont typeface="Arial"/>
              <a:buChar char="•"/>
            </a:pPr>
            <a:r>
              <a:rPr lang="en-US" sz="1800">
                <a:latin typeface="Aptos"/>
                <a:cs typeface="Poppins"/>
              </a:rPr>
              <a:t>Structured Short quizzes</a:t>
            </a:r>
            <a:endParaRPr lang="en-US">
              <a:cs typeface="Poppins"/>
            </a:endParaRPr>
          </a:p>
          <a:p>
            <a:pPr marL="285750" indent="-285750">
              <a:buFont typeface="Arial"/>
              <a:buChar char="•"/>
            </a:pPr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6CF10F1-6146-2F7F-AED0-9414288C2BD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70" b="-269"/>
          <a:stretch>
            <a:fillRect/>
          </a:stretch>
        </p:blipFill>
        <p:spPr>
          <a:xfrm>
            <a:off x="7373893" y="1815117"/>
            <a:ext cx="3980219" cy="401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30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17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revision>37</cp:revision>
  <dcterms:created xsi:type="dcterms:W3CDTF">2026-07-30T12:57:17Z</dcterms:created>
  <dcterms:modified xsi:type="dcterms:W3CDTF">2026-08-19T06:45:13Z</dcterms:modified>
</cp:coreProperties>
</file>