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2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67" r:id="rId5"/>
    <p:sldId id="259" r:id="rId6"/>
    <p:sldId id="260" r:id="rId7"/>
    <p:sldId id="268" r:id="rId8"/>
    <p:sldId id="269" r:id="rId9"/>
    <p:sldId id="261" r:id="rId10"/>
    <p:sldId id="265" r:id="rId11"/>
    <p:sldId id="264" r:id="rId12"/>
    <p:sldId id="270" r:id="rId13"/>
    <p:sldId id="271" r:id="rId14"/>
    <p:sldId id="266" r:id="rId15"/>
    <p:sldId id="263" r:id="rId1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2" d="100"/>
          <a:sy n="72" d="100"/>
        </p:scale>
        <p:origin x="7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Terry%20Project\Data_analysis\Analysis%20outpu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Terry%20Project\Data_analysis\Analysis%20outpu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Terry%20Project\Data_analysis\Analysis%20output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Terry%20Project\Data_analysis\Analysis%20output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Terry%20Project\Data_analysis\Analysis%20output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Terry%20Project\Data_analysis\MSc%20Nyaga%20project%20for%20whonet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/>
              <a:t>Sources of informal water</a:t>
            </a:r>
            <a:endParaRPr lang="en-GB" sz="2000" b="1" dirty="0"/>
          </a:p>
        </c:rich>
      </c:tx>
      <c:layout>
        <c:manualLayout>
          <c:xMode val="edge"/>
          <c:yMode val="edge"/>
          <c:x val="0.17890966754155729"/>
          <c:y val="3.6361858414719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GB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32D8C8A4-7851-4992-9790-DC706FD4D00F}" type="VALUE">
                      <a:rPr lang="en-US"/>
                      <a:pPr/>
                      <a:t>[VALUE]</a:t>
                    </a:fld>
                    <a:r>
                      <a:rPr lang="en-US"/>
                      <a:t>(72.2%)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1E6D-473A-986E-8C8EBE05384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B132D1A-C9C6-473C-AE36-13BBEEC57D40}" type="VALUE">
                      <a:rPr lang="en-US"/>
                      <a:pPr/>
                      <a:t>[VALUE]</a:t>
                    </a:fld>
                    <a:r>
                      <a:rPr lang="en-US"/>
                      <a:t>(19.4%)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E6D-473A-986E-8C8EBE05384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EFD51B0C-22D9-456C-B824-5936116EF6BD}" type="VALUE">
                      <a:rPr lang="en-US"/>
                      <a:pPr/>
                      <a:t>[VALUE]</a:t>
                    </a:fld>
                    <a:r>
                      <a:rPr lang="en-US"/>
                      <a:t>(5.6%)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1E6D-473A-986E-8C8EBE05384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F457E0AB-3F4A-4107-A530-0D1ADDD58491}" type="VALUE">
                      <a:rPr lang="en-US"/>
                      <a:pPr/>
                      <a:t>[VALUE]</a:t>
                    </a:fld>
                    <a:r>
                      <a:rPr lang="en-US"/>
                      <a:t>(2.8%)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E6D-473A-986E-8C8EBE0538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analysis_output!$A$4:$A$7</c:f>
              <c:strCache>
                <c:ptCount val="4"/>
                <c:pt idx="0">
                  <c:v>Public supply</c:v>
                </c:pt>
                <c:pt idx="1">
                  <c:v>Borehole	</c:v>
                </c:pt>
                <c:pt idx="2">
                  <c:v>Water track </c:v>
                </c:pt>
                <c:pt idx="3">
                  <c:v>Rain</c:v>
                </c:pt>
              </c:strCache>
            </c:strRef>
          </c:cat>
          <c:val>
            <c:numRef>
              <c:f>analysis_output!$B$4:$B$7</c:f>
              <c:numCache>
                <c:formatCode>General</c:formatCode>
                <c:ptCount val="4"/>
                <c:pt idx="0">
                  <c:v>52</c:v>
                </c:pt>
                <c:pt idx="1">
                  <c:v>14</c:v>
                </c:pt>
                <c:pt idx="2">
                  <c:v>4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E6D-473A-986E-8C8EBE05384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60383168"/>
        <c:axId val="355862272"/>
      </c:barChart>
      <c:catAx>
        <c:axId val="36038316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Source of water</a:t>
                </a:r>
              </a:p>
            </c:rich>
          </c:tx>
          <c:layout>
            <c:manualLayout>
              <c:xMode val="edge"/>
              <c:yMode val="edge"/>
              <c:x val="0.47437182852143484"/>
              <c:y val="0.9290822628132052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5862272"/>
        <c:crosses val="autoZero"/>
        <c:auto val="1"/>
        <c:lblAlgn val="ctr"/>
        <c:lblOffset val="100"/>
        <c:noMultiLvlLbl val="0"/>
      </c:catAx>
      <c:valAx>
        <c:axId val="35586227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Number collected</a:t>
                </a:r>
              </a:p>
            </c:rich>
          </c:tx>
          <c:layout>
            <c:manualLayout>
              <c:xMode val="edge"/>
              <c:yMode val="edge"/>
              <c:x val="5.5555555555555558E-3"/>
              <c:y val="0.3350125273319601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0383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 algn="just">
        <a:defRPr sz="12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r>
              <a:rPr lang="en-US" sz="2000" b="1" dirty="0"/>
              <a:t>Treatment methods used</a:t>
            </a:r>
            <a:endParaRPr lang="en-GB" sz="2000" dirty="0"/>
          </a:p>
        </c:rich>
      </c:tx>
      <c:layout>
        <c:manualLayout>
          <c:xMode val="edge"/>
          <c:yMode val="edge"/>
          <c:x val="0.17683772521246804"/>
          <c:y val="2.495915397147080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Times New Roman" panose="02020603050405020304" pitchFamily="18" charset="0"/>
            </a:defRPr>
          </a:pPr>
          <a:endParaRPr lang="en-GB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0203557598724403E-2"/>
          <c:y val="0.20735266279284395"/>
          <c:w val="0.90813856538782545"/>
          <c:h val="0.72792133603235931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FE8-4CA8-A81F-CC1DD692B8D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FE8-4CA8-A81F-CC1DD692B8D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FE8-4CA8-A81F-CC1DD692B8D4}"/>
              </c:ext>
            </c:extLst>
          </c:dPt>
          <c:dLbls>
            <c:dLbl>
              <c:idx val="0"/>
              <c:layout>
                <c:manualLayout>
                  <c:x val="-9.4338489573626616E-2"/>
                  <c:y val="-0.1085223863616515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defRPr>
                    </a:pPr>
                    <a:r>
                      <a:rPr lang="en-US" sz="1200" b="1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n=</a:t>
                    </a:r>
                    <a:fld id="{B43CABA2-493F-489E-9232-AC67B0221724}" type="VALUE">
                      <a:rPr lang="en-US" sz="1200" b="1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pPr>
                        <a:defRPr sz="1200" b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defRPr>
                      </a:pPr>
                      <a:t>[VALUE]</a:t>
                    </a:fld>
                    <a:r>
                      <a:rPr lang="en-US" sz="1200" b="1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(65.3%)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0543728392638223"/>
                      <c:h val="0.1115404596554108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FE8-4CA8-A81F-CC1DD692B8D4}"/>
                </c:ext>
              </c:extLst>
            </c:dLbl>
            <c:dLbl>
              <c:idx val="1"/>
              <c:layout>
                <c:manualLayout>
                  <c:x val="0.11792381237765651"/>
                  <c:y val="7.272587582335260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defRPr>
                    </a:pPr>
                    <a:r>
                      <a:rPr lang="en-US" sz="1200" b="1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n=</a:t>
                    </a:r>
                    <a:fld id="{BE781ECC-5C6F-4F20-961A-B948023D8BA9}" type="VALUE">
                      <a:rPr lang="en-US" sz="1200" b="1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pPr>
                        <a:defRPr sz="1200" b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defRPr>
                      </a:pPr>
                      <a:t>[VALUE]</a:t>
                    </a:fld>
                    <a:r>
                      <a:rPr lang="en-US" sz="1200" b="1">
                        <a:solidFill>
                          <a:schemeClr val="bg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(30.6%)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747337488863722"/>
                      <c:h val="9.7361481512451942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FE8-4CA8-A81F-CC1DD692B8D4}"/>
                </c:ext>
              </c:extLst>
            </c:dLbl>
            <c:dLbl>
              <c:idx val="2"/>
              <c:layout>
                <c:manualLayout>
                  <c:x val="0.13508895465926263"/>
                  <c:y val="5.127150228884099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defRPr>
                    </a:pPr>
                    <a:r>
                      <a:rPr lang="en-US" sz="12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n=</a:t>
                    </a:r>
                    <a:fld id="{7645FE0B-6337-461C-908F-7562291E0E53}" type="VALUE">
                      <a:rPr lang="en-US" sz="12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pPr>
                        <a:defRPr sz="12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defRPr>
                      </a:pPr>
                      <a:t>[VALUE]</a:t>
                    </a:fld>
                    <a:r>
                      <a:rPr lang="en-US" sz="12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(4.2%)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036535154089252"/>
                      <c:h val="0.1498146914859622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FE8-4CA8-A81F-CC1DD692B8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analysis_output!$A$13:$A$15</c:f>
              <c:strCache>
                <c:ptCount val="3"/>
                <c:pt idx="0">
                  <c:v>Chlorination</c:v>
                </c:pt>
                <c:pt idx="1">
                  <c:v>No treatment</c:v>
                </c:pt>
                <c:pt idx="2">
                  <c:v>Reverse osmosis</c:v>
                </c:pt>
              </c:strCache>
            </c:strRef>
          </c:cat>
          <c:val>
            <c:numRef>
              <c:f>analysis_output!$B$13:$B$15</c:f>
              <c:numCache>
                <c:formatCode>General</c:formatCode>
                <c:ptCount val="3"/>
                <c:pt idx="0">
                  <c:v>47</c:v>
                </c:pt>
                <c:pt idx="1">
                  <c:v>22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FE8-4CA8-A81F-CC1DD692B8D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874702995653359E-2"/>
          <c:y val="0.87641013802912793"/>
          <c:w val="0.96250615026249853"/>
          <c:h val="0.111832673140661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sz="2200" dirty="0"/>
              <a:t>Distribution of E. coli CFU in among contaminated samples</a:t>
            </a:r>
          </a:p>
        </c:rich>
      </c:tx>
      <c:layout>
        <c:manualLayout>
          <c:xMode val="edge"/>
          <c:yMode val="edge"/>
          <c:x val="0.17433630268178429"/>
          <c:y val="3.75803701879943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137836187742719"/>
          <c:y val="0.24260374352734387"/>
          <c:w val="0.8411436205366416"/>
          <c:h val="0.56291249058770132"/>
        </c:manualLayout>
      </c:layout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cat>
            <c:strRef>
              <c:f>analysis_output!$U$15:$U$20</c:f>
              <c:strCache>
                <c:ptCount val="6"/>
                <c:pt idx="0">
                  <c:v>1-10</c:v>
                </c:pt>
                <c:pt idx="1">
                  <c:v>11-20</c:v>
                </c:pt>
                <c:pt idx="2">
                  <c:v>21-30</c:v>
                </c:pt>
                <c:pt idx="3">
                  <c:v>31-40</c:v>
                </c:pt>
                <c:pt idx="4">
                  <c:v>41-50</c:v>
                </c:pt>
                <c:pt idx="5">
                  <c:v>81-90</c:v>
                </c:pt>
              </c:strCache>
            </c:strRef>
          </c:cat>
          <c:val>
            <c:numRef>
              <c:f>analysis_output!$V$15:$V$20</c:f>
              <c:numCache>
                <c:formatCode>General</c:formatCode>
                <c:ptCount val="6"/>
                <c:pt idx="0">
                  <c:v>62</c:v>
                </c:pt>
                <c:pt idx="1">
                  <c:v>10</c:v>
                </c:pt>
                <c:pt idx="2">
                  <c:v>5</c:v>
                </c:pt>
                <c:pt idx="3">
                  <c:v>14</c:v>
                </c:pt>
                <c:pt idx="4">
                  <c:v>5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78-42C7-AF5E-3A9FD701F6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516355952"/>
        <c:axId val="693854512"/>
      </c:barChart>
      <c:catAx>
        <c:axId val="5163559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/>
                  <a:t>E. coli CFU </a:t>
                </a:r>
              </a:p>
            </c:rich>
          </c:tx>
          <c:layout>
            <c:manualLayout>
              <c:xMode val="edge"/>
              <c:yMode val="edge"/>
              <c:x val="0.48702236499816681"/>
              <c:y val="0.8843285214348206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3854512"/>
        <c:crosses val="autoZero"/>
        <c:auto val="1"/>
        <c:lblAlgn val="ctr"/>
        <c:lblOffset val="100"/>
        <c:noMultiLvlLbl val="0"/>
      </c:catAx>
      <c:valAx>
        <c:axId val="69385451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dirty="0"/>
                  <a:t>Percentage (%)</a:t>
                </a:r>
              </a:p>
            </c:rich>
          </c:tx>
          <c:layout>
            <c:manualLayout>
              <c:xMode val="edge"/>
              <c:yMode val="edge"/>
              <c:x val="7.0727719944384112E-3"/>
              <c:y val="0.4287318173215742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6355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2000" u="none" dirty="0">
                <a:latin typeface="+mn-lt"/>
              </a:rPr>
              <a:t>Distribution of </a:t>
            </a:r>
            <a:r>
              <a:rPr lang="en-US" sz="2000" i="1" u="none" dirty="0">
                <a:latin typeface="+mn-lt"/>
              </a:rPr>
              <a:t>E. coli </a:t>
            </a:r>
            <a:r>
              <a:rPr lang="en-US" sz="2000" u="none" dirty="0">
                <a:latin typeface="+mn-lt"/>
              </a:rPr>
              <a:t>contamination by water source </a:t>
            </a:r>
          </a:p>
        </c:rich>
      </c:tx>
      <c:layout>
        <c:manualLayout>
          <c:xMode val="edge"/>
          <c:yMode val="edge"/>
          <c:x val="0.15358988898093562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445780340543617"/>
          <c:y val="0.24287413278253878"/>
          <c:w val="0.77167884648388374"/>
          <c:h val="0.428319488741492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graphs!$D$1</c:f>
              <c:strCache>
                <c:ptCount val="1"/>
                <c:pt idx="0">
                  <c:v>Percentage 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graphs!$A$2:$A$6</c:f>
              <c:strCache>
                <c:ptCount val="5"/>
                <c:pt idx="0">
                  <c:v>Rain</c:v>
                </c:pt>
                <c:pt idx="1">
                  <c:v>Water truck </c:v>
                </c:pt>
                <c:pt idx="2">
                  <c:v>Borehole	</c:v>
                </c:pt>
                <c:pt idx="3">
                  <c:v>Public supply</c:v>
                </c:pt>
                <c:pt idx="4">
                  <c:v>Total contaminated</c:v>
                </c:pt>
              </c:strCache>
            </c:strRef>
          </c:cat>
          <c:val>
            <c:numRef>
              <c:f>graphs!$D$2:$D$6</c:f>
              <c:numCache>
                <c:formatCode>0%</c:formatCode>
                <c:ptCount val="5"/>
                <c:pt idx="0">
                  <c:v>1</c:v>
                </c:pt>
                <c:pt idx="1">
                  <c:v>0.75</c:v>
                </c:pt>
                <c:pt idx="2">
                  <c:v>0.35714285714285715</c:v>
                </c:pt>
                <c:pt idx="3">
                  <c:v>0.21153846153846154</c:v>
                </c:pt>
                <c:pt idx="4">
                  <c:v>0.29166666666666669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3D-4AC5-ACB1-462C82F2B46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184268511"/>
        <c:axId val="1186206255"/>
      </c:barChart>
      <c:catAx>
        <c:axId val="118426851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r>
                  <a:rPr lang="en-US" sz="1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Water source</a:t>
                </a:r>
              </a:p>
            </c:rich>
          </c:tx>
          <c:layout>
            <c:manualLayout>
              <c:xMode val="edge"/>
              <c:yMode val="edge"/>
              <c:x val="0.41396418132870405"/>
              <c:y val="0.8065827078683737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2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2"/>
                </a:solidFill>
                <a:latin typeface="+mj-lt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186206255"/>
        <c:crosses val="autoZero"/>
        <c:auto val="1"/>
        <c:lblAlgn val="ctr"/>
        <c:lblOffset val="100"/>
        <c:noMultiLvlLbl val="0"/>
      </c:catAx>
      <c:valAx>
        <c:axId val="1186206255"/>
        <c:scaling>
          <c:orientation val="minMax"/>
          <c:max val="1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r>
                  <a:rPr lang="en-US" sz="1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Percent contaminated</a:t>
                </a:r>
              </a:p>
            </c:rich>
          </c:tx>
          <c:layout>
            <c:manualLayout>
              <c:xMode val="edge"/>
              <c:yMode val="edge"/>
              <c:x val="4.8008362265277864E-4"/>
              <c:y val="0.2715455397869958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2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184268511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2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r>
              <a:rPr lang="en-US" sz="2000" b="1" u="none" dirty="0">
                <a:latin typeface="+mn-lt"/>
                <a:cs typeface="Times New Roman" panose="02020603050405020304" pitchFamily="18" charset="0"/>
              </a:rPr>
              <a:t>Distribution of </a:t>
            </a:r>
            <a:r>
              <a:rPr lang="en-US" sz="2000" b="1" i="1" u="none" strike="noStrike" kern="1200" baseline="0" dirty="0">
                <a:solidFill>
                  <a:srgbClr val="44546A"/>
                </a:solidFill>
                <a:latin typeface="+mn-lt"/>
                <a:ea typeface="+mn-ea"/>
                <a:cs typeface="Times New Roman" panose="02020603050405020304" pitchFamily="18" charset="0"/>
              </a:rPr>
              <a:t>E. coli</a:t>
            </a:r>
            <a:r>
              <a:rPr lang="en-US" sz="2000" b="1" i="1" u="none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2000" b="1" u="none" dirty="0">
                <a:latin typeface="+mn-lt"/>
                <a:cs typeface="Times New Roman" panose="02020603050405020304" pitchFamily="18" charset="0"/>
              </a:rPr>
              <a:t>contamination by treatment method</a:t>
            </a:r>
          </a:p>
        </c:rich>
      </c:tx>
      <c:layout>
        <c:manualLayout>
          <c:xMode val="edge"/>
          <c:yMode val="edge"/>
          <c:x val="0.20292093390286997"/>
          <c:y val="6.67462794772136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20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561705334278466"/>
          <c:y val="0.32804614758585116"/>
          <c:w val="0.70873820973108304"/>
          <c:h val="0.470916961561312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graphs!$I$1</c:f>
              <c:strCache>
                <c:ptCount val="1"/>
                <c:pt idx="0">
                  <c:v>Percentage contaminated</c:v>
                </c:pt>
              </c:strCache>
            </c:strRef>
          </c:tx>
          <c:spPr>
            <a:gradFill flip="none" rotWithShape="1">
              <a:gsLst>
                <a:gs pos="0">
                  <a:schemeClr val="accent3">
                    <a:lumMod val="89000"/>
                  </a:schemeClr>
                </a:gs>
                <a:gs pos="23000">
                  <a:schemeClr val="accent3">
                    <a:lumMod val="89000"/>
                  </a:schemeClr>
                </a:gs>
                <a:gs pos="69000">
                  <a:schemeClr val="accent3">
                    <a:lumMod val="75000"/>
                  </a:schemeClr>
                </a:gs>
                <a:gs pos="97000">
                  <a:schemeClr val="accent3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92D05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graphs!$F$2:$F$5</c:f>
              <c:strCache>
                <c:ptCount val="4"/>
                <c:pt idx="0">
                  <c:v>Chlorination</c:v>
                </c:pt>
                <c:pt idx="1">
                  <c:v>Reverse osmosis</c:v>
                </c:pt>
                <c:pt idx="2">
                  <c:v>No treatment</c:v>
                </c:pt>
                <c:pt idx="3">
                  <c:v>Total contaminated</c:v>
                </c:pt>
              </c:strCache>
            </c:strRef>
          </c:cat>
          <c:val>
            <c:numRef>
              <c:f>graphs!$I$2:$I$5</c:f>
              <c:numCache>
                <c:formatCode>0%</c:formatCode>
                <c:ptCount val="4"/>
                <c:pt idx="0">
                  <c:v>0.14893617021276595</c:v>
                </c:pt>
                <c:pt idx="1">
                  <c:v>0</c:v>
                </c:pt>
                <c:pt idx="2">
                  <c:v>0.63636363636363635</c:v>
                </c:pt>
                <c:pt idx="3">
                  <c:v>0.29166666666666669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70-4A47-8393-DA6DE6CA387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841300927"/>
        <c:axId val="1263296495"/>
      </c:barChart>
      <c:catAx>
        <c:axId val="84130092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Treatment method</a:t>
                </a:r>
              </a:p>
            </c:rich>
          </c:tx>
          <c:layout>
            <c:manualLayout>
              <c:xMode val="edge"/>
              <c:yMode val="edge"/>
              <c:x val="0.47060956417869376"/>
              <c:y val="0.95546502822139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2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263296495"/>
        <c:crosses val="autoZero"/>
        <c:auto val="1"/>
        <c:lblAlgn val="ctr"/>
        <c:lblOffset val="100"/>
        <c:noMultiLvlLbl val="0"/>
      </c:catAx>
      <c:valAx>
        <c:axId val="1263296495"/>
        <c:scaling>
          <c:orientation val="minMax"/>
          <c:max val="1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r>
                  <a:rPr lang="en-US" sz="1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Contaminated</a:t>
                </a:r>
              </a:p>
            </c:rich>
          </c:tx>
          <c:layout>
            <c:manualLayout>
              <c:xMode val="edge"/>
              <c:yMode val="edge"/>
              <c:x val="2.2303325223033254E-2"/>
              <c:y val="0.2247370868863131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2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841300927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rgbClr val="92D050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r>
              <a:rPr lang="en-US" sz="2000" u="none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Distribution of </a:t>
            </a:r>
            <a:r>
              <a:rPr lang="en-US" sz="2000" b="1" i="1" u="none" strike="noStrike" baseline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E. coli </a:t>
            </a:r>
            <a:r>
              <a:rPr lang="en-US" sz="2000" u="none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contamination per pollution source</a:t>
            </a:r>
          </a:p>
        </c:rich>
      </c:tx>
      <c:layout>
        <c:manualLayout>
          <c:xMode val="edge"/>
          <c:yMode val="edge"/>
          <c:x val="0.1009811704532152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ysClr val="windowText" lastClr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829072429783695"/>
          <c:y val="0.28005672924693897"/>
          <c:w val="0.81516078853403928"/>
          <c:h val="0.448188244040948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graphs!$P$1</c:f>
              <c:strCache>
                <c:ptCount val="1"/>
                <c:pt idx="0">
                  <c:v>Percentage contamination per pollution source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graphs!$M$2:$M$6</c:f>
              <c:strCache>
                <c:ptCount val="5"/>
                <c:pt idx="0">
                  <c:v>Dusty rooftop</c:v>
                </c:pt>
                <c:pt idx="1">
                  <c:v>Public toilet</c:v>
                </c:pt>
                <c:pt idx="2">
                  <c:v>Sewage</c:v>
                </c:pt>
                <c:pt idx="3">
                  <c:v>None</c:v>
                </c:pt>
                <c:pt idx="4">
                  <c:v>Total contaminated</c:v>
                </c:pt>
              </c:strCache>
            </c:strRef>
          </c:cat>
          <c:val>
            <c:numRef>
              <c:f>graphs!$P$2:$P$6</c:f>
              <c:numCache>
                <c:formatCode>0%</c:formatCode>
                <c:ptCount val="5"/>
                <c:pt idx="0">
                  <c:v>1</c:v>
                </c:pt>
                <c:pt idx="1">
                  <c:v>0.5</c:v>
                </c:pt>
                <c:pt idx="2">
                  <c:v>0.33333333333333331</c:v>
                </c:pt>
                <c:pt idx="3">
                  <c:v>0.16666666666666666</c:v>
                </c:pt>
                <c:pt idx="4">
                  <c:v>0.29166666666666669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E7-4654-8E5F-72FD39718F5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267319887"/>
        <c:axId val="1262481503"/>
      </c:barChart>
      <c:catAx>
        <c:axId val="1267319887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r>
                  <a:rPr lang="en-US" sz="1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Pollution source</a:t>
                </a:r>
              </a:p>
            </c:rich>
          </c:tx>
          <c:layout>
            <c:manualLayout>
              <c:xMode val="edge"/>
              <c:yMode val="edge"/>
              <c:x val="0.45143327965162294"/>
              <c:y val="0.9027414708149671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2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262481503"/>
        <c:crosses val="autoZero"/>
        <c:auto val="1"/>
        <c:lblAlgn val="ctr"/>
        <c:lblOffset val="100"/>
        <c:noMultiLvlLbl val="0"/>
      </c:catAx>
      <c:valAx>
        <c:axId val="1262481503"/>
        <c:scaling>
          <c:orientation val="minMax"/>
          <c:max val="1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2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pPr>
                <a:r>
                  <a:rPr lang="en-US" sz="14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Percent contaminated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2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267319887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r>
              <a:rPr lang="en-US" sz="2200" b="1" i="0" u="none" baseline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Antimicrobial susceptibility patterns of the isolated </a:t>
            </a:r>
            <a:r>
              <a:rPr lang="en-US" sz="2200" b="1" i="1" u="none" baseline="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E. coli</a:t>
            </a:r>
            <a:endParaRPr lang="en-US" sz="2200" b="1" i="1" u="none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c:rich>
      </c:tx>
      <c:layout>
        <c:manualLayout>
          <c:xMode val="edge"/>
          <c:yMode val="edge"/>
          <c:x val="0.10193845173063998"/>
          <c:y val="1.86046466203633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955280295041493"/>
          <c:y val="0.1841161730779044"/>
          <c:w val="0.84425356090733472"/>
          <c:h val="0.492678573808791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'resistance profile and graph'!$E$1</c:f>
              <c:strCache>
                <c:ptCount val="1"/>
                <c:pt idx="0">
                  <c:v>% Resistance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03E1-4C13-BA43-1EA93C35756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76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03E1-4C13-BA43-1EA93C35756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57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03E1-4C13-BA43-1EA93C35756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43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03E1-4C13-BA43-1EA93C35756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38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03E1-4C13-BA43-1EA93C357564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33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03E1-4C13-BA43-1EA93C357564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33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03E1-4C13-BA43-1EA93C357564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14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03E1-4C13-BA43-1EA93C357564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6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03E1-4C13-BA43-1EA93C357564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03E1-4C13-BA43-1EA93C3575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'resistance profile and graph'!$B$2:$B$12</c:f>
              <c:strCache>
                <c:ptCount val="10"/>
                <c:pt idx="0">
                  <c:v>Ampicillin</c:v>
                </c:pt>
                <c:pt idx="1">
                  <c:v>Cefuroxime</c:v>
                </c:pt>
                <c:pt idx="2">
                  <c:v>Cotrimoxazole</c:v>
                </c:pt>
                <c:pt idx="3">
                  <c:v>Ceftazidime</c:v>
                </c:pt>
                <c:pt idx="4">
                  <c:v>Tetracycline</c:v>
                </c:pt>
                <c:pt idx="5">
                  <c:v>Cefepime</c:v>
                </c:pt>
                <c:pt idx="6">
                  <c:v>Nalidixic acid</c:v>
                </c:pt>
                <c:pt idx="7">
                  <c:v>Ciprofloxacin</c:v>
                </c:pt>
                <c:pt idx="8">
                  <c:v>Meropenem</c:v>
                </c:pt>
                <c:pt idx="9">
                  <c:v>Gentamicin</c:v>
                </c:pt>
              </c:strCache>
            </c:strRef>
          </c:cat>
          <c:val>
            <c:numRef>
              <c:f>'resistance profile and graph'!$E$2:$E$12</c:f>
              <c:numCache>
                <c:formatCode>0.0</c:formatCode>
                <c:ptCount val="11"/>
                <c:pt idx="0">
                  <c:v>90.476191520690904</c:v>
                </c:pt>
                <c:pt idx="1">
                  <c:v>76.190479278564396</c:v>
                </c:pt>
                <c:pt idx="2">
                  <c:v>57.142860412597599</c:v>
                </c:pt>
                <c:pt idx="3">
                  <c:v>42.8571453094482</c:v>
                </c:pt>
                <c:pt idx="4">
                  <c:v>38.095237731933601</c:v>
                </c:pt>
                <c:pt idx="5">
                  <c:v>33.333333969116197</c:v>
                </c:pt>
                <c:pt idx="6">
                  <c:v>33.333333969116197</c:v>
                </c:pt>
                <c:pt idx="7">
                  <c:v>14.285714149475101</c:v>
                </c:pt>
                <c:pt idx="8">
                  <c:v>6.2857131958007955</c:v>
                </c:pt>
                <c:pt idx="9">
                  <c:v>4.7619047164917001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B3-442E-9C8D-F62159BB174A}"/>
            </c:ext>
          </c:extLst>
        </c:ser>
        <c:ser>
          <c:idx val="1"/>
          <c:order val="1"/>
          <c:tx>
            <c:strRef>
              <c:f>'resistance profile and graph'!$F$1</c:f>
              <c:strCache>
                <c:ptCount val="1"/>
                <c:pt idx="0">
                  <c:v>% Sentivity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10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03E1-4C13-BA43-1EA93C35756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24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03E1-4C13-BA43-1EA93C35756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43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03E1-4C13-BA43-1EA93C35756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57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03E1-4C13-BA43-1EA93C35756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62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03E1-4C13-BA43-1EA93C357564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67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03E1-4C13-BA43-1EA93C357564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67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03E1-4C13-BA43-1EA93C357564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86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03E1-4C13-BA43-1EA93C357564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94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03E1-4C13-BA43-1EA93C357564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95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03E1-4C13-BA43-1EA93C3575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'resistance profile and graph'!$B$2:$B$12</c:f>
              <c:strCache>
                <c:ptCount val="10"/>
                <c:pt idx="0">
                  <c:v>Ampicillin</c:v>
                </c:pt>
                <c:pt idx="1">
                  <c:v>Cefuroxime</c:v>
                </c:pt>
                <c:pt idx="2">
                  <c:v>Cotrimoxazole</c:v>
                </c:pt>
                <c:pt idx="3">
                  <c:v>Ceftazidime</c:v>
                </c:pt>
                <c:pt idx="4">
                  <c:v>Tetracycline</c:v>
                </c:pt>
                <c:pt idx="5">
                  <c:v>Cefepime</c:v>
                </c:pt>
                <c:pt idx="6">
                  <c:v>Nalidixic acid</c:v>
                </c:pt>
                <c:pt idx="7">
                  <c:v>Ciprofloxacin</c:v>
                </c:pt>
                <c:pt idx="8">
                  <c:v>Meropenem</c:v>
                </c:pt>
                <c:pt idx="9">
                  <c:v>Gentamicin</c:v>
                </c:pt>
              </c:strCache>
            </c:strRef>
          </c:cat>
          <c:val>
            <c:numRef>
              <c:f>'resistance profile and graph'!$F$2:$F$12</c:f>
              <c:numCache>
                <c:formatCode>0.0</c:formatCode>
                <c:ptCount val="11"/>
                <c:pt idx="0">
                  <c:v>9.5238094329834002</c:v>
                </c:pt>
                <c:pt idx="1">
                  <c:v>23.809524536132798</c:v>
                </c:pt>
                <c:pt idx="2">
                  <c:v>42.857143402099602</c:v>
                </c:pt>
                <c:pt idx="3">
                  <c:v>57.142860412597699</c:v>
                </c:pt>
                <c:pt idx="4">
                  <c:v>61.904762268066399</c:v>
                </c:pt>
                <c:pt idx="5">
                  <c:v>66.666671752929702</c:v>
                </c:pt>
                <c:pt idx="6">
                  <c:v>66.666671752929702</c:v>
                </c:pt>
                <c:pt idx="7">
                  <c:v>85.714286804199205</c:v>
                </c:pt>
                <c:pt idx="8">
                  <c:v>93.714286804199205</c:v>
                </c:pt>
                <c:pt idx="9">
                  <c:v>95.238098144531307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B3-442E-9C8D-F62159BB174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97908911"/>
        <c:axId val="1776148207"/>
      </c:barChart>
      <c:catAx>
        <c:axId val="149790891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200" b="1" dirty="0">
                    <a:latin typeface="+mn-lt"/>
                    <a:cs typeface="Times New Roman" panose="02020603050405020304" pitchFamily="18" charset="0"/>
                  </a:rPr>
                  <a:t>Antibiotics</a:t>
                </a:r>
              </a:p>
            </c:rich>
          </c:tx>
          <c:layout>
            <c:manualLayout>
              <c:xMode val="edge"/>
              <c:yMode val="edge"/>
              <c:x val="0.33544469762597673"/>
              <c:y val="0.8840095503852650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776148207"/>
        <c:crosses val="autoZero"/>
        <c:auto val="1"/>
        <c:lblAlgn val="ctr"/>
        <c:lblOffset val="100"/>
        <c:noMultiLvlLbl val="0"/>
      </c:catAx>
      <c:valAx>
        <c:axId val="1776148207"/>
        <c:scaling>
          <c:orientation val="minMax"/>
          <c:max val="1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1200" b="1" dirty="0">
                    <a:latin typeface="+mn-lt"/>
                    <a:cs typeface="Times New Roman" panose="02020603050405020304" pitchFamily="18" charset="0"/>
                  </a:rPr>
                  <a:t>Percentage (%)</a:t>
                </a:r>
              </a:p>
            </c:rich>
          </c:tx>
          <c:layout>
            <c:manualLayout>
              <c:xMode val="edge"/>
              <c:yMode val="edge"/>
              <c:x val="1.4267139939706311E-2"/>
              <c:y val="0.2841148251471914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497908911"/>
        <c:crosses val="autoZero"/>
        <c:crossBetween val="between"/>
        <c:majorUnit val="20"/>
        <c:minorUnit val="2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5299627522227157"/>
          <c:y val="0.90655469996716775"/>
          <c:w val="0.33909653844357129"/>
          <c:h val="7.81255468066491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9003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C0DC0-F7A8-312F-9DBE-BB74384FA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C89536-8F1E-B499-E2A2-04BCCB1EF5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9FABEA-934D-22CF-6738-5C4B213004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D328E4-F2E5-274A-4324-86CDE44325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5204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328BD1-F71D-E629-7B5F-880934EBF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AE6EEB-56AF-05CF-11C5-B7F134C440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6BDD44-5770-15FC-C7CE-889040C7D0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A4376A-5231-BB9D-F51F-539AE3612D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7075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B864B-8E9F-03D6-898C-6583E915B1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9B1973-D334-FDD3-383A-D250B3F83B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C1ABEC-3761-02F4-4AEE-34D9466818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01C51B-C579-7558-855D-B9A78744D4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5174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A1BCE-E9A8-271B-021B-C1D415308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78F7C9-98AC-9281-27B6-CE10300E5E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9AC720-2D37-91C6-72A4-3E4444BD5E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18C777-4AAE-7A80-C7B9-E5ACB788AC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2531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92703-317B-0B38-D93D-026BEA096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8756B1-6697-A685-39A0-9B5F4226CE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3E4A45-1836-200A-0273-944A0D9E84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A4CF88-5BCC-87AB-E662-95AA59DB01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7640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20368-7DEE-7BFA-2C3A-0C5A0FDAF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72D4D0-E3B4-1C94-9DEF-E5F2137EE7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BAE694-CCE6-0330-55FF-54DE87C97A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C48BD9-3B3B-41E1-1037-582BDB17CE4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817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44743-4539-FFE8-916B-8B973CDB1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DAA255-F052-0198-22B5-0C8DC7F06C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415D9B-DD77-280A-820A-D7D7D0E710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D4F6E7-E88F-95A3-D5A5-4785789996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6457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1897A-C486-3E20-ED46-2453A0B77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FE1CEA-C5F6-2864-8B9A-07BB833F80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49D9D8-1874-BE5F-56F9-9DE5C45212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E2E9EE-AB6A-13DE-BAD7-6F06A484F4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3160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image" Target="../media/image4.png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biomedical_technology_bac_batch_3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726680" cy="685800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566928" y="411480"/>
            <a:ext cx="1810512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072" y="449885"/>
            <a:ext cx="423838" cy="426110"/>
          </a:xfrm>
          <a:prstGeom prst="rect">
            <a:avLst/>
          </a:prstGeom>
        </p:spPr>
      </p:pic>
      <p:pic>
        <p:nvPicPr>
          <p:cNvPr id="6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9473" y="469087"/>
            <a:ext cx="604099" cy="387706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658368" y="1591056"/>
            <a:ext cx="438912" cy="22860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3"/>
          <p:cNvSpPr/>
          <p:nvPr/>
        </p:nvSpPr>
        <p:spPr>
          <a:xfrm>
            <a:off x="1225296" y="14173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ANNUAL CONFERENCE</a:t>
            </a:r>
            <a:endParaRPr lang="en-US" sz="780" dirty="0"/>
          </a:p>
        </p:txBody>
      </p:sp>
      <p:sp>
        <p:nvSpPr>
          <p:cNvPr id="9" name="Text 4"/>
          <p:cNvSpPr/>
          <p:nvPr/>
        </p:nvSpPr>
        <p:spPr>
          <a:xfrm>
            <a:off x="658368" y="1773936"/>
            <a:ext cx="6492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Infection Prevention</a:t>
            </a:r>
            <a:endParaRPr lang="en-US" sz="3300" dirty="0"/>
          </a:p>
          <a:p>
            <a:pPr marL="0" indent="0">
              <a:buNone/>
            </a:pPr>
            <a:r>
              <a:rPr lang="en-US" sz="3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Network – Kenya</a:t>
            </a:r>
            <a:endParaRPr lang="en-US" sz="3300" dirty="0"/>
          </a:p>
        </p:txBody>
      </p:sp>
      <p:sp>
        <p:nvSpPr>
          <p:cNvPr id="10" name="Text 5"/>
          <p:cNvSpPr/>
          <p:nvPr/>
        </p:nvSpPr>
        <p:spPr>
          <a:xfrm>
            <a:off x="685800" y="2779776"/>
            <a:ext cx="61264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i="1" dirty="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Advancing Safe Care Through Infection Prevention &amp; Control</a:t>
            </a:r>
            <a:endParaRPr lang="en-US" sz="1250" dirty="0"/>
          </a:p>
        </p:txBody>
      </p:sp>
      <p:sp>
        <p:nvSpPr>
          <p:cNvPr id="11" name="Shape 6"/>
          <p:cNvSpPr/>
          <p:nvPr/>
        </p:nvSpPr>
        <p:spPr>
          <a:xfrm>
            <a:off x="658368" y="3383280"/>
            <a:ext cx="475488" cy="32004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7"/>
          <p:cNvSpPr/>
          <p:nvPr/>
        </p:nvSpPr>
        <p:spPr>
          <a:xfrm>
            <a:off x="658368" y="3529584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25B7C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CONFERENCE THEME</a:t>
            </a:r>
            <a:endParaRPr lang="en-US" sz="780" dirty="0"/>
          </a:p>
        </p:txBody>
      </p:sp>
      <p:sp>
        <p:nvSpPr>
          <p:cNvPr id="13" name="Text 8"/>
          <p:cNvSpPr/>
          <p:nvPr/>
        </p:nvSpPr>
        <p:spPr>
          <a:xfrm>
            <a:off x="658368" y="3822192"/>
            <a:ext cx="66751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900" b="1" i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“Advancing IPC, AMR, and One Health:</a:t>
            </a:r>
            <a:endParaRPr lang="en-US" sz="1900" dirty="0"/>
          </a:p>
          <a:p>
            <a:pPr marL="0" indent="0">
              <a:buNone/>
            </a:pPr>
            <a:r>
              <a:rPr lang="en-US" sz="1900" b="1" i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Science, Policy, and Practice”</a:t>
            </a:r>
            <a:endParaRPr lang="en-US" sz="1900" dirty="0"/>
          </a:p>
        </p:txBody>
      </p:sp>
      <p:sp>
        <p:nvSpPr>
          <p:cNvPr id="14" name="Shape 9"/>
          <p:cNvSpPr/>
          <p:nvPr/>
        </p:nvSpPr>
        <p:spPr>
          <a:xfrm>
            <a:off x="658368" y="5102352"/>
            <a:ext cx="6629400" cy="420624"/>
          </a:xfrm>
          <a:prstGeom prst="roundRect">
            <a:avLst>
              <a:gd name="adj" fmla="val 13043"/>
            </a:avLst>
          </a:prstGeom>
          <a:solidFill>
            <a:srgbClr val="002F3E">
              <a:alpha val="93000"/>
            </a:srgbClr>
          </a:solidFill>
          <a:ln w="10160">
            <a:solidFill>
              <a:srgbClr val="25B7C8">
                <a:alpha val="5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0"/>
          <p:cNvSpPr/>
          <p:nvPr/>
        </p:nvSpPr>
        <p:spPr>
          <a:xfrm>
            <a:off x="850392" y="5257800"/>
            <a:ext cx="62362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6" name="Text 11"/>
          <p:cNvSpPr/>
          <p:nvPr/>
        </p:nvSpPr>
        <p:spPr>
          <a:xfrm>
            <a:off x="11384280" y="6355080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BFEF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5B925B-DE45-E3E9-1633-4FFD63691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:a16="http://schemas.microsoft.com/office/drawing/2014/main" id="{4F5131A2-4A71-8C46-E768-3C034CCEB3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64008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135C1B9A-A64E-B938-E072-B8FF6FD5A3F8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15BA28C1-562F-53AE-E6E4-7FCAA6FE8629}"/>
              </a:ext>
            </a:extLst>
          </p:cNvPr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37CB742C-FA93-BA80-6694-2682A9A3CFCC}"/>
              </a:ext>
            </a:extLst>
          </p:cNvPr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</a:t>
            </a:r>
            <a:endParaRPr lang="en-US" sz="30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E39E9294-3DE5-3027-8C49-4FAE18A7AFB4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77E87DF7-30A9-F08D-2958-89965883D7EB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3DC2838B-F94D-D8B3-0CEA-86D2BF74740E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646652C8-0246-7E42-836D-E8095934095A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08985D2F-8AFE-4953-5C62-37D5772B3738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0E40AB9C-6590-2232-43AA-D28685F955F3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:a16="http://schemas.microsoft.com/office/drawing/2014/main" id="{007AE878-5D9A-2A33-E15A-31FA3BD0F9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:a16="http://schemas.microsoft.com/office/drawing/2014/main" id="{0F39D443-5803-EC00-BAEA-D4D33B1E05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B758E497-C425-EE6E-1474-9A312F027579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FE6A72B4-0BB1-B9E5-EDA1-882C2B4BD18A}"/>
              </a:ext>
            </a:extLst>
          </p:cNvPr>
          <p:cNvSpPr txBox="1">
            <a:spLocks/>
          </p:cNvSpPr>
          <p:nvPr/>
        </p:nvSpPr>
        <p:spPr>
          <a:xfrm>
            <a:off x="537771" y="1666487"/>
            <a:ext cx="3243532" cy="541789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chemeClr val="accent3">
                    <a:lumMod val="50000"/>
                  </a:schemeClr>
                </a:solidFill>
              </a:rPr>
              <a:t>Prevalence of </a:t>
            </a:r>
            <a:r>
              <a:rPr lang="en-US" sz="2400" b="1" i="1" dirty="0">
                <a:solidFill>
                  <a:schemeClr val="accent3">
                    <a:lumMod val="50000"/>
                  </a:schemeClr>
                </a:solidFill>
              </a:rPr>
              <a:t>E. coli</a:t>
            </a:r>
            <a:endParaRPr lang="en-GB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7E672B5-3381-0D0F-B18F-66B56FD7FB84}"/>
              </a:ext>
            </a:extLst>
          </p:cNvPr>
          <p:cNvSpPr txBox="1">
            <a:spLocks/>
          </p:cNvSpPr>
          <p:nvPr/>
        </p:nvSpPr>
        <p:spPr>
          <a:xfrm>
            <a:off x="382214" y="2285146"/>
            <a:ext cx="4878719" cy="321954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i="1" dirty="0"/>
              <a:t>E. coli</a:t>
            </a:r>
            <a:r>
              <a:rPr lang="en-US" sz="2000" dirty="0"/>
              <a:t> was detected in 21 out of 72 water samples (</a:t>
            </a:r>
            <a:r>
              <a:rPr lang="en-US" sz="2000" b="1" dirty="0"/>
              <a:t>29.2%)</a:t>
            </a:r>
            <a:r>
              <a:rPr lang="en-US" sz="2000" b="1" i="1" dirty="0"/>
              <a:t>. </a:t>
            </a:r>
          </a:p>
          <a:p>
            <a:r>
              <a:rPr lang="en-US" sz="2000" i="1" dirty="0"/>
              <a:t>E. coli</a:t>
            </a:r>
            <a:r>
              <a:rPr lang="en-US" sz="2000" dirty="0"/>
              <a:t> concentration ranged from </a:t>
            </a:r>
            <a:r>
              <a:rPr lang="en-US" sz="2000" b="1" dirty="0"/>
              <a:t>0 to 87</a:t>
            </a:r>
            <a:r>
              <a:rPr lang="en-US" sz="2000" dirty="0"/>
              <a:t> colony‑forming units (CFU) per 100 ml. </a:t>
            </a:r>
          </a:p>
          <a:p>
            <a:r>
              <a:rPr lang="en-US" sz="2000" dirty="0"/>
              <a:t>Overall mean was 4.5 CFU/100 ml. </a:t>
            </a:r>
          </a:p>
          <a:p>
            <a:r>
              <a:rPr lang="en-US" sz="2000" dirty="0"/>
              <a:t>Both the median and the mode were 0 CFU/100 ml</a:t>
            </a:r>
          </a:p>
        </p:txBody>
      </p:sp>
      <p:graphicFrame>
        <p:nvGraphicFramePr>
          <p:cNvPr id="23" name="Content Placeholder 9">
            <a:extLst>
              <a:ext uri="{FF2B5EF4-FFF2-40B4-BE49-F238E27FC236}">
                <a16:creationId xmlns:a16="http://schemas.microsoft.com/office/drawing/2014/main" id="{F4403EE4-EBB6-60DE-5D97-B8B1F60E0E5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8872740"/>
              </p:ext>
            </p:extLst>
          </p:nvPr>
        </p:nvGraphicFramePr>
        <p:xfrm>
          <a:off x="5535501" y="1609344"/>
          <a:ext cx="6445634" cy="4323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687478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6636A-21A9-B8B5-3799-0D81C98E1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:a16="http://schemas.microsoft.com/office/drawing/2014/main" id="{076EDD5A-B0DC-7D90-38B0-31AFE84127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-19660" y="-58214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BE8C9C6E-201A-8BE6-7CC6-3D9E1DF1BA16}"/>
              </a:ext>
            </a:extLst>
          </p:cNvPr>
          <p:cNvSpPr/>
          <p:nvPr/>
        </p:nvSpPr>
        <p:spPr>
          <a:xfrm>
            <a:off x="824340" y="489919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A037D4A5-5367-9D4F-2514-84B1E5245941}"/>
              </a:ext>
            </a:extLst>
          </p:cNvPr>
          <p:cNvSpPr/>
          <p:nvPr/>
        </p:nvSpPr>
        <p:spPr>
          <a:xfrm>
            <a:off x="1043796" y="183398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18C287E0-E110-31E7-0284-0237654456C8}"/>
              </a:ext>
            </a:extLst>
          </p:cNvPr>
          <p:cNvSpPr/>
          <p:nvPr/>
        </p:nvSpPr>
        <p:spPr>
          <a:xfrm>
            <a:off x="495156" y="516143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</a:t>
            </a:r>
            <a:endParaRPr lang="en-US" sz="30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F0655FE0-A3D3-4680-B460-71B645606603}"/>
              </a:ext>
            </a:extLst>
          </p:cNvPr>
          <p:cNvSpPr/>
          <p:nvPr/>
        </p:nvSpPr>
        <p:spPr>
          <a:xfrm>
            <a:off x="10808208" y="18339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8810C1A7-24F8-F697-FBEB-C4759F258881}"/>
              </a:ext>
            </a:extLst>
          </p:cNvPr>
          <p:cNvSpPr/>
          <p:nvPr/>
        </p:nvSpPr>
        <p:spPr>
          <a:xfrm>
            <a:off x="502920" y="1145757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B0E39A7A-8619-1217-D2D0-5011E0F36B78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63DDFD69-F20E-FF06-7C87-BF29B774C7A7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AE245124-9EC3-E849-15CB-9F4D7B4DA142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E0709976-794B-34E9-A60A-B184EE8D92C1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:a16="http://schemas.microsoft.com/office/drawing/2014/main" id="{2B27ED1C-F49B-BC45-DA71-7278FFA9DB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:a16="http://schemas.microsoft.com/office/drawing/2014/main" id="{410363D9-A798-2F93-B752-FF007FA3D9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DE2DCBC2-FB70-546D-DDDA-F6F9D7ED943E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3F3587F3-9F70-3309-F949-E43C9CBD6939}"/>
              </a:ext>
            </a:extLst>
          </p:cNvPr>
          <p:cNvSpPr txBox="1">
            <a:spLocks/>
          </p:cNvSpPr>
          <p:nvPr/>
        </p:nvSpPr>
        <p:spPr>
          <a:xfrm>
            <a:off x="390949" y="1282355"/>
            <a:ext cx="4310447" cy="86879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ctr"/>
            <a:r>
              <a:rPr lang="en-GB" sz="2000" i="1" dirty="0"/>
              <a:t>E. coli </a:t>
            </a:r>
            <a:r>
              <a:rPr lang="en-GB" sz="2000" dirty="0"/>
              <a:t>contamination by source, treatment and  pollution source</a:t>
            </a:r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98F5037B-0BE6-6B03-B9D8-D776A96646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6976283"/>
              </p:ext>
            </p:extLst>
          </p:nvPr>
        </p:nvGraphicFramePr>
        <p:xfrm>
          <a:off x="128017" y="2151145"/>
          <a:ext cx="5967984" cy="37161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F02C64FE-5705-51E1-D1E8-96A3752DAB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44896"/>
              </p:ext>
            </p:extLst>
          </p:nvPr>
        </p:nvGraphicFramePr>
        <p:xfrm>
          <a:off x="6243678" y="573252"/>
          <a:ext cx="5674142" cy="3112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3" name="Content Placeholder 5">
            <a:extLst>
              <a:ext uri="{FF2B5EF4-FFF2-40B4-BE49-F238E27FC236}">
                <a16:creationId xmlns:a16="http://schemas.microsoft.com/office/drawing/2014/main" id="{D9334770-23EF-7AC9-4C55-F5AA4BC69A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7321096"/>
              </p:ext>
            </p:extLst>
          </p:nvPr>
        </p:nvGraphicFramePr>
        <p:xfrm>
          <a:off x="5740004" y="3800495"/>
          <a:ext cx="6323980" cy="2452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2891619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F3B0C-AF75-0C60-66BB-585155AE3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:a16="http://schemas.microsoft.com/office/drawing/2014/main" id="{1B3E15C5-EBA5-FAC2-D4D0-EE9081B92D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305" y="-1379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4E0AFE74-3317-6F29-B70E-3EACC399C415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E94B6405-2869-C3A2-F9F4-E371DDCAA10C}"/>
              </a:ext>
            </a:extLst>
          </p:cNvPr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5E39834E-BC08-9C03-12D4-A7BD43330773}"/>
              </a:ext>
            </a:extLst>
          </p:cNvPr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</a:t>
            </a:r>
            <a:endParaRPr lang="en-US" sz="30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6E9A27C3-C949-9E26-D067-1A8C5920710F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3FD161C2-9475-66B9-E8E0-94750A4D0463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4CD1502E-36FE-9F37-80F1-449C14F30275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79592654-9DF8-755B-2BCA-B6D51E026ABA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52ACC7FC-767F-9024-3BAE-63B5558524A2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A68D929B-2046-8A34-0B78-64D3869E0AA8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:a16="http://schemas.microsoft.com/office/drawing/2014/main" id="{98C5E4E3-9B03-A527-F4F4-42E4DBED6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:a16="http://schemas.microsoft.com/office/drawing/2014/main" id="{039C664B-D0B6-74B8-5B0C-9066924B8B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DFA21CBD-CA83-0194-8EE3-B7BDAD5A9551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E3AA9E6-F7F0-4E48-B17A-972A299BFA70}"/>
              </a:ext>
            </a:extLst>
          </p:cNvPr>
          <p:cNvSpPr txBox="1">
            <a:spLocks/>
          </p:cNvSpPr>
          <p:nvPr/>
        </p:nvSpPr>
        <p:spPr>
          <a:xfrm>
            <a:off x="553720" y="1397329"/>
            <a:ext cx="5318760" cy="78978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200" b="1" dirty="0">
                <a:latin typeface="Arial" panose="020B0604020202020204" pitchFamily="34" charset="0"/>
                <a:ea typeface="Arial" panose="020B0604020202020204" pitchFamily="34" charset="0"/>
              </a:rPr>
              <a:t>Antimicrobial susceptibility profile of </a:t>
            </a:r>
            <a:r>
              <a:rPr lang="en-US" sz="2200" b="1" i="1" dirty="0">
                <a:latin typeface="Arial" panose="020B0604020202020204" pitchFamily="34" charset="0"/>
                <a:ea typeface="Arial" panose="020B0604020202020204" pitchFamily="34" charset="0"/>
              </a:rPr>
              <a:t>E. coli</a:t>
            </a:r>
            <a:r>
              <a:rPr lang="en-US" sz="2200" b="1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n-GB" sz="2200" b="1" dirty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0E3940A-AE06-DC71-F548-A994AB9692E3}"/>
              </a:ext>
            </a:extLst>
          </p:cNvPr>
          <p:cNvSpPr txBox="1">
            <a:spLocks/>
          </p:cNvSpPr>
          <p:nvPr/>
        </p:nvSpPr>
        <p:spPr>
          <a:xfrm>
            <a:off x="370840" y="2299709"/>
            <a:ext cx="4729480" cy="364302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US" sz="2000" dirty="0"/>
              <a:t>Most effective antibiotics were: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sz="2000" dirty="0"/>
              <a:t>gentamicin (95.2% sensitivity)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sz="2000" dirty="0"/>
              <a:t>meropenem (93.7% sensitivity)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sz="2000" dirty="0"/>
              <a:t>ciprofloxacin (85.7% sensitivity)</a:t>
            </a:r>
          </a:p>
          <a:p>
            <a:pPr marL="285750" indent="-285750"/>
            <a:r>
              <a:rPr lang="en-US" sz="2000" dirty="0"/>
              <a:t>Highest resistance rates were observed in:</a:t>
            </a:r>
          </a:p>
          <a:p>
            <a:pPr marL="457200" indent="-457200">
              <a:buClr>
                <a:srgbClr val="FF0000"/>
              </a:buClr>
              <a:buFont typeface="Calibri" panose="020F0502020204030204" pitchFamily="34" charset="0"/>
              <a:buChar char="X"/>
            </a:pPr>
            <a:r>
              <a:rPr lang="en-US" sz="2000" dirty="0"/>
              <a:t>ampicillin (90.5%)</a:t>
            </a:r>
          </a:p>
          <a:p>
            <a:pPr marL="457200" indent="-457200">
              <a:buClr>
                <a:srgbClr val="FF0000"/>
              </a:buClr>
              <a:buFont typeface="Calibri" panose="020F0502020204030204" pitchFamily="34" charset="0"/>
              <a:buChar char="X"/>
            </a:pPr>
            <a:r>
              <a:rPr lang="en-US" sz="2000" dirty="0"/>
              <a:t>cefuroxime (76.2%)</a:t>
            </a:r>
          </a:p>
          <a:p>
            <a:pPr marL="457200" indent="-457200">
              <a:buClr>
                <a:srgbClr val="FF0000"/>
              </a:buClr>
              <a:buFont typeface="Calibri" panose="020F0502020204030204" pitchFamily="34" charset="0"/>
              <a:buChar char="X"/>
            </a:pPr>
            <a:r>
              <a:rPr lang="en-US" sz="2000" dirty="0"/>
              <a:t>cotrimoxazole (57.1%)</a:t>
            </a:r>
          </a:p>
          <a:p>
            <a:endParaRPr lang="en-GB" sz="2400" dirty="0"/>
          </a:p>
        </p:txBody>
      </p:sp>
      <p:graphicFrame>
        <p:nvGraphicFramePr>
          <p:cNvPr id="21" name="Content Placeholder 4">
            <a:extLst>
              <a:ext uri="{FF2B5EF4-FFF2-40B4-BE49-F238E27FC236}">
                <a16:creationId xmlns:a16="http://schemas.microsoft.com/office/drawing/2014/main" id="{739D8FAD-3DC0-C65F-1B5B-286FA00DC8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589834"/>
              </p:ext>
            </p:extLst>
          </p:nvPr>
        </p:nvGraphicFramePr>
        <p:xfrm>
          <a:off x="5100320" y="1871849"/>
          <a:ext cx="6757558" cy="4095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138113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648BF-BA5B-F645-028B-B8809B383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:a16="http://schemas.microsoft.com/office/drawing/2014/main" id="{76501B09-3433-CD02-36AE-2D81D5F471A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54187915-6374-9892-8CFB-6974FE9EF1B8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4504830A-E351-0FBB-BA25-0958F1DD8EBD}"/>
              </a:ext>
            </a:extLst>
          </p:cNvPr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54098F91-EAA2-D4CA-9AE7-B53934B29561}"/>
              </a:ext>
            </a:extLst>
          </p:cNvPr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</a:t>
            </a:r>
            <a:endParaRPr lang="en-US" sz="30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4DF728C4-6AB2-F63A-B810-9171D0A77BA1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3A2421AF-211D-C3A9-EF1F-B1A3B6901115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35A27723-3DF6-2ECB-3AB7-EEC7157F64F0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7695930A-F2C5-FBF2-6E18-AC88D8034B03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DE4B0B7B-4D3A-B53A-01FA-65BF672E97E0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245E3C6E-D4A2-BDC9-9575-B0A9985FE899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:a16="http://schemas.microsoft.com/office/drawing/2014/main" id="{66C76E4D-68B4-BC60-F737-0A53A80B2F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:a16="http://schemas.microsoft.com/office/drawing/2014/main" id="{07A5B303-8EF1-F4F3-8DF3-BDD0DE94F6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D71931AD-98B4-78EB-357A-A8CBD9D786A7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A1D7D55F-2372-9F5F-2612-FEDA32AC80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3762279"/>
              </p:ext>
            </p:extLst>
          </p:nvPr>
        </p:nvGraphicFramePr>
        <p:xfrm>
          <a:off x="502920" y="1411511"/>
          <a:ext cx="6227025" cy="47744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50631">
                  <a:extLst>
                    <a:ext uri="{9D8B030D-6E8A-4147-A177-3AD203B41FA5}">
                      <a16:colId xmlns:a16="http://schemas.microsoft.com/office/drawing/2014/main" val="3193463892"/>
                    </a:ext>
                  </a:extLst>
                </a:gridCol>
                <a:gridCol w="2458144">
                  <a:extLst>
                    <a:ext uri="{9D8B030D-6E8A-4147-A177-3AD203B41FA5}">
                      <a16:colId xmlns:a16="http://schemas.microsoft.com/office/drawing/2014/main" val="840228810"/>
                    </a:ext>
                  </a:extLst>
                </a:gridCol>
                <a:gridCol w="1518250">
                  <a:extLst>
                    <a:ext uri="{9D8B030D-6E8A-4147-A177-3AD203B41FA5}">
                      <a16:colId xmlns:a16="http://schemas.microsoft.com/office/drawing/2014/main" val="935260118"/>
                    </a:ext>
                  </a:extLst>
                </a:gridCol>
              </a:tblGrid>
              <a:tr h="87515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</a:rPr>
                        <a:t>Pathotype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</a:rPr>
                        <a:t>Detected target gene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</a:rPr>
                        <a:t>              Total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584773259"/>
                  </a:ext>
                </a:extLst>
              </a:tr>
              <a:tr h="43455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</a:rPr>
                        <a:t>EAEC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</a:rPr>
                        <a:t>aggR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</a:rPr>
                        <a:t>5 (24%)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640952292"/>
                  </a:ext>
                </a:extLst>
              </a:tr>
              <a:tr h="43455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</a:rPr>
                        <a:t>EIEC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</a:rPr>
                        <a:t>IpaH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</a:rPr>
                        <a:t>1(5%)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762072092"/>
                  </a:ext>
                </a:extLst>
              </a:tr>
              <a:tr h="43455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</a:rPr>
                        <a:t>EPEC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 err="1">
                          <a:effectLst/>
                        </a:rPr>
                        <a:t>Eae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</a:rPr>
                        <a:t>2(10%)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325646280"/>
                  </a:ext>
                </a:extLst>
              </a:tr>
              <a:tr h="43455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</a:rPr>
                        <a:t>ETEC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</a:rPr>
                        <a:t>lt/st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</a:rPr>
                        <a:t>3(14%)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744353848"/>
                  </a:ext>
                </a:extLst>
              </a:tr>
              <a:tr h="43455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</a:rPr>
                        <a:t>ETEC/EAEC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</a:rPr>
                        <a:t>lt/st/aggR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</a:rPr>
                        <a:t>3(14%)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60961885"/>
                  </a:ext>
                </a:extLst>
              </a:tr>
              <a:tr h="422846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</a:rPr>
                        <a:t>EPEC/ETEC/EAEC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</a:rPr>
                        <a:t>lt/st/aggR/eae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</a:rPr>
                        <a:t>1(5%)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41460237"/>
                  </a:ext>
                </a:extLst>
              </a:tr>
              <a:tr h="43455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</a:rPr>
                        <a:t>EHEC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</a:rPr>
                        <a:t>None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</a:rPr>
                        <a:t>0(0%)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13052830"/>
                  </a:ext>
                </a:extLst>
              </a:tr>
              <a:tr h="43455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</a:rPr>
                        <a:t>DAEC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</a:rPr>
                        <a:t>None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</a:rPr>
                        <a:t>0(0%)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513477419"/>
                  </a:ext>
                </a:extLst>
              </a:tr>
              <a:tr h="434551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</a:rPr>
                        <a:t>Negative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>
                          <a:effectLst/>
                        </a:rPr>
                        <a:t>None</a:t>
                      </a:r>
                      <a:endParaRPr lang="en-US" sz="2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000" dirty="0">
                          <a:effectLst/>
                        </a:rPr>
                        <a:t>6(29%)</a:t>
                      </a:r>
                      <a:endParaRPr lang="en-US" sz="2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503930877"/>
                  </a:ext>
                </a:extLst>
              </a:tr>
            </a:tbl>
          </a:graphicData>
        </a:graphic>
      </p:graphicFrame>
      <p:sp>
        <p:nvSpPr>
          <p:cNvPr id="19" name="Content Placeholder 10">
            <a:extLst>
              <a:ext uri="{FF2B5EF4-FFF2-40B4-BE49-F238E27FC236}">
                <a16:creationId xmlns:a16="http://schemas.microsoft.com/office/drawing/2014/main" id="{FA5983B2-4618-6A11-5868-ACFAD9B4D193}"/>
              </a:ext>
            </a:extLst>
          </p:cNvPr>
          <p:cNvSpPr txBox="1">
            <a:spLocks/>
          </p:cNvSpPr>
          <p:nvPr/>
        </p:nvSpPr>
        <p:spPr>
          <a:xfrm>
            <a:off x="6910396" y="1792224"/>
            <a:ext cx="5153283" cy="329111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Four pathogenic </a:t>
            </a:r>
            <a:r>
              <a:rPr lang="en-US" sz="2000" i="1" dirty="0"/>
              <a:t>E. coli</a:t>
            </a:r>
            <a:r>
              <a:rPr lang="en-US" sz="2000" dirty="0"/>
              <a:t> pathotypes were  identified: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 EAEC was the most frequent (24%)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ETEC (14%)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EPEC (10%)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EIEC (5%)</a:t>
            </a:r>
          </a:p>
          <a:p>
            <a:pPr lvl="1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mixed types (19%)</a:t>
            </a:r>
          </a:p>
          <a:p>
            <a:r>
              <a:rPr lang="en-US" sz="2000" dirty="0"/>
              <a:t>Six samples were negative.</a:t>
            </a:r>
          </a:p>
        </p:txBody>
      </p:sp>
    </p:spTree>
    <p:extLst>
      <p:ext uri="{BB962C8B-B14F-4D97-AF65-F5344CB8AC3E}">
        <p14:creationId xmlns:p14="http://schemas.microsoft.com/office/powerpoint/2010/main" val="1557871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724CB-D707-589E-8482-8F8AFC086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:a16="http://schemas.microsoft.com/office/drawing/2014/main" id="{3AAE8D50-5250-B9C7-BA9C-9B0DFBDAD1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8AFE41AE-7C7C-B372-C917-F53D56FE43E7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A69F8EF0-3306-8138-B23E-3995FDF7CFCF}"/>
              </a:ext>
            </a:extLst>
          </p:cNvPr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05</a:t>
            </a:r>
            <a:endParaRPr lang="en-US" sz="78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740910CD-C549-D100-61C1-7D2D67258504}"/>
              </a:ext>
            </a:extLst>
          </p:cNvPr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Conclusion &amp; Recommendations</a:t>
            </a:r>
            <a:endParaRPr lang="en-US" sz="30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A4B87C79-1359-D86A-CD26-2B5E836493CB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07</a:t>
            </a:r>
            <a:endParaRPr lang="en-US" sz="1600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31889F4D-80D7-2ED8-6B8D-24811ADE5E3C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3F238407-B5B5-2431-E522-4429A782EACB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7A62EDD5-1AB4-EA1D-66FD-7864ABFA4EA8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B40EF4EB-D585-102C-2B27-41841F51EC09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9848204A-C075-0E06-3255-45DACAD3FE28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:a16="http://schemas.microsoft.com/office/drawing/2014/main" id="{6F314001-748C-3615-D73A-FCB4AC45EE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:a16="http://schemas.microsoft.com/office/drawing/2014/main" id="{D5433FA3-7FAD-8AB1-BF9A-78FDFAAAA5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802650C5-A9AA-73C4-2709-C22E1E46EFDF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60" dirty="0"/>
          </a:p>
        </p:txBody>
      </p:sp>
      <p:sp>
        <p:nvSpPr>
          <p:cNvPr id="15" name="Full Content Area">
            <a:extLst>
              <a:ext uri="{FF2B5EF4-FFF2-40B4-BE49-F238E27FC236}">
                <a16:creationId xmlns:a16="http://schemas.microsoft.com/office/drawing/2014/main" id="{4AAF361D-17E7-22FE-649F-15040C8B878F}"/>
              </a:ext>
            </a:extLst>
          </p:cNvPr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r>
              <a:rPr lang="en-US" dirty="0"/>
              <a:t>Informal water sources in Kibera informal settlements were </a:t>
            </a:r>
            <a:r>
              <a:rPr lang="en-US" b="1" dirty="0"/>
              <a:t>contaminated with </a:t>
            </a:r>
            <a:r>
              <a:rPr lang="en-US" b="1" i="1" dirty="0"/>
              <a:t>E. coli</a:t>
            </a:r>
            <a:r>
              <a:rPr lang="en-US" b="1" dirty="0"/>
              <a:t> at 29.2%. </a:t>
            </a:r>
          </a:p>
          <a:p>
            <a:r>
              <a:rPr lang="en-US" dirty="0"/>
              <a:t>Contamination was associated with acquisition of water </a:t>
            </a:r>
            <a:r>
              <a:rPr lang="en-US" b="1" dirty="0"/>
              <a:t>through illegal means, inadequate treatment and pollution exposure </a:t>
            </a:r>
            <a:r>
              <a:rPr lang="en-US" dirty="0"/>
              <a:t>as seen in other slums in Kenya</a:t>
            </a:r>
          </a:p>
          <a:p>
            <a:r>
              <a:rPr lang="en-US" dirty="0"/>
              <a:t>Contamination was strongly influenced by water source type, pollution exposure, and treatment methods. </a:t>
            </a:r>
          </a:p>
          <a:p>
            <a:r>
              <a:rPr lang="en-US" i="1" dirty="0"/>
              <a:t>E. coli </a:t>
            </a:r>
            <a:r>
              <a:rPr lang="en-US" dirty="0"/>
              <a:t>contaminating these sources exhibited </a:t>
            </a:r>
            <a:r>
              <a:rPr lang="en-US" b="1" dirty="0"/>
              <a:t>diverse antimicrobial resistance patterns</a:t>
            </a:r>
            <a:r>
              <a:rPr lang="en-US" dirty="0"/>
              <a:t>, with high resistance to ampicillin and cefuroxime, while gentamicin and meropenem remained sensitive. </a:t>
            </a:r>
          </a:p>
          <a:p>
            <a:r>
              <a:rPr lang="en-US" dirty="0"/>
              <a:t>High levels of </a:t>
            </a:r>
            <a:r>
              <a:rPr lang="en-US" b="1" dirty="0"/>
              <a:t>multidrug resistance (52.4%)</a:t>
            </a:r>
            <a:r>
              <a:rPr lang="en-US" dirty="0"/>
              <a:t> and the </a:t>
            </a:r>
            <a:r>
              <a:rPr lang="en-US" b="1" dirty="0"/>
              <a:t>emergence of carbapenem-resistant strains </a:t>
            </a:r>
            <a:r>
              <a:rPr lang="en-US" dirty="0"/>
              <a:t>were also observed.</a:t>
            </a:r>
            <a:endParaRPr lang="en-US" b="1" dirty="0"/>
          </a:p>
          <a:p>
            <a:r>
              <a:rPr lang="en-US" dirty="0"/>
              <a:t>A significant proportion (71%) of the </a:t>
            </a:r>
            <a:r>
              <a:rPr lang="en-US" i="1" dirty="0"/>
              <a:t>E. coli </a:t>
            </a:r>
            <a:r>
              <a:rPr lang="en-US" dirty="0"/>
              <a:t>were pathogenic and belonged to diverse pathotypes</a:t>
            </a:r>
            <a:endParaRPr lang="en-US" b="1" dirty="0"/>
          </a:p>
          <a:p>
            <a:endParaRPr b="1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6F3A5E2-2D25-B646-06F0-A3904DF348D6}"/>
              </a:ext>
            </a:extLst>
          </p:cNvPr>
          <p:cNvSpPr/>
          <p:nvPr/>
        </p:nvSpPr>
        <p:spPr>
          <a:xfrm>
            <a:off x="897147" y="4887023"/>
            <a:ext cx="10159082" cy="10849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Informal water sources in Kibera harbor a substantial burden of multidrug-resistant and pathogenic </a:t>
            </a:r>
            <a:r>
              <a:rPr lang="en-US" sz="2400" b="1" i="1" dirty="0"/>
              <a:t>E. coli</a:t>
            </a:r>
            <a:r>
              <a:rPr lang="en-US" sz="2400" b="1" dirty="0"/>
              <a:t>, posing a significant public health risk</a:t>
            </a:r>
            <a:r>
              <a:rPr lang="en-US" sz="2400" dirty="0"/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23739111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biomedical_technology_bac_batch_3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726680" cy="6858000"/>
          </a:xfrm>
          <a:prstGeom prst="rect">
            <a:avLst/>
          </a:prstGeom>
          <a:solidFill>
            <a:srgbClr val="001F2C">
              <a:alpha val="76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713232" y="566928"/>
            <a:ext cx="1874520" cy="512064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401" y="605333"/>
            <a:ext cx="432933" cy="435254"/>
          </a:xfrm>
          <a:prstGeom prst="rect">
            <a:avLst/>
          </a:prstGeom>
        </p:spPr>
      </p:pic>
      <p:pic>
        <p:nvPicPr>
          <p:cNvPr id="6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4864" y="624535"/>
            <a:ext cx="618347" cy="39685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758952" y="2139696"/>
            <a:ext cx="621792" cy="36576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3"/>
          <p:cNvSpPr/>
          <p:nvPr/>
        </p:nvSpPr>
        <p:spPr>
          <a:xfrm>
            <a:off x="758952" y="2395728"/>
            <a:ext cx="47548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THANK YOU</a:t>
            </a:r>
            <a:endParaRPr lang="en-US" sz="3800" dirty="0"/>
          </a:p>
        </p:txBody>
      </p:sp>
      <p:sp>
        <p:nvSpPr>
          <p:cNvPr id="9" name="Text 4"/>
          <p:cNvSpPr/>
          <p:nvPr/>
        </p:nvSpPr>
        <p:spPr>
          <a:xfrm>
            <a:off x="786384" y="3063240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D9F6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IPNET-Kenya Conference  •  19–21 August 2026  •  Pride Inn Plaza, Nairobi</a:t>
            </a:r>
            <a:endParaRPr lang="en-US" sz="1020" dirty="0"/>
          </a:p>
        </p:txBody>
      </p:sp>
      <p:sp>
        <p:nvSpPr>
          <p:cNvPr id="10" name="Shape 5"/>
          <p:cNvSpPr/>
          <p:nvPr/>
        </p:nvSpPr>
        <p:spPr>
          <a:xfrm>
            <a:off x="758952" y="3703320"/>
            <a:ext cx="5440680" cy="676656"/>
          </a:xfrm>
          <a:prstGeom prst="roundRect">
            <a:avLst>
              <a:gd name="adj" fmla="val 10811"/>
            </a:avLst>
          </a:prstGeom>
          <a:solidFill>
            <a:srgbClr val="002F3E">
              <a:alpha val="92000"/>
            </a:srgbClr>
          </a:solidFill>
          <a:ln w="7620">
            <a:solidFill>
              <a:srgbClr val="25B7C8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6"/>
          <p:cNvSpPr/>
          <p:nvPr/>
        </p:nvSpPr>
        <p:spPr>
          <a:xfrm>
            <a:off x="1005840" y="3931920"/>
            <a:ext cx="4937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www.ipnetkenya.org   |   info@ipnetkenya.org</a:t>
            </a:r>
            <a:endParaRPr lang="en-US" sz="1150" dirty="0"/>
          </a:p>
        </p:txBody>
      </p:sp>
      <p:sp>
        <p:nvSpPr>
          <p:cNvPr id="12" name="Text 7"/>
          <p:cNvSpPr/>
          <p:nvPr/>
        </p:nvSpPr>
        <p:spPr>
          <a:xfrm>
            <a:off x="11384280" y="6355080"/>
            <a:ext cx="365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BFEFF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ABSTRACT INFORMATION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t>Abstract Details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658368" y="1691640"/>
            <a:ext cx="10835640" cy="4261104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>
              <a:spcAft>
                <a:spcPts val="3000"/>
              </a:spcAft>
            </a:pPr>
            <a:r>
              <a:rPr sz="1650" b="1" dirty="0">
                <a:solidFill>
                  <a:srgbClr val="007C89"/>
                </a:solidFill>
                <a:latin typeface="Aptos"/>
              </a:rPr>
              <a:t>TITLE OF ABSTRACT:</a:t>
            </a:r>
            <a:r>
              <a:rPr sz="1650" b="0" dirty="0">
                <a:solidFill>
                  <a:srgbClr val="00384A"/>
                </a:solidFill>
                <a:latin typeface="Aptos"/>
              </a:rPr>
              <a:t>  </a:t>
            </a:r>
            <a:r>
              <a:rPr lang="en-US" sz="2000" b="1" dirty="0">
                <a:solidFill>
                  <a:srgbClr val="00384A"/>
                </a:solidFill>
              </a:rPr>
              <a:t>HIGH BURDEN OF MULTIDRUG RESISTANT ESCHERICHIA COLI IN INFORMAL WATER SOURCES IN KIBERA INFORMAL SETTLEMENTS</a:t>
            </a:r>
            <a:endParaRPr lang="en-US" sz="2000" b="1" dirty="0">
              <a:solidFill>
                <a:srgbClr val="00384A"/>
              </a:solidFill>
              <a:latin typeface="Aptos"/>
            </a:endParaRPr>
          </a:p>
          <a:p>
            <a:pPr>
              <a:spcAft>
                <a:spcPts val="2300"/>
              </a:spcAft>
            </a:pPr>
            <a:r>
              <a:rPr sz="1450" b="1" dirty="0">
                <a:solidFill>
                  <a:srgbClr val="007C89"/>
                </a:solidFill>
                <a:latin typeface="Aptos"/>
              </a:rPr>
              <a:t>PRESENTER NAM</a:t>
            </a:r>
            <a:r>
              <a:rPr lang="en-US" sz="1450" b="1" dirty="0">
                <a:solidFill>
                  <a:srgbClr val="007C89"/>
                </a:solidFill>
                <a:latin typeface="Aptos"/>
              </a:rPr>
              <a:t>E:</a:t>
            </a:r>
            <a:r>
              <a:rPr lang="en-US" sz="1450" b="0" dirty="0">
                <a:solidFill>
                  <a:srgbClr val="00384A"/>
                </a:solidFill>
                <a:latin typeface="Aptos"/>
              </a:rPr>
              <a:t> </a:t>
            </a:r>
            <a:r>
              <a:rPr lang="en-US" sz="2000" dirty="0"/>
              <a:t>Teresia Nyaga</a:t>
            </a:r>
            <a:r>
              <a:rPr lang="en-US" sz="2000" baseline="30000" dirty="0"/>
              <a:t>1 </a:t>
            </a:r>
            <a:r>
              <a:rPr lang="en-US" sz="2000" dirty="0"/>
              <a:t>, Susan Githii</a:t>
            </a:r>
            <a:r>
              <a:rPr lang="en-US" sz="2000" baseline="30000" dirty="0"/>
              <a:t>1 </a:t>
            </a:r>
            <a:r>
              <a:rPr lang="en-US" sz="2000" dirty="0"/>
              <a:t>, </a:t>
            </a:r>
            <a:r>
              <a:rPr lang="en-US" sz="2000" dirty="0" err="1"/>
              <a:t>Edinah</a:t>
            </a:r>
            <a:r>
              <a:rPr lang="en-US" sz="2000" dirty="0"/>
              <a:t> Song’oro</a:t>
            </a:r>
            <a:r>
              <a:rPr lang="en-US" sz="2000" baseline="30000" dirty="0"/>
              <a:t>2</a:t>
            </a:r>
            <a:r>
              <a:rPr lang="en-US" sz="2000" dirty="0"/>
              <a:t> Jenifer Njuhigu</a:t>
            </a:r>
            <a:r>
              <a:rPr lang="en-US" sz="2000" baseline="30000" dirty="0"/>
              <a:t>1 </a:t>
            </a:r>
            <a:r>
              <a:rPr lang="en-US" sz="2000" dirty="0"/>
              <a:t>, Peter Nthiga</a:t>
            </a:r>
            <a:r>
              <a:rPr lang="en-US" sz="2000" baseline="30000" dirty="0"/>
              <a:t>4</a:t>
            </a:r>
            <a:r>
              <a:rPr lang="en-US" sz="2000" dirty="0"/>
              <a:t>, Leonard Kingwara</a:t>
            </a:r>
            <a:r>
              <a:rPr lang="en-US" sz="2000" baseline="30000" dirty="0"/>
              <a:t>1 </a:t>
            </a:r>
            <a:r>
              <a:rPr lang="en-US" sz="2000" dirty="0"/>
              <a:t> Jully Okonji</a:t>
            </a:r>
            <a:r>
              <a:rPr lang="en-US" sz="2000" baseline="30000" dirty="0"/>
              <a:t>3</a:t>
            </a:r>
            <a:r>
              <a:rPr lang="en-US" sz="2000" dirty="0"/>
              <a:t>, Edwin Ochieng</a:t>
            </a:r>
            <a:r>
              <a:rPr lang="en-US" sz="2000" baseline="30000" dirty="0"/>
              <a:t>, 3</a:t>
            </a:r>
            <a:endParaRPr lang="en-US" sz="2000" b="1" dirty="0">
              <a:latin typeface="Aptos"/>
            </a:endParaRPr>
          </a:p>
          <a:p>
            <a:r>
              <a:rPr lang="en-US" sz="1450" b="1" dirty="0">
                <a:solidFill>
                  <a:srgbClr val="007C89"/>
                </a:solidFill>
                <a:latin typeface="Aptos"/>
              </a:rPr>
              <a:t>INSTITUTION / AFFILIATION:</a:t>
            </a:r>
            <a:r>
              <a:rPr lang="en-US" sz="1450" b="0" dirty="0">
                <a:solidFill>
                  <a:srgbClr val="00384A"/>
                </a:solidFill>
                <a:latin typeface="Aptos"/>
              </a:rPr>
              <a:t>  </a:t>
            </a:r>
            <a:r>
              <a:rPr lang="en-US" sz="1600" baseline="30000" dirty="0"/>
              <a:t>1</a:t>
            </a:r>
            <a:r>
              <a:rPr lang="en-US" sz="1600" dirty="0"/>
              <a:t>National Public Health Institute, </a:t>
            </a:r>
            <a:r>
              <a:rPr lang="en-US" sz="1600" baseline="30000" dirty="0"/>
              <a:t>2</a:t>
            </a:r>
            <a:r>
              <a:rPr lang="en-US" sz="1600" dirty="0"/>
              <a:t> Department of Medical Microbiology, COHES, JKUAT </a:t>
            </a:r>
          </a:p>
          <a:p>
            <a:r>
              <a:rPr lang="en-US" sz="1600" baseline="30000" dirty="0"/>
              <a:t>3</a:t>
            </a:r>
            <a:r>
              <a:rPr lang="en-US" sz="1600" dirty="0"/>
              <a:t> Association of Public Health Laboratories, </a:t>
            </a:r>
            <a:r>
              <a:rPr lang="en-US" sz="1600" baseline="30000" dirty="0"/>
              <a:t>4</a:t>
            </a:r>
            <a:r>
              <a:rPr lang="en-US" sz="1600" dirty="0"/>
              <a:t> University of the Free State - Next Generation Sequencing Unit</a:t>
            </a:r>
          </a:p>
          <a:p>
            <a:pPr algn="l">
              <a:lnSpc>
                <a:spcPct val="100000"/>
              </a:lnSpc>
              <a:spcAft>
                <a:spcPts val="2300"/>
              </a:spcAft>
            </a:pPr>
            <a:endParaRPr lang="en-US" sz="1450" b="1" dirty="0">
              <a:solidFill>
                <a:srgbClr val="007C89"/>
              </a:solidFill>
              <a:latin typeface="Aptos"/>
            </a:endParaRPr>
          </a:p>
          <a:p>
            <a:pPr algn="l">
              <a:lnSpc>
                <a:spcPct val="100000"/>
              </a:lnSpc>
              <a:spcAft>
                <a:spcPts val="2300"/>
              </a:spcAft>
            </a:pPr>
            <a:r>
              <a:rPr lang="en-US" sz="1450" b="1" dirty="0">
                <a:solidFill>
                  <a:srgbClr val="007C89"/>
                </a:solidFill>
                <a:latin typeface="Aptos"/>
              </a:rPr>
              <a:t>COUNTY:</a:t>
            </a:r>
            <a:r>
              <a:rPr lang="en-US" sz="1450" b="0" dirty="0">
                <a:solidFill>
                  <a:srgbClr val="00384A"/>
                </a:solidFill>
                <a:latin typeface="Aptos"/>
              </a:rPr>
              <a:t>  </a:t>
            </a:r>
            <a:r>
              <a:rPr lang="en-US" sz="1450" b="1" dirty="0">
                <a:solidFill>
                  <a:srgbClr val="00384A"/>
                </a:solidFill>
                <a:latin typeface="Aptos"/>
              </a:rPr>
              <a:t>NAIROBI</a:t>
            </a:r>
          </a:p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450" b="1" dirty="0">
                <a:solidFill>
                  <a:srgbClr val="007C89"/>
                </a:solidFill>
                <a:latin typeface="Aptos"/>
              </a:rPr>
              <a:t>COUNTRY:</a:t>
            </a:r>
            <a:r>
              <a:rPr lang="en-US" sz="1450" b="0" dirty="0">
                <a:solidFill>
                  <a:srgbClr val="00384A"/>
                </a:solidFill>
                <a:latin typeface="Aptos"/>
              </a:rPr>
              <a:t>  </a:t>
            </a:r>
            <a:r>
              <a:rPr lang="en-US" sz="1450" b="1" dirty="0">
                <a:solidFill>
                  <a:srgbClr val="00384A"/>
                </a:solidFill>
                <a:latin typeface="Aptos"/>
              </a:rPr>
              <a:t>KENYA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-88776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097280" y="29415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01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43128" y="521208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Background / Introduction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60" dirty="0"/>
          </a:p>
        </p:txBody>
      </p:sp>
      <p:sp>
        <p:nvSpPr>
          <p:cNvPr id="15" name="Full Content Area"/>
          <p:cNvSpPr/>
          <p:nvPr/>
        </p:nvSpPr>
        <p:spPr>
          <a:xfrm>
            <a:off x="265974" y="1298448"/>
            <a:ext cx="11228034" cy="4869180"/>
          </a:xfrm>
          <a:prstGeom prst="roundRect">
            <a:avLst>
              <a:gd name="adj" fmla="val 2025"/>
            </a:avLst>
          </a:prstGeom>
          <a:solidFill>
            <a:srgbClr val="FFFFFF">
              <a:alpha val="92000"/>
            </a:srgbClr>
          </a:solidFill>
          <a:ln w="10160">
            <a:solidFill>
              <a:srgbClr val="B8DDE4"/>
            </a:solidFill>
            <a:prstDash val="solid"/>
          </a:ln>
        </p:spPr>
        <p:txBody>
          <a:bodyPr wrap="square" lIns="384048" tIns="310896" rIns="384048" bIns="274320" anchor="t"/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i="1" dirty="0">
                <a:cs typeface="Arial" panose="020B0604020202020204" pitchFamily="34" charset="0"/>
              </a:rPr>
              <a:t>E. coli </a:t>
            </a:r>
            <a:r>
              <a:rPr lang="en-US" sz="2200" dirty="0">
                <a:cs typeface="Arial" panose="020B0604020202020204" pitchFamily="34" charset="0"/>
              </a:rPr>
              <a:t>is </a:t>
            </a:r>
            <a:r>
              <a:rPr lang="en-US" sz="2200" b="1" dirty="0">
                <a:cs typeface="Arial" panose="020B0604020202020204" pitchFamily="34" charset="0"/>
              </a:rPr>
              <a:t>priority</a:t>
            </a:r>
            <a:r>
              <a:rPr lang="en-US" sz="2200" dirty="0">
                <a:cs typeface="Arial" panose="020B0604020202020204" pitchFamily="34" charset="0"/>
              </a:rPr>
              <a:t> </a:t>
            </a:r>
            <a:r>
              <a:rPr lang="en-US" sz="2200" b="1" dirty="0">
                <a:cs typeface="Arial" panose="020B0604020202020204" pitchFamily="34" charset="0"/>
              </a:rPr>
              <a:t>AMR </a:t>
            </a:r>
            <a:r>
              <a:rPr lang="en-US" sz="2200" dirty="0">
                <a:cs typeface="Arial" panose="020B0604020202020204" pitchFamily="34" charset="0"/>
              </a:rPr>
              <a:t>pathogens and  fecal contamination </a:t>
            </a:r>
            <a:r>
              <a:rPr lang="en-US" sz="2200" b="1" dirty="0">
                <a:cs typeface="Arial" panose="020B0604020202020204" pitchFamily="34" charset="0"/>
              </a:rPr>
              <a:t>indicator</a:t>
            </a:r>
            <a:r>
              <a:rPr lang="en-US" sz="2200" dirty="0">
                <a:cs typeface="Arial" panose="020B0604020202020204" pitchFamily="34" charset="0"/>
              </a:rPr>
              <a:t> according to WHO.</a:t>
            </a:r>
            <a:endParaRPr lang="en-US" sz="2200" b="1" dirty="0"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cs typeface="Arial" panose="020B0604020202020204" pitchFamily="34" charset="0"/>
              </a:rPr>
              <a:t>It causes </a:t>
            </a:r>
            <a:r>
              <a:rPr lang="en-US" sz="2200" b="1" dirty="0">
                <a:cs typeface="Arial" panose="020B0604020202020204" pitchFamily="34" charset="0"/>
              </a:rPr>
              <a:t>250 million infections </a:t>
            </a:r>
            <a:r>
              <a:rPr lang="en-US" sz="2200" dirty="0">
                <a:cs typeface="Arial" panose="020B0604020202020204" pitchFamily="34" charset="0"/>
              </a:rPr>
              <a:t>and </a:t>
            </a:r>
            <a:r>
              <a:rPr lang="en-US" sz="2200" b="1" dirty="0">
                <a:cs typeface="Arial" panose="020B0604020202020204" pitchFamily="34" charset="0"/>
              </a:rPr>
              <a:t>65,000 deaths </a:t>
            </a:r>
            <a:r>
              <a:rPr lang="en-US" sz="2200" dirty="0">
                <a:cs typeface="Arial" panose="020B0604020202020204" pitchFamily="34" charset="0"/>
              </a:rPr>
              <a:t>annually in Sub-Saharan Africa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cs typeface="Arial" panose="020B0604020202020204" pitchFamily="34" charset="0"/>
              </a:rPr>
              <a:t>Infections are </a:t>
            </a:r>
            <a:r>
              <a:rPr lang="en-US" sz="2200" b="1" dirty="0">
                <a:cs typeface="Arial" panose="020B0604020202020204" pitchFamily="34" charset="0"/>
              </a:rPr>
              <a:t>spread </a:t>
            </a:r>
            <a:r>
              <a:rPr lang="en-US" sz="2200" dirty="0">
                <a:cs typeface="Arial" panose="020B0604020202020204" pitchFamily="34" charset="0"/>
              </a:rPr>
              <a:t>through contaminated </a:t>
            </a:r>
            <a:r>
              <a:rPr lang="en-US" sz="2200" b="1" dirty="0">
                <a:cs typeface="Arial" panose="020B0604020202020204" pitchFamily="34" charset="0"/>
              </a:rPr>
              <a:t>water, food</a:t>
            </a:r>
            <a:r>
              <a:rPr lang="en-US" sz="2200" dirty="0">
                <a:cs typeface="Arial" panose="020B0604020202020204" pitchFamily="34" charset="0"/>
              </a:rPr>
              <a:t>, or </a:t>
            </a:r>
            <a:r>
              <a:rPr lang="en-US" sz="2200" b="1" dirty="0">
                <a:cs typeface="Arial" panose="020B0604020202020204" pitchFamily="34" charset="0"/>
              </a:rPr>
              <a:t>fecal-oral</a:t>
            </a:r>
            <a:r>
              <a:rPr lang="en-US" sz="2200" dirty="0">
                <a:cs typeface="Arial" panose="020B0604020202020204" pitchFamily="34" charset="0"/>
              </a:rPr>
              <a:t> routes.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/>
              <a:t>Globally, about</a:t>
            </a:r>
            <a:r>
              <a:rPr lang="en-US" sz="2200" b="1" dirty="0"/>
              <a:t> 2 billion </a:t>
            </a:r>
            <a:r>
              <a:rPr lang="en-US" sz="2200" dirty="0"/>
              <a:t>people consume water contaminated with fecal matter, including over </a:t>
            </a:r>
            <a:r>
              <a:rPr lang="en-US" sz="2200" b="1" dirty="0"/>
              <a:t>50% </a:t>
            </a:r>
            <a:r>
              <a:rPr lang="en-US" sz="2200" dirty="0"/>
              <a:t>of the population in </a:t>
            </a:r>
            <a:r>
              <a:rPr lang="en-US" sz="2200" b="1" dirty="0"/>
              <a:t>sub-Saharan Africa </a:t>
            </a:r>
            <a:r>
              <a:rPr lang="en-US" sz="2200" dirty="0"/>
              <a:t>and </a:t>
            </a:r>
            <a:r>
              <a:rPr lang="en-US" sz="2200" b="1" dirty="0"/>
              <a:t>more than half </a:t>
            </a:r>
            <a:r>
              <a:rPr lang="en-US" sz="2200" dirty="0"/>
              <a:t>of the population in Kenya. </a:t>
            </a:r>
            <a:endParaRPr lang="en-US" sz="2200" dirty="0"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8661A46-E19F-F16A-E9D5-055482BC0F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13426919" y="3650327"/>
            <a:ext cx="5480672" cy="34461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EFEC65F-051B-2947-0994-2F706E0E40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13579319" y="3802727"/>
            <a:ext cx="5480672" cy="344618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8963C8D-538E-DACD-D80E-B8761E98F9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13731719" y="3955127"/>
            <a:ext cx="5480672" cy="344618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F3F2D4E-D2BB-79AE-30F8-7BF4331C4A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13884119" y="4107527"/>
            <a:ext cx="5480672" cy="344618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00C7DE0-87F8-79C4-6ABB-58CB6E8836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14036519" y="4259927"/>
            <a:ext cx="5480672" cy="344618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B95EE76-A3EF-EB2E-1E7F-7939DCACD1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14188919" y="4412327"/>
            <a:ext cx="5480672" cy="344618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179586D-08E6-93D7-D9BA-8580097BFF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14341319" y="4564727"/>
            <a:ext cx="5480672" cy="344618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3F7D7A5-A31B-1754-76B1-B5F7787711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14493719" y="4717127"/>
            <a:ext cx="5480672" cy="344618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9BC7D36A-261D-200A-AA65-A88FE8129F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15197385" y="5420793"/>
            <a:ext cx="3306703" cy="207921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48EDA694-8B0D-0C86-E732-8299768F48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15349785" y="5573193"/>
            <a:ext cx="3306703" cy="207921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706683B0-37E9-9C7D-3586-83BE8A31C8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14646119" y="4869527"/>
            <a:ext cx="5480672" cy="344618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7E0457-D547-7C72-D381-F92EA53DC5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14798519" y="5021927"/>
            <a:ext cx="5480672" cy="34461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6D9A8-6160-C005-D8F4-4E54236C60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:a16="http://schemas.microsoft.com/office/drawing/2014/main" id="{13C78594-80BD-56C6-30E3-5DB3DA7779D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BCA74839-BFAA-0E00-06EE-03B78C9812A4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5597E316-7045-73B1-FFA5-2F48D68E88E2}"/>
              </a:ext>
            </a:extLst>
          </p:cNvPr>
          <p:cNvSpPr/>
          <p:nvPr/>
        </p:nvSpPr>
        <p:spPr>
          <a:xfrm>
            <a:off x="1020162" y="17313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01</a:t>
            </a:r>
            <a:endParaRPr lang="en-US" sz="78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6B1FBDE5-A230-2786-6F7D-62A5B44D2241}"/>
              </a:ext>
            </a:extLst>
          </p:cNvPr>
          <p:cNvSpPr/>
          <p:nvPr/>
        </p:nvSpPr>
        <p:spPr>
          <a:xfrm>
            <a:off x="630081" y="344663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Background / Introduction</a:t>
            </a:r>
            <a:endParaRPr lang="en-US" sz="30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5E1F2848-96A4-C0E7-A28A-C0E385C49AEB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1600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526E3D6B-5E39-81E2-22D9-4241D7EA5396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5FB8C688-373F-EEC7-F2C6-D63A7ECB9050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69189A3A-914C-0C9D-0907-0C888F963AFC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1E6B3692-D9F5-441F-9CBC-34B209F7FB0C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FFAEA3EC-899B-3B6D-1A70-E36D449F404F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:a16="http://schemas.microsoft.com/office/drawing/2014/main" id="{70292BB1-3B38-366B-C843-2B7F595611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:a16="http://schemas.microsoft.com/office/drawing/2014/main" id="{368AB12E-79CD-889E-F13C-76D9330BC7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FA327DA2-F39A-9AAF-4045-BCD70778BACA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60" dirty="0"/>
          </a:p>
        </p:txBody>
      </p:sp>
      <p:sp>
        <p:nvSpPr>
          <p:cNvPr id="28" name="TextBox 57">
            <a:extLst>
              <a:ext uri="{FF2B5EF4-FFF2-40B4-BE49-F238E27FC236}">
                <a16:creationId xmlns:a16="http://schemas.microsoft.com/office/drawing/2014/main" id="{4A7A4AAA-9923-432F-EC19-ECD31B5ADE16}"/>
              </a:ext>
            </a:extLst>
          </p:cNvPr>
          <p:cNvSpPr txBox="1"/>
          <p:nvPr/>
        </p:nvSpPr>
        <p:spPr>
          <a:xfrm>
            <a:off x="449777" y="854964"/>
            <a:ext cx="8930020" cy="45756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cs typeface="Arial" panose="020B0604020202020204" pitchFamily="34" charset="0"/>
              </a:rPr>
              <a:t>Drinking </a:t>
            </a:r>
            <a:r>
              <a:rPr lang="en-US" sz="2400" b="1" dirty="0">
                <a:cs typeface="Arial" panose="020B0604020202020204" pitchFamily="34" charset="0"/>
              </a:rPr>
              <a:t>contaminated water </a:t>
            </a:r>
            <a:r>
              <a:rPr lang="en-US" sz="2400" dirty="0">
                <a:cs typeface="Arial" panose="020B0604020202020204" pitchFamily="34" charset="0"/>
              </a:rPr>
              <a:t>may result in </a:t>
            </a:r>
            <a:r>
              <a:rPr lang="en-US" sz="2400" b="1" dirty="0">
                <a:cs typeface="Arial" panose="020B0604020202020204" pitchFamily="34" charset="0"/>
              </a:rPr>
              <a:t>waterborne infections </a:t>
            </a:r>
            <a:r>
              <a:rPr lang="en-US" sz="2400" dirty="0">
                <a:cs typeface="Arial" panose="020B0604020202020204" pitchFamily="34" charset="0"/>
              </a:rPr>
              <a:t>and spread </a:t>
            </a:r>
            <a:r>
              <a:rPr lang="en-US" sz="2400" b="1" dirty="0">
                <a:cs typeface="Arial" panose="020B0604020202020204" pitchFamily="34" charset="0"/>
              </a:rPr>
              <a:t>AMR</a:t>
            </a:r>
          </a:p>
          <a:p>
            <a:pPr marL="45720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cs typeface="Arial" panose="020B0604020202020204" pitchFamily="34" charset="0"/>
              </a:rPr>
              <a:t>Waterborne diseases are common, accounting for </a:t>
            </a:r>
            <a:r>
              <a:rPr lang="en-US" sz="2400" b="1" dirty="0">
                <a:cs typeface="Arial" panose="020B0604020202020204" pitchFamily="34" charset="0"/>
              </a:rPr>
              <a:t>70% of epidemic-related emergencies in Kenya</a:t>
            </a:r>
            <a:r>
              <a:rPr lang="en-US" sz="2400" dirty="0">
                <a:cs typeface="Arial" panose="020B0604020202020204" pitchFamily="34" charset="0"/>
              </a:rPr>
              <a:t>.</a:t>
            </a:r>
          </a:p>
          <a:p>
            <a:pPr marL="45720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cs typeface="Arial" panose="020B0604020202020204" pitchFamily="34" charset="0"/>
              </a:rPr>
              <a:t>AMR deaths were 1.3M in 2019 and may be 10M in 2050</a:t>
            </a:r>
            <a:r>
              <a:rPr lang="en-US" sz="2400" b="1" dirty="0">
                <a:cs typeface="Arial" panose="020B0604020202020204" pitchFamily="34" charset="0"/>
              </a:rPr>
              <a:t>. </a:t>
            </a:r>
          </a:p>
          <a:p>
            <a:pPr marL="45720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 WHO Global antibiotic resistance surveillance report 2025 indicate that </a:t>
            </a:r>
            <a:r>
              <a:rPr lang="en-US" sz="2400" b="1" dirty="0"/>
              <a:t>1 in 6 bacterial infection</a:t>
            </a:r>
            <a:r>
              <a:rPr lang="en-US" sz="2400" dirty="0"/>
              <a:t> is caused by </a:t>
            </a:r>
            <a:r>
              <a:rPr lang="en-US" sz="2400" b="1" dirty="0"/>
              <a:t>multidrug resistant pathogen </a:t>
            </a:r>
            <a:r>
              <a:rPr lang="en-US" sz="2400" dirty="0"/>
              <a:t>especially in LMICs</a:t>
            </a:r>
            <a:endParaRPr lang="en-US" sz="2400" b="1" dirty="0">
              <a:cs typeface="Arial" panose="020B0604020202020204" pitchFamily="34" charset="0"/>
            </a:endParaRPr>
          </a:p>
          <a:p>
            <a:pPr marL="45720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cs typeface="Arial" panose="020B0604020202020204" pitchFamily="34" charset="0"/>
              </a:rPr>
              <a:t>AMR surveillance in Kenya neglects the environmental aspect</a:t>
            </a:r>
          </a:p>
          <a:p>
            <a:pPr marL="457200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altLang="en-KE" sz="2400" dirty="0">
                <a:cs typeface="Arial" panose="020B0604020202020204" pitchFamily="34" charset="0"/>
              </a:rPr>
              <a:t>Informal w</a:t>
            </a:r>
            <a:r>
              <a:rPr lang="en-US" sz="2400" dirty="0">
                <a:cs typeface="Arial" panose="020B0604020202020204" pitchFamily="34" charset="0"/>
              </a:rPr>
              <a:t>ater</a:t>
            </a:r>
            <a:r>
              <a:rPr lang="en-US" altLang="en-KE" sz="2400" dirty="0">
                <a:cs typeface="Arial" panose="020B0604020202020204" pitchFamily="34" charset="0"/>
              </a:rPr>
              <a:t> account for </a:t>
            </a:r>
            <a:r>
              <a:rPr lang="en-US" altLang="en-KE" sz="2400" b="1" dirty="0">
                <a:cs typeface="Arial" panose="020B0604020202020204" pitchFamily="34" charset="0"/>
              </a:rPr>
              <a:t>98% </a:t>
            </a:r>
            <a:r>
              <a:rPr lang="en-US" altLang="en-KE" sz="2400" dirty="0">
                <a:cs typeface="Arial" panose="020B0604020202020204" pitchFamily="34" charset="0"/>
              </a:rPr>
              <a:t>of water</a:t>
            </a:r>
            <a:r>
              <a:rPr lang="en-US" sz="2400" dirty="0">
                <a:cs typeface="Arial" panose="020B0604020202020204" pitchFamily="34" charset="0"/>
              </a:rPr>
              <a:t> consumed in </a:t>
            </a:r>
            <a:r>
              <a:rPr lang="en-US" sz="2400" b="1" dirty="0">
                <a:cs typeface="Arial" panose="020B0604020202020204" pitchFamily="34" charset="0"/>
              </a:rPr>
              <a:t>Kibera informal settlements</a:t>
            </a:r>
            <a:r>
              <a:rPr lang="en-US" sz="2400" dirty="0">
                <a:cs typeface="Arial" panose="020B0604020202020204" pitchFamily="34" charset="0"/>
              </a:rPr>
              <a:t> </a:t>
            </a:r>
            <a:r>
              <a:rPr lang="en-US" altLang="en-KE" sz="2400" dirty="0">
                <a:cs typeface="Arial" panose="020B0604020202020204" pitchFamily="34" charset="0"/>
              </a:rPr>
              <a:t>, however its </a:t>
            </a:r>
            <a:r>
              <a:rPr lang="en-US" sz="2400" dirty="0">
                <a:cs typeface="Arial" panose="020B0604020202020204" pitchFamily="34" charset="0"/>
              </a:rPr>
              <a:t>quality is unknown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060FCE27-9830-460A-F91E-012650387508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9186318" y="1603928"/>
            <a:ext cx="2555905" cy="393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52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1225296" y="50292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02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58368" y="76809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Objectives / Research Question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60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42DBFFE-68F9-9657-A285-48AFBCBC4381}"/>
              </a:ext>
            </a:extLst>
          </p:cNvPr>
          <p:cNvSpPr/>
          <p:nvPr/>
        </p:nvSpPr>
        <p:spPr>
          <a:xfrm>
            <a:off x="658368" y="1612518"/>
            <a:ext cx="10012506" cy="16367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+mj-lt"/>
              </a:rPr>
              <a:t>Main objective</a:t>
            </a:r>
          </a:p>
          <a:p>
            <a:pPr algn="ctr"/>
            <a:r>
              <a:rPr lang="en-US" sz="2400" dirty="0"/>
              <a:t>To determine the prevalence, pathotype distribution and anti microbial susceptibility profiles of </a:t>
            </a:r>
            <a:r>
              <a:rPr lang="en-US" sz="2400" i="1" dirty="0"/>
              <a:t>E. coli</a:t>
            </a:r>
            <a:r>
              <a:rPr lang="en-US" sz="2400" dirty="0"/>
              <a:t> isolated from informal water sources in Kibera.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73C7F5-AEA0-0F1B-A71C-DD48AFF95EF5}"/>
              </a:ext>
            </a:extLst>
          </p:cNvPr>
          <p:cNvSpPr txBox="1"/>
          <p:nvPr/>
        </p:nvSpPr>
        <p:spPr>
          <a:xfrm>
            <a:off x="1346066" y="3380497"/>
            <a:ext cx="956634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Research questions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is the </a:t>
            </a:r>
            <a:r>
              <a:rPr lang="en-US" b="1" dirty="0"/>
              <a:t>prevalence of </a:t>
            </a:r>
            <a:r>
              <a:rPr lang="en-US" b="1" i="1" dirty="0"/>
              <a:t>E. coli </a:t>
            </a:r>
            <a:r>
              <a:rPr lang="en-US" dirty="0"/>
              <a:t>in informal water sources in Kibera informal settlements?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What is the </a:t>
            </a:r>
            <a:r>
              <a:rPr lang="en-US" b="1" dirty="0"/>
              <a:t>antimicrobial susceptibility patterns of </a:t>
            </a:r>
            <a:r>
              <a:rPr lang="en-US" b="1" i="1" dirty="0"/>
              <a:t>E. coli</a:t>
            </a:r>
            <a:r>
              <a:rPr lang="en-US" b="1" dirty="0"/>
              <a:t> </a:t>
            </a:r>
            <a:r>
              <a:rPr lang="en-US" dirty="0"/>
              <a:t>isolated from informal water sources in Kibera informal settlements?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Which </a:t>
            </a:r>
            <a:r>
              <a:rPr lang="en-US" b="1" dirty="0"/>
              <a:t>pathotypes of </a:t>
            </a:r>
            <a:r>
              <a:rPr lang="en-US" b="1" i="1" dirty="0"/>
              <a:t>E. coli</a:t>
            </a:r>
            <a:r>
              <a:rPr lang="en-US" dirty="0"/>
              <a:t> are contaminating informal water sources in Kibera informal settlements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-76085" y="-451351"/>
            <a:ext cx="1226778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877824" y="-193395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03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643128" y="329184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Methodology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6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A955391-9F26-8405-8BBC-FFFBF8650B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46" y="1401288"/>
            <a:ext cx="3102241" cy="3747536"/>
          </a:xfrm>
          <a:prstGeom prst="rect">
            <a:avLst/>
          </a:prstGeom>
        </p:spPr>
      </p:pic>
      <p:sp>
        <p:nvSpPr>
          <p:cNvPr id="19" name="TextBox 57">
            <a:extLst>
              <a:ext uri="{FF2B5EF4-FFF2-40B4-BE49-F238E27FC236}">
                <a16:creationId xmlns:a16="http://schemas.microsoft.com/office/drawing/2014/main" id="{3073203C-14AA-CE91-984E-3FB67F643B4F}"/>
              </a:ext>
            </a:extLst>
          </p:cNvPr>
          <p:cNvSpPr txBox="1"/>
          <p:nvPr/>
        </p:nvSpPr>
        <p:spPr>
          <a:xfrm>
            <a:off x="4032218" y="1281354"/>
            <a:ext cx="7461790" cy="24468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Cross-sectional study in Kibera informal settlements 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72 water were purposefully sampled in July 2024 , 6 samples per village.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i="1" dirty="0"/>
              <a:t>E. coli </a:t>
            </a:r>
            <a:r>
              <a:rPr lang="en-US" sz="2400" dirty="0"/>
              <a:t>enumeration: </a:t>
            </a:r>
            <a:r>
              <a:rPr lang="en-US" sz="2400" b="1" dirty="0"/>
              <a:t>membrane filtration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Confirmation of </a:t>
            </a:r>
            <a:r>
              <a:rPr lang="en-US" sz="2400" i="1" dirty="0"/>
              <a:t>E. coli: </a:t>
            </a:r>
            <a:r>
              <a:rPr lang="en-US" sz="2400" b="1" dirty="0"/>
              <a:t>biochemical tests</a:t>
            </a:r>
            <a:r>
              <a:rPr lang="en-US" sz="2400" dirty="0"/>
              <a:t>, gram stain, TSI and SIM.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38BE3E7-6226-536D-D0CF-1D2530430E94}"/>
              </a:ext>
            </a:extLst>
          </p:cNvPr>
          <p:cNvPicPr/>
          <p:nvPr/>
        </p:nvPicPr>
        <p:blipFill>
          <a:blip r:embed="rId7"/>
          <a:stretch>
            <a:fillRect/>
          </a:stretch>
        </p:blipFill>
        <p:spPr>
          <a:xfrm>
            <a:off x="7183547" y="3614777"/>
            <a:ext cx="3102241" cy="251129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B0EC3-DCE8-4F4C-51A0-9A4467F35E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:a16="http://schemas.microsoft.com/office/drawing/2014/main" id="{B2EDCFCA-74D2-3215-A125-03ABFE5EEA9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-301752"/>
            <a:ext cx="12267780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787AC22E-3EC6-E2C1-0B55-065C35F30DB6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DF843549-5196-EF1D-C121-DA47CCAF04BF}"/>
              </a:ext>
            </a:extLst>
          </p:cNvPr>
          <p:cNvSpPr/>
          <p:nvPr/>
        </p:nvSpPr>
        <p:spPr>
          <a:xfrm>
            <a:off x="877824" y="-193395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03</a:t>
            </a:r>
            <a:endParaRPr lang="en-US" sz="78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79926A14-3AE1-46A5-12CF-9207B4B29C4E}"/>
              </a:ext>
            </a:extLst>
          </p:cNvPr>
          <p:cNvSpPr/>
          <p:nvPr/>
        </p:nvSpPr>
        <p:spPr>
          <a:xfrm>
            <a:off x="643128" y="329184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Methodology</a:t>
            </a:r>
            <a:endParaRPr lang="en-US" sz="30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2DC32524-5809-007E-6570-5A2E1959EA93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1600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B26CAE31-57C9-F6CD-E57A-5629BDBAF9D0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D678458A-D372-3E97-6F4E-8F7185A0393F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2244C98F-FD0E-55EC-4D6B-636BD29110BE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8DAC67A6-DE71-4CE3-3E16-6685393E9412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78712FCC-E1D0-6298-8A8A-97A224DB54B9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:a16="http://schemas.microsoft.com/office/drawing/2014/main" id="{A24CEE36-502A-0415-EF6D-0B241688DF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:a16="http://schemas.microsoft.com/office/drawing/2014/main" id="{BC21A9AE-7E14-5720-C692-1DA81BADA0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F876F2C1-0EA8-7CA0-A42D-A641F24BB19D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60" dirty="0"/>
          </a:p>
        </p:txBody>
      </p:sp>
      <p:sp>
        <p:nvSpPr>
          <p:cNvPr id="16" name="TextBox 57">
            <a:extLst>
              <a:ext uri="{FF2B5EF4-FFF2-40B4-BE49-F238E27FC236}">
                <a16:creationId xmlns:a16="http://schemas.microsoft.com/office/drawing/2014/main" id="{450BD880-91A5-3657-0DD8-8BDDAF27568A}"/>
              </a:ext>
            </a:extLst>
          </p:cNvPr>
          <p:cNvSpPr txBox="1"/>
          <p:nvPr/>
        </p:nvSpPr>
        <p:spPr>
          <a:xfrm>
            <a:off x="259632" y="800531"/>
            <a:ext cx="5502813" cy="51706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82880" lvl="0" indent="-18288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b="1" dirty="0"/>
              <a:t>Antimicrobial Susceptibility Testing</a:t>
            </a:r>
            <a:r>
              <a:rPr lang="en-US" altLang="en-US" sz="2400" dirty="0"/>
              <a:t>: disk Diffusion method using CLSI 2024.</a:t>
            </a:r>
          </a:p>
          <a:p>
            <a:pPr marL="182880" indent="-18288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dirty="0"/>
              <a:t>Tested antibiotics: 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15D9F3"/>
              </a:buClr>
              <a:buFont typeface="Wingdings" panose="05000000000000000000" pitchFamily="2" charset="2"/>
              <a:buChar char="ü"/>
            </a:pPr>
            <a:r>
              <a:rPr lang="en-US" altLang="en-US" sz="2400" dirty="0"/>
              <a:t>Ampicillin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15D9F3"/>
              </a:buClr>
              <a:buFont typeface="Wingdings" panose="05000000000000000000" pitchFamily="2" charset="2"/>
              <a:buChar char="ü"/>
            </a:pPr>
            <a:r>
              <a:rPr lang="en-US" altLang="en-US" sz="2400" dirty="0"/>
              <a:t>Trimethoprim-sulfamethoxazole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15D9F3"/>
              </a:buClr>
              <a:buFont typeface="Wingdings" panose="05000000000000000000" pitchFamily="2" charset="2"/>
              <a:buChar char="ü"/>
            </a:pPr>
            <a:r>
              <a:rPr lang="en-US" altLang="en-US" sz="2400" dirty="0"/>
              <a:t>Ciprofloxacin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15D9F3"/>
              </a:buClr>
              <a:buFont typeface="Wingdings" panose="05000000000000000000" pitchFamily="2" charset="2"/>
              <a:buChar char="ü"/>
            </a:pPr>
            <a:r>
              <a:rPr lang="en-US" altLang="en-US" sz="2400" dirty="0"/>
              <a:t>Ceftazidime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15D9F3"/>
              </a:buClr>
              <a:buFont typeface="Wingdings" panose="05000000000000000000" pitchFamily="2" charset="2"/>
              <a:buChar char="ü"/>
            </a:pPr>
            <a:r>
              <a:rPr lang="en-US" altLang="en-US" sz="2400" dirty="0"/>
              <a:t>Gentamicin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15D9F3"/>
              </a:buClr>
              <a:buFont typeface="Wingdings" panose="05000000000000000000" pitchFamily="2" charset="2"/>
              <a:buChar char="ü"/>
            </a:pPr>
            <a:r>
              <a:rPr lang="en-US" altLang="en-US" sz="2400" dirty="0"/>
              <a:t>Cefuroxime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15D9F3"/>
              </a:buClr>
              <a:buFont typeface="Wingdings" panose="05000000000000000000" pitchFamily="2" charset="2"/>
              <a:buChar char="ü"/>
            </a:pPr>
            <a:r>
              <a:rPr lang="en-US" altLang="en-US" sz="2400" dirty="0"/>
              <a:t>Cefepime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15D9F3"/>
              </a:buClr>
              <a:buFont typeface="Wingdings" panose="05000000000000000000" pitchFamily="2" charset="2"/>
              <a:buChar char="ü"/>
            </a:pPr>
            <a:r>
              <a:rPr lang="en-US" altLang="en-US" sz="2400" dirty="0"/>
              <a:t>Nalidixic acid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15D9F3"/>
              </a:buClr>
              <a:buFont typeface="Wingdings" panose="05000000000000000000" pitchFamily="2" charset="2"/>
              <a:buChar char="ü"/>
            </a:pPr>
            <a:r>
              <a:rPr lang="en-US" altLang="en-US" sz="2400" dirty="0"/>
              <a:t>Meropenem a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15D9F3"/>
              </a:buClr>
              <a:buFont typeface="Wingdings" panose="05000000000000000000" pitchFamily="2" charset="2"/>
              <a:buChar char="ü"/>
            </a:pPr>
            <a:r>
              <a:rPr lang="en-US" altLang="en-US" sz="2400" dirty="0"/>
              <a:t>Tetracycline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15D9F3"/>
              </a:buClr>
              <a:buFont typeface="Wingdings" panose="05000000000000000000" pitchFamily="2" charset="2"/>
              <a:buChar char="ü"/>
            </a:pPr>
            <a:r>
              <a:rPr lang="en-US" sz="2400" dirty="0"/>
              <a:t>Chloramphenicol</a:t>
            </a:r>
            <a:endParaRPr lang="en-US" altLang="en-US" sz="2400" dirty="0"/>
          </a:p>
        </p:txBody>
      </p:sp>
      <p:pic>
        <p:nvPicPr>
          <p:cNvPr id="20" name="Picture 19" descr="antimicrobial resistance ...">
            <a:extLst>
              <a:ext uri="{FF2B5EF4-FFF2-40B4-BE49-F238E27FC236}">
                <a16:creationId xmlns:a16="http://schemas.microsoft.com/office/drawing/2014/main" id="{B3FF3637-6F01-36BF-11A3-1441CECFE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668" y="800532"/>
            <a:ext cx="5739839" cy="4383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09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A3EF9-567F-D015-D3B3-8F94A3975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>
            <a:extLst>
              <a:ext uri="{FF2B5EF4-FFF2-40B4-BE49-F238E27FC236}">
                <a16:creationId xmlns:a16="http://schemas.microsoft.com/office/drawing/2014/main" id="{3BA3296A-F248-E66B-97A5-AC66B33268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25966" y="-26533"/>
            <a:ext cx="12267780" cy="68580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40C3DD69-936D-B8B3-F6BF-D5282C99F3C2}"/>
              </a:ext>
            </a:extLst>
          </p:cNvPr>
          <p:cNvSpPr/>
          <p:nvPr/>
        </p:nvSpPr>
        <p:spPr>
          <a:xfrm>
            <a:off x="658368" y="676656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E1342D56-DCEF-69FD-160A-F8AC85379D37}"/>
              </a:ext>
            </a:extLst>
          </p:cNvPr>
          <p:cNvSpPr/>
          <p:nvPr/>
        </p:nvSpPr>
        <p:spPr>
          <a:xfrm>
            <a:off x="1191768" y="46619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03</a:t>
            </a:r>
            <a:endParaRPr lang="en-US" sz="78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E163D070-4D60-1CE0-F55C-CD22EA28320C}"/>
              </a:ext>
            </a:extLst>
          </p:cNvPr>
          <p:cNvSpPr/>
          <p:nvPr/>
        </p:nvSpPr>
        <p:spPr>
          <a:xfrm>
            <a:off x="643128" y="329184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Methodology</a:t>
            </a:r>
            <a:endParaRPr lang="en-US" sz="30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D26FF525-DD5F-6D50-6E6D-FDC16EF31941}"/>
              </a:ext>
            </a:extLst>
          </p:cNvPr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1600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9B5A4F83-567D-1D69-5831-BA0D04327C51}"/>
              </a:ext>
            </a:extLst>
          </p:cNvPr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F078A1D4-3EC2-DAA4-3FA3-2359709C5449}"/>
              </a:ext>
            </a:extLst>
          </p:cNvPr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22EC80D3-4890-3F18-6B76-B2DB79ADCEB0}"/>
              </a:ext>
            </a:extLst>
          </p:cNvPr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1873F62C-E226-0269-567A-68F614CAF6A5}"/>
              </a:ext>
            </a:extLst>
          </p:cNvPr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BAA855A7-F67B-6CBE-6DA2-AFD3A34A7B83}"/>
              </a:ext>
            </a:extLst>
          </p:cNvPr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>
            <a:extLst>
              <a:ext uri="{FF2B5EF4-FFF2-40B4-BE49-F238E27FC236}">
                <a16:creationId xmlns:a16="http://schemas.microsoft.com/office/drawing/2014/main" id="{CC234B88-1A8A-0FDE-0895-5BDC306162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>
            <a:extLst>
              <a:ext uri="{FF2B5EF4-FFF2-40B4-BE49-F238E27FC236}">
                <a16:creationId xmlns:a16="http://schemas.microsoft.com/office/drawing/2014/main" id="{B59F9C89-866D-421F-D9D7-8F6BE9E3DE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>
            <a:extLst>
              <a:ext uri="{FF2B5EF4-FFF2-40B4-BE49-F238E27FC236}">
                <a16:creationId xmlns:a16="http://schemas.microsoft.com/office/drawing/2014/main" id="{AAA8A78F-A918-53B6-A410-710B0A6B65A1}"/>
              </a:ext>
            </a:extLst>
          </p:cNvPr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6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6D8AFF8-FE5C-1185-9D36-9A5FDBD9B6B8}"/>
              </a:ext>
            </a:extLst>
          </p:cNvPr>
          <p:cNvSpPr txBox="1"/>
          <p:nvPr/>
        </p:nvSpPr>
        <p:spPr>
          <a:xfrm>
            <a:off x="381000" y="996199"/>
            <a:ext cx="5933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Molecular typing of </a:t>
            </a:r>
            <a:r>
              <a:rPr lang="en-US" sz="2400" b="1" i="1" dirty="0"/>
              <a:t>E. coli: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DNA extraction by </a:t>
            </a:r>
            <a:r>
              <a:rPr lang="en-US" sz="2400" dirty="0" err="1"/>
              <a:t>QIAamp</a:t>
            </a:r>
            <a:r>
              <a:rPr lang="en-US" sz="2400" dirty="0"/>
              <a:t> DNA Mini kit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Real time multiplex PCR: </a:t>
            </a:r>
            <a:endParaRPr lang="en-US" altLang="en-US" sz="2400" b="1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31CB885-BC0F-9D39-F8FA-BD9E65BDDBE5}"/>
              </a:ext>
            </a:extLst>
          </p:cNvPr>
          <p:cNvSpPr txBox="1"/>
          <p:nvPr/>
        </p:nvSpPr>
        <p:spPr>
          <a:xfrm flipH="1">
            <a:off x="6856525" y="1361541"/>
            <a:ext cx="5309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b="1" dirty="0"/>
              <a:t>Data Analysis</a:t>
            </a:r>
            <a:r>
              <a:rPr lang="en-US" altLang="en-US" sz="2400" dirty="0"/>
              <a:t>: </a:t>
            </a:r>
            <a:r>
              <a:rPr lang="en-US" altLang="en-KE" sz="2400" dirty="0" err="1"/>
              <a:t>Ms</a:t>
            </a:r>
            <a:r>
              <a:rPr lang="en-US" altLang="en-KE" sz="2400" dirty="0"/>
              <a:t> excel, </a:t>
            </a:r>
            <a:r>
              <a:rPr lang="en-US" altLang="en-US" sz="2400" dirty="0"/>
              <a:t>WHONET (2024) and </a:t>
            </a:r>
            <a:r>
              <a:rPr lang="en-US" altLang="en-US" sz="2400" dirty="0" err="1"/>
              <a:t>stata</a:t>
            </a:r>
            <a:r>
              <a:rPr lang="en-US" altLang="en-US" sz="2400" dirty="0"/>
              <a:t> version 16 </a:t>
            </a:r>
            <a:endParaRPr lang="en-US" altLang="en-US" sz="2400" b="1" dirty="0"/>
          </a:p>
        </p:txBody>
      </p:sp>
      <p:graphicFrame>
        <p:nvGraphicFramePr>
          <p:cNvPr id="43" name="Table 42">
            <a:extLst>
              <a:ext uri="{FF2B5EF4-FFF2-40B4-BE49-F238E27FC236}">
                <a16:creationId xmlns:a16="http://schemas.microsoft.com/office/drawing/2014/main" id="{27B0ABB5-FB10-3EC3-B652-A6F26BCAA0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8036266"/>
              </p:ext>
            </p:extLst>
          </p:nvPr>
        </p:nvGraphicFramePr>
        <p:xfrm>
          <a:off x="441385" y="2429906"/>
          <a:ext cx="4018471" cy="36386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18471">
                  <a:extLst>
                    <a:ext uri="{9D8B030D-6E8A-4147-A177-3AD203B41FA5}">
                      <a16:colId xmlns:a16="http://schemas.microsoft.com/office/drawing/2014/main" val="1048399378"/>
                    </a:ext>
                  </a:extLst>
                </a:gridCol>
              </a:tblGrid>
              <a:tr h="416551">
                <a:tc>
                  <a:txBody>
                    <a:bodyPr/>
                    <a:lstStyle/>
                    <a:p>
                      <a:r>
                        <a:rPr lang="en-US" sz="2000" dirty="0"/>
                        <a:t>Pathotype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9775959"/>
                  </a:ext>
                </a:extLst>
              </a:tr>
              <a:tr h="416551">
                <a:tc>
                  <a:txBody>
                    <a:bodyPr/>
                    <a:lstStyle/>
                    <a:p>
                      <a:r>
                        <a:rPr lang="en-US" sz="2000" dirty="0"/>
                        <a:t>Enteropathogenic </a:t>
                      </a:r>
                      <a:r>
                        <a:rPr lang="en-US" sz="2000" i="1" dirty="0"/>
                        <a:t>E. coli</a:t>
                      </a:r>
                      <a:r>
                        <a:rPr lang="en-US" sz="2000" dirty="0"/>
                        <a:t> (EPEC),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90058"/>
                  </a:ext>
                </a:extLst>
              </a:tr>
              <a:tr h="517886">
                <a:tc>
                  <a:txBody>
                    <a:bodyPr/>
                    <a:lstStyle/>
                    <a:p>
                      <a:r>
                        <a:rPr lang="en-US" sz="2000" dirty="0"/>
                        <a:t>Enteroaggregative </a:t>
                      </a:r>
                      <a:r>
                        <a:rPr lang="en-US" sz="2000" i="1" dirty="0"/>
                        <a:t>E. coli</a:t>
                      </a:r>
                      <a:r>
                        <a:rPr lang="en-US" sz="2000" dirty="0"/>
                        <a:t> (EAEC)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2138453"/>
                  </a:ext>
                </a:extLst>
              </a:tr>
              <a:tr h="734045">
                <a:tc>
                  <a:txBody>
                    <a:bodyPr/>
                    <a:lstStyle/>
                    <a:p>
                      <a:r>
                        <a:rPr lang="en-US" sz="2000" dirty="0"/>
                        <a:t>Enterohemorrhagic </a:t>
                      </a:r>
                      <a:r>
                        <a:rPr lang="en-US" sz="2000" i="1" dirty="0"/>
                        <a:t>E. coli</a:t>
                      </a:r>
                      <a:r>
                        <a:rPr lang="en-US" sz="2000" dirty="0"/>
                        <a:t> (EHEC)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3626389"/>
                  </a:ext>
                </a:extLst>
              </a:tr>
              <a:tr h="517886">
                <a:tc>
                  <a:txBody>
                    <a:bodyPr/>
                    <a:lstStyle/>
                    <a:p>
                      <a:r>
                        <a:rPr lang="en-US" sz="2000" dirty="0" err="1"/>
                        <a:t>Enteroinvasive</a:t>
                      </a:r>
                      <a:r>
                        <a:rPr lang="en-US" sz="2000" dirty="0"/>
                        <a:t> </a:t>
                      </a:r>
                      <a:r>
                        <a:rPr lang="en-US" sz="2000" i="1" dirty="0"/>
                        <a:t>E. coli</a:t>
                      </a:r>
                      <a:r>
                        <a:rPr lang="en-US" sz="2000" dirty="0"/>
                        <a:t> (EIEC)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319491"/>
                  </a:ext>
                </a:extLst>
              </a:tr>
              <a:tr h="517886">
                <a:tc>
                  <a:txBody>
                    <a:bodyPr/>
                    <a:lstStyle/>
                    <a:p>
                      <a:r>
                        <a:rPr lang="en-US" sz="2000" dirty="0"/>
                        <a:t>Enterotoxigenic </a:t>
                      </a:r>
                      <a:r>
                        <a:rPr lang="en-US" sz="2000" i="1" dirty="0"/>
                        <a:t>E. coli</a:t>
                      </a:r>
                      <a:r>
                        <a:rPr lang="en-US" sz="2000" dirty="0"/>
                        <a:t> (ETEC)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3333212"/>
                  </a:ext>
                </a:extLst>
              </a:tr>
              <a:tr h="517886">
                <a:tc>
                  <a:txBody>
                    <a:bodyPr/>
                    <a:lstStyle/>
                    <a:p>
                      <a:r>
                        <a:rPr lang="en-US" sz="2000" dirty="0"/>
                        <a:t>Diffusely Adherent </a:t>
                      </a:r>
                      <a:r>
                        <a:rPr lang="en-US" sz="2000" i="1" dirty="0"/>
                        <a:t>E. coli</a:t>
                      </a:r>
                      <a:r>
                        <a:rPr lang="en-US" sz="2000" dirty="0"/>
                        <a:t> (DAEC)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6486995"/>
                  </a:ext>
                </a:extLst>
              </a:tr>
            </a:tbl>
          </a:graphicData>
        </a:graphic>
      </p:graphicFrame>
      <p:graphicFrame>
        <p:nvGraphicFramePr>
          <p:cNvPr id="45" name="Table 44">
            <a:extLst>
              <a:ext uri="{FF2B5EF4-FFF2-40B4-BE49-F238E27FC236}">
                <a16:creationId xmlns:a16="http://schemas.microsoft.com/office/drawing/2014/main" id="{2137AF86-86F3-83BC-8D58-D6BD83BACA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667451"/>
              </p:ext>
            </p:extLst>
          </p:nvPr>
        </p:nvGraphicFramePr>
        <p:xfrm>
          <a:off x="4459747" y="2439665"/>
          <a:ext cx="5309509" cy="36191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09509">
                  <a:extLst>
                    <a:ext uri="{9D8B030D-6E8A-4147-A177-3AD203B41FA5}">
                      <a16:colId xmlns:a16="http://schemas.microsoft.com/office/drawing/2014/main" val="802978971"/>
                    </a:ext>
                  </a:extLst>
                </a:gridCol>
              </a:tblGrid>
              <a:tr h="392462">
                <a:tc>
                  <a:txBody>
                    <a:bodyPr/>
                    <a:lstStyle/>
                    <a:p>
                      <a:r>
                        <a:rPr lang="en-US" sz="2000" dirty="0"/>
                        <a:t>Target genes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3705975"/>
                  </a:ext>
                </a:extLst>
              </a:tr>
              <a:tr h="392462">
                <a:tc>
                  <a:txBody>
                    <a:bodyPr/>
                    <a:lstStyle/>
                    <a:p>
                      <a:r>
                        <a:rPr lang="en-US" sz="2000" i="1" dirty="0" err="1"/>
                        <a:t>eae</a:t>
                      </a:r>
                      <a:r>
                        <a:rPr lang="en-US" sz="2000" i="1" dirty="0"/>
                        <a:t> </a:t>
                      </a:r>
                      <a:r>
                        <a:rPr lang="en-US" sz="2000" dirty="0"/>
                        <a:t>(intimin)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0288698"/>
                  </a:ext>
                </a:extLst>
              </a:tr>
              <a:tr h="527343">
                <a:tc>
                  <a:txBody>
                    <a:bodyPr/>
                    <a:lstStyle/>
                    <a:p>
                      <a:r>
                        <a:rPr lang="en-US" sz="2000" i="1" dirty="0" err="1"/>
                        <a:t>aggR</a:t>
                      </a:r>
                      <a:r>
                        <a:rPr lang="en-US" sz="2000" dirty="0"/>
                        <a:t> (aggregative adherence regulator)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3642673"/>
                  </a:ext>
                </a:extLst>
              </a:tr>
              <a:tr h="550308">
                <a:tc>
                  <a:txBody>
                    <a:bodyPr/>
                    <a:lstStyle/>
                    <a:p>
                      <a:r>
                        <a:rPr lang="en-US" sz="2000" i="1" dirty="0"/>
                        <a:t>stx1 </a:t>
                      </a:r>
                      <a:r>
                        <a:rPr lang="en-US" sz="2000" dirty="0"/>
                        <a:t>and </a:t>
                      </a:r>
                      <a:r>
                        <a:rPr lang="en-US" sz="2000" i="1" dirty="0"/>
                        <a:t>stx2</a:t>
                      </a:r>
                      <a:r>
                        <a:rPr lang="en-US" sz="2000" dirty="0"/>
                        <a:t> (Shiga toxins 1 and 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0523845"/>
                  </a:ext>
                </a:extLst>
              </a:tr>
              <a:tr h="527343">
                <a:tc>
                  <a:txBody>
                    <a:bodyPr/>
                    <a:lstStyle/>
                    <a:p>
                      <a:r>
                        <a:rPr lang="en-US" sz="2000" i="1" dirty="0" err="1"/>
                        <a:t>ipaH</a:t>
                      </a:r>
                      <a:r>
                        <a:rPr lang="en-US" sz="2000" dirty="0"/>
                        <a:t> (invasion plasmid antigen H)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4067245"/>
                  </a:ext>
                </a:extLst>
              </a:tr>
              <a:tr h="694355">
                <a:tc>
                  <a:txBody>
                    <a:bodyPr/>
                    <a:lstStyle/>
                    <a:p>
                      <a:r>
                        <a:rPr lang="en-US" sz="2000" i="1" dirty="0" err="1"/>
                        <a:t>lt</a:t>
                      </a:r>
                      <a:r>
                        <a:rPr lang="en-US" sz="2000" i="1" dirty="0"/>
                        <a:t> </a:t>
                      </a:r>
                      <a:r>
                        <a:rPr lang="en-US" sz="2000" dirty="0"/>
                        <a:t>(heat-labile toxin) and </a:t>
                      </a:r>
                      <a:r>
                        <a:rPr lang="en-US" sz="2000" i="1" dirty="0" err="1"/>
                        <a:t>st</a:t>
                      </a:r>
                      <a:r>
                        <a:rPr lang="en-US" sz="2000" i="1" dirty="0"/>
                        <a:t> </a:t>
                      </a:r>
                      <a:r>
                        <a:rPr lang="en-US" sz="2000" dirty="0"/>
                        <a:t>(heat-stable toxin)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2485656"/>
                  </a:ext>
                </a:extLst>
              </a:tr>
              <a:tr h="527343">
                <a:tc>
                  <a:txBody>
                    <a:bodyPr/>
                    <a:lstStyle/>
                    <a:p>
                      <a:r>
                        <a:rPr lang="en-US" sz="2000" i="1" dirty="0" err="1"/>
                        <a:t>daaE</a:t>
                      </a:r>
                      <a:r>
                        <a:rPr lang="en-US" sz="2000" dirty="0"/>
                        <a:t> (Dr-binding adhesin family protein)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2009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1490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lean_modern_abstract_medical_healthcare_themed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7851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77087" y="452628"/>
            <a:ext cx="438912" cy="22860"/>
          </a:xfrm>
          <a:prstGeom prst="rect">
            <a:avLst/>
          </a:prstGeom>
          <a:solidFill>
            <a:srgbClr val="007C8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1"/>
          <p:cNvSpPr/>
          <p:nvPr/>
        </p:nvSpPr>
        <p:spPr>
          <a:xfrm>
            <a:off x="750843" y="195388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80" b="1" dirty="0">
                <a:solidFill>
                  <a:srgbClr val="007C8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SECTION 04</a:t>
            </a:r>
            <a:endParaRPr lang="en-US" sz="780" dirty="0"/>
          </a:p>
        </p:txBody>
      </p:sp>
      <p:sp>
        <p:nvSpPr>
          <p:cNvPr id="5" name="Text 2"/>
          <p:cNvSpPr/>
          <p:nvPr/>
        </p:nvSpPr>
        <p:spPr>
          <a:xfrm>
            <a:off x="1201750" y="426576"/>
            <a:ext cx="841248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38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Results / Key Findings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10835640" y="475488"/>
            <a:ext cx="7132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25B7C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658368" y="1353312"/>
            <a:ext cx="10835640" cy="16459"/>
          </a:xfrm>
          <a:prstGeom prst="rect">
            <a:avLst/>
          </a:prstGeom>
          <a:solidFill>
            <a:srgbClr val="DBED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0" y="6291072"/>
            <a:ext cx="12191695" cy="566928"/>
          </a:xfrm>
          <a:prstGeom prst="rect">
            <a:avLst/>
          </a:prstGeom>
          <a:solidFill>
            <a:srgbClr val="003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0" y="6291072"/>
            <a:ext cx="128016" cy="566928"/>
          </a:xfrm>
          <a:prstGeom prst="rect">
            <a:avLst/>
          </a:prstGeom>
          <a:solidFill>
            <a:srgbClr val="25B7C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7"/>
          <p:cNvSpPr/>
          <p:nvPr/>
        </p:nvSpPr>
        <p:spPr>
          <a:xfrm>
            <a:off x="502920" y="6501384"/>
            <a:ext cx="88696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13TH IPNET KENYA CONFERENCE  •  19–21 AUGUST 2026  •  PRIDE INN PLAZA, NAIROBI</a:t>
            </a:r>
            <a:endParaRPr lang="en-US" sz="680" dirty="0"/>
          </a:p>
        </p:txBody>
      </p:sp>
      <p:sp>
        <p:nvSpPr>
          <p:cNvPr id="11" name="Shape 8"/>
          <p:cNvSpPr/>
          <p:nvPr/>
        </p:nvSpPr>
        <p:spPr>
          <a:xfrm>
            <a:off x="10012680" y="6382512"/>
            <a:ext cx="1591056" cy="374904"/>
          </a:xfrm>
          <a:prstGeom prst="roundRect">
            <a:avLst>
              <a:gd name="adj" fmla="val 19512"/>
            </a:avLst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12" name="Image 1" descr="/mnt/data/pptx_extract/ppt/media/imag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483" y="6420917"/>
            <a:ext cx="296505" cy="298094"/>
          </a:xfrm>
          <a:prstGeom prst="rect">
            <a:avLst/>
          </a:prstGeom>
        </p:spPr>
      </p:pic>
      <p:pic>
        <p:nvPicPr>
          <p:cNvPr id="13" name="Image 2" descr="/mnt/data/pptx_extract/ppt/media/image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44" y="6440119"/>
            <a:ext cx="404633" cy="25969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1722608" y="6473952"/>
            <a:ext cx="31089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6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75931F6-1BE7-53D4-914D-9A048F15C1EC}"/>
              </a:ext>
            </a:extLst>
          </p:cNvPr>
          <p:cNvSpPr txBox="1"/>
          <p:nvPr/>
        </p:nvSpPr>
        <p:spPr>
          <a:xfrm>
            <a:off x="877824" y="822960"/>
            <a:ext cx="95474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Description of informal water sources in Kibera informal settlements</a:t>
            </a:r>
          </a:p>
        </p:txBody>
      </p:sp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3EC95CE6-211A-1DE2-9AD0-B810A913A5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5903810"/>
              </p:ext>
            </p:extLst>
          </p:nvPr>
        </p:nvGraphicFramePr>
        <p:xfrm>
          <a:off x="307640" y="1535691"/>
          <a:ext cx="4572000" cy="4540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490DEA18-3BC9-5CD7-DF50-4115FCAAEA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2871970"/>
              </p:ext>
            </p:extLst>
          </p:nvPr>
        </p:nvGraphicFramePr>
        <p:xfrm>
          <a:off x="4638913" y="1806334"/>
          <a:ext cx="3886924" cy="4236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842F7F98-6546-C2D8-EB4C-296974AB32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1208142"/>
              </p:ext>
            </p:extLst>
          </p:nvPr>
        </p:nvGraphicFramePr>
        <p:xfrm>
          <a:off x="8520546" y="2769897"/>
          <a:ext cx="3579716" cy="26391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90833">
                  <a:extLst>
                    <a:ext uri="{9D8B030D-6E8A-4147-A177-3AD203B41FA5}">
                      <a16:colId xmlns:a16="http://schemas.microsoft.com/office/drawing/2014/main" val="3404720977"/>
                    </a:ext>
                  </a:extLst>
                </a:gridCol>
                <a:gridCol w="963767">
                  <a:extLst>
                    <a:ext uri="{9D8B030D-6E8A-4147-A177-3AD203B41FA5}">
                      <a16:colId xmlns:a16="http://schemas.microsoft.com/office/drawing/2014/main" val="1694168389"/>
                    </a:ext>
                  </a:extLst>
                </a:gridCol>
                <a:gridCol w="1225116">
                  <a:extLst>
                    <a:ext uri="{9D8B030D-6E8A-4147-A177-3AD203B41FA5}">
                      <a16:colId xmlns:a16="http://schemas.microsoft.com/office/drawing/2014/main" val="3012636438"/>
                    </a:ext>
                  </a:extLst>
                </a:gridCol>
              </a:tblGrid>
              <a:tr h="813293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Pollution Sources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Exposed Samples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Percentage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 anchor="b"/>
                </a:tc>
                <a:extLst>
                  <a:ext uri="{0D108BD9-81ED-4DB2-BD59-A6C34878D82A}">
                    <a16:rowId xmlns:a16="http://schemas.microsoft.com/office/drawing/2014/main" val="2037556641"/>
                  </a:ext>
                </a:extLst>
              </a:tr>
              <a:tr h="44921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Sewage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36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50%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 anchor="b"/>
                </a:tc>
                <a:extLst>
                  <a:ext uri="{0D108BD9-81ED-4DB2-BD59-A6C34878D82A}">
                    <a16:rowId xmlns:a16="http://schemas.microsoft.com/office/drawing/2014/main" val="4216972096"/>
                  </a:ext>
                </a:extLst>
              </a:tr>
              <a:tr h="46323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Public toilet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4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6%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 anchor="b"/>
                </a:tc>
                <a:extLst>
                  <a:ext uri="{0D108BD9-81ED-4DB2-BD59-A6C34878D82A}">
                    <a16:rowId xmlns:a16="http://schemas.microsoft.com/office/drawing/2014/main" val="1133106064"/>
                  </a:ext>
                </a:extLst>
              </a:tr>
              <a:tr h="441297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Dusty rooftop</a:t>
                      </a:r>
                      <a:endParaRPr lang="en-GB" sz="14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2%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 anchor="b"/>
                </a:tc>
                <a:extLst>
                  <a:ext uri="{0D108BD9-81ED-4DB2-BD59-A6C34878D82A}">
                    <a16:rowId xmlns:a16="http://schemas.microsoft.com/office/drawing/2014/main" val="3605570539"/>
                  </a:ext>
                </a:extLst>
              </a:tr>
              <a:tr h="47210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None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30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42%</a:t>
                      </a:r>
                      <a:endParaRPr lang="en-GB" sz="14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2870" marR="102870" marT="0" marB="0" anchor="b"/>
                </a:tc>
                <a:extLst>
                  <a:ext uri="{0D108BD9-81ED-4DB2-BD59-A6C34878D82A}">
                    <a16:rowId xmlns:a16="http://schemas.microsoft.com/office/drawing/2014/main" val="3046408972"/>
                  </a:ext>
                </a:extLst>
              </a:tr>
            </a:tbl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id="{FD111BD6-A71A-E0FD-BCDD-331510570463}"/>
              </a:ext>
            </a:extLst>
          </p:cNvPr>
          <p:cNvSpPr txBox="1"/>
          <p:nvPr/>
        </p:nvSpPr>
        <p:spPr>
          <a:xfrm>
            <a:off x="8645498" y="2362601"/>
            <a:ext cx="31604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3">
                    <a:lumMod val="50000"/>
                  </a:schemeClr>
                </a:solidFill>
              </a:rPr>
              <a:t>Pollution sources</a:t>
            </a:r>
            <a:endParaRPr lang="en-GB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4714</TotalTime>
  <Words>1401</Words>
  <Application>Microsoft Office PowerPoint</Application>
  <PresentationFormat>Widescreen</PresentationFormat>
  <Paragraphs>273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Infection Prevention Network – Kenya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13th IPNET Kenya Conference Presentation Template</dc:title>
  <dc:subject>Professional conference presentation template</dc:subject>
  <dc:creator>OpenAI</dc:creator>
  <cp:lastModifiedBy>Teresia Nyaga</cp:lastModifiedBy>
  <cp:revision>12</cp:revision>
  <dcterms:created xsi:type="dcterms:W3CDTF">2026-07-30T12:57:17Z</dcterms:created>
  <dcterms:modified xsi:type="dcterms:W3CDTF">2026-08-20T07:22:42Z</dcterms:modified>
</cp:coreProperties>
</file>