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4" r:id="rId9"/>
    <p:sldId id="262" r:id="rId10"/>
    <p:sldId id="263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57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04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66927" y="256032"/>
            <a:ext cx="2468881" cy="86868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322" y="289144"/>
            <a:ext cx="810550" cy="814895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5978" y="334335"/>
            <a:ext cx="1161974" cy="74574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60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105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</a:t>
            </a:r>
            <a:r>
              <a:rPr lang="en-US" sz="1020" dirty="0" smtClean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IPNET- Kenya </a:t>
            </a: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b="1" dirty="0"/>
              <a:t>Abstract Details</a:t>
            </a:r>
            <a:endParaRPr lang="en-US" sz="3000" b="1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algn="l">
              <a:lnSpc>
                <a:spcPct val="100000"/>
              </a:lnSpc>
              <a:spcAft>
                <a:spcPts val="3000"/>
              </a:spcAft>
            </a:pPr>
            <a:r>
              <a:rPr b="1" dirty="0">
                <a:solidFill>
                  <a:srgbClr val="007C89"/>
                </a:solidFill>
                <a:latin typeface="Aptos"/>
              </a:rPr>
              <a:t>TITLE OF ABSTRACT:</a:t>
            </a:r>
            <a:r>
              <a:rPr b="0" dirty="0">
                <a:solidFill>
                  <a:srgbClr val="00384A"/>
                </a:solidFill>
                <a:latin typeface="Aptos"/>
              </a:rPr>
              <a:t> </a:t>
            </a:r>
            <a:r>
              <a:rPr b="1" dirty="0" smtClean="0">
                <a:solidFill>
                  <a:srgbClr val="00384A"/>
                </a:solidFill>
                <a:latin typeface="Aptos"/>
              </a:rPr>
              <a:t>Cost</a:t>
            </a:r>
            <a:r>
              <a:rPr lang="en-US" b="1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b="1" dirty="0" smtClean="0">
                <a:solidFill>
                  <a:srgbClr val="00384A"/>
                </a:solidFill>
                <a:latin typeface="Aptos"/>
              </a:rPr>
              <a:t>Benefit </a:t>
            </a:r>
            <a:r>
              <a:rPr b="1" dirty="0">
                <a:solidFill>
                  <a:srgbClr val="00384A"/>
                </a:solidFill>
                <a:latin typeface="Aptos"/>
              </a:rPr>
              <a:t>Analysis of </a:t>
            </a:r>
            <a:r>
              <a:rPr b="1" dirty="0" smtClean="0">
                <a:solidFill>
                  <a:srgbClr val="00384A"/>
                </a:solidFill>
                <a:latin typeface="Aptos"/>
              </a:rPr>
              <a:t>On</a:t>
            </a:r>
            <a:r>
              <a:rPr lang="en-US" b="1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b="1" dirty="0" smtClean="0">
                <a:solidFill>
                  <a:srgbClr val="00384A"/>
                </a:solidFill>
                <a:latin typeface="Aptos"/>
              </a:rPr>
              <a:t>Site </a:t>
            </a:r>
            <a:r>
              <a:rPr b="1" dirty="0">
                <a:solidFill>
                  <a:srgbClr val="00384A"/>
                </a:solidFill>
                <a:latin typeface="Aptos"/>
              </a:rPr>
              <a:t>STREAM Chlorine Generator Utilization for Environmental Disinfection at </a:t>
            </a:r>
            <a:r>
              <a:rPr b="1" dirty="0" err="1">
                <a:solidFill>
                  <a:srgbClr val="00384A"/>
                </a:solidFill>
                <a:latin typeface="Aptos"/>
              </a:rPr>
              <a:t>Macalder</a:t>
            </a:r>
            <a:r>
              <a:rPr b="1" dirty="0">
                <a:solidFill>
                  <a:srgbClr val="00384A"/>
                </a:solidFill>
                <a:latin typeface="Aptos"/>
              </a:rPr>
              <a:t> </a:t>
            </a:r>
            <a:r>
              <a:rPr b="1" dirty="0" smtClean="0">
                <a:solidFill>
                  <a:srgbClr val="00384A"/>
                </a:solidFill>
                <a:latin typeface="Aptos"/>
              </a:rPr>
              <a:t>Sub</a:t>
            </a:r>
            <a:r>
              <a:rPr lang="en-US" b="1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b="1" dirty="0" smtClean="0">
                <a:solidFill>
                  <a:srgbClr val="00384A"/>
                </a:solidFill>
                <a:latin typeface="Aptos"/>
              </a:rPr>
              <a:t>County </a:t>
            </a:r>
            <a:r>
              <a:rPr b="1" dirty="0">
                <a:solidFill>
                  <a:srgbClr val="00384A"/>
                </a:solidFill>
                <a:latin typeface="Aptos"/>
              </a:rPr>
              <a:t>Hospital, </a:t>
            </a:r>
            <a:r>
              <a:rPr b="1" dirty="0" err="1">
                <a:solidFill>
                  <a:srgbClr val="00384A"/>
                </a:solidFill>
                <a:latin typeface="Aptos"/>
              </a:rPr>
              <a:t>Migori</a:t>
            </a:r>
            <a:r>
              <a:rPr b="1" dirty="0">
                <a:solidFill>
                  <a:srgbClr val="00384A"/>
                </a:solidFill>
                <a:latin typeface="Aptos"/>
              </a:rPr>
              <a:t> County, Kenya</a:t>
            </a: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600" b="1" dirty="0">
                <a:solidFill>
                  <a:srgbClr val="007C89"/>
                </a:solidFill>
                <a:latin typeface="Aptos"/>
              </a:rPr>
              <a:t>PRESENTER NAME:</a:t>
            </a:r>
            <a:r>
              <a:rPr sz="1600" b="0" dirty="0">
                <a:solidFill>
                  <a:srgbClr val="00384A"/>
                </a:solidFill>
                <a:latin typeface="Aptos"/>
              </a:rPr>
              <a:t> </a:t>
            </a:r>
            <a:r>
              <a:rPr sz="1600" b="1" dirty="0">
                <a:solidFill>
                  <a:srgbClr val="00384A"/>
                </a:solidFill>
                <a:latin typeface="Aptos"/>
              </a:rPr>
              <a:t>Kenneth </a:t>
            </a:r>
            <a:r>
              <a:rPr sz="1600" b="1" dirty="0" err="1" smtClean="0">
                <a:solidFill>
                  <a:srgbClr val="00384A"/>
                </a:solidFill>
                <a:latin typeface="Aptos"/>
              </a:rPr>
              <a:t>Okumu</a:t>
            </a:r>
            <a:endParaRPr lang="en-US" sz="1600" b="1" dirty="0" smtClean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600" b="1" dirty="0" smtClean="0">
                <a:solidFill>
                  <a:srgbClr val="007C89"/>
                </a:solidFill>
                <a:latin typeface="Aptos"/>
              </a:rPr>
              <a:t>INSTITUTION </a:t>
            </a:r>
            <a:r>
              <a:rPr sz="1600" b="1" dirty="0">
                <a:solidFill>
                  <a:srgbClr val="007C89"/>
                </a:solidFill>
                <a:latin typeface="Aptos"/>
              </a:rPr>
              <a:t>/ AFFILIATION:</a:t>
            </a:r>
            <a:r>
              <a:rPr sz="1600" b="0" dirty="0">
                <a:solidFill>
                  <a:srgbClr val="00384A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00384A"/>
                </a:solidFill>
                <a:latin typeface="Aptos"/>
              </a:rPr>
              <a:t>Migori</a:t>
            </a:r>
            <a:r>
              <a:rPr sz="1600" b="1" dirty="0">
                <a:solidFill>
                  <a:srgbClr val="00384A"/>
                </a:solidFill>
                <a:latin typeface="Aptos"/>
              </a:rPr>
              <a:t> County Department of Health </a:t>
            </a:r>
            <a:r>
              <a:rPr sz="1600" b="1" dirty="0" smtClean="0">
                <a:solidFill>
                  <a:srgbClr val="00384A"/>
                </a:solidFill>
                <a:latin typeface="Aptos"/>
              </a:rPr>
              <a:t>Services</a:t>
            </a:r>
            <a:r>
              <a:rPr lang="en-US" sz="1600" b="1" dirty="0" smtClean="0">
                <a:solidFill>
                  <a:srgbClr val="00384A"/>
                </a:solidFill>
                <a:latin typeface="Aptos"/>
              </a:rPr>
              <a:t>, </a:t>
            </a:r>
            <a:r>
              <a:rPr sz="1600" b="1" dirty="0" smtClean="0">
                <a:solidFill>
                  <a:srgbClr val="00384A"/>
                </a:solidFill>
                <a:latin typeface="Aptos"/>
              </a:rPr>
              <a:t>Washington </a:t>
            </a:r>
            <a:r>
              <a:rPr sz="1600" b="1" dirty="0">
                <a:solidFill>
                  <a:srgbClr val="00384A"/>
                </a:solidFill>
                <a:latin typeface="Aptos"/>
              </a:rPr>
              <a:t>State University, </a:t>
            </a:r>
            <a:r>
              <a:rPr lang="en-US" sz="1600" b="1" dirty="0" smtClean="0">
                <a:solidFill>
                  <a:srgbClr val="00384A"/>
                </a:solidFill>
                <a:latin typeface="Aptos"/>
              </a:rPr>
              <a:t>Global Health- </a:t>
            </a:r>
            <a:r>
              <a:rPr sz="1600" b="1" dirty="0" smtClean="0">
                <a:solidFill>
                  <a:srgbClr val="00384A"/>
                </a:solidFill>
                <a:latin typeface="Aptos"/>
              </a:rPr>
              <a:t> </a:t>
            </a:r>
            <a:r>
              <a:rPr sz="1600" b="1" dirty="0">
                <a:solidFill>
                  <a:srgbClr val="00384A"/>
                </a:solidFill>
                <a:latin typeface="Aptos"/>
              </a:rPr>
              <a:t>Kenya</a:t>
            </a: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600" b="1" dirty="0">
                <a:solidFill>
                  <a:srgbClr val="007C89"/>
                </a:solidFill>
                <a:latin typeface="Aptos"/>
              </a:rPr>
              <a:t>COUNTY:</a:t>
            </a:r>
            <a:r>
              <a:rPr sz="1600" b="0" dirty="0">
                <a:solidFill>
                  <a:srgbClr val="00384A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00384A"/>
                </a:solidFill>
                <a:latin typeface="Aptos"/>
              </a:rPr>
              <a:t>Migori</a:t>
            </a:r>
            <a:r>
              <a:rPr sz="1600" b="1" dirty="0">
                <a:solidFill>
                  <a:srgbClr val="00384A"/>
                </a:solidFill>
                <a:latin typeface="Aptos"/>
              </a:rPr>
              <a:t> County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dirty="0">
                <a:solidFill>
                  <a:srgbClr val="007C89"/>
                </a:solidFill>
                <a:latin typeface="Aptos"/>
              </a:rPr>
              <a:t>COUNTRY:</a:t>
            </a:r>
            <a:r>
              <a:rPr sz="1600" b="0" dirty="0">
                <a:solidFill>
                  <a:srgbClr val="00384A"/>
                </a:solidFill>
                <a:latin typeface="Aptos"/>
              </a:rPr>
              <a:t> </a:t>
            </a:r>
            <a:r>
              <a:rPr sz="1600" b="1" dirty="0">
                <a:solidFill>
                  <a:srgbClr val="00384A"/>
                </a:solidFill>
                <a:latin typeface="Aptos"/>
              </a:rPr>
              <a:t>Kenya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237208" y="1515198"/>
            <a:ext cx="7122695" cy="473015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>
            <a:no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2400" b="1" dirty="0">
                <a:solidFill>
                  <a:srgbClr val="007C89"/>
                </a:solidFill>
                <a:latin typeface="Aptos"/>
              </a:rPr>
              <a:t>THE PROBLEM: CHLORINE </a:t>
            </a:r>
            <a:r>
              <a:rPr sz="2400" b="1" dirty="0" smtClean="0">
                <a:solidFill>
                  <a:srgbClr val="007C89"/>
                </a:solidFill>
                <a:latin typeface="Aptos"/>
              </a:rPr>
              <a:t>STOCK</a:t>
            </a:r>
            <a:r>
              <a:rPr lang="en-US" sz="2400" b="1" dirty="0" smtClean="0">
                <a:solidFill>
                  <a:srgbClr val="007C89"/>
                </a:solidFill>
                <a:latin typeface="Aptos"/>
              </a:rPr>
              <a:t>- </a:t>
            </a:r>
            <a:r>
              <a:rPr sz="2400" b="1" dirty="0" smtClean="0">
                <a:solidFill>
                  <a:srgbClr val="007C89"/>
                </a:solidFill>
                <a:latin typeface="Aptos"/>
              </a:rPr>
              <a:t>OUTS </a:t>
            </a:r>
            <a:r>
              <a:rPr sz="2400" b="1" dirty="0">
                <a:solidFill>
                  <a:srgbClr val="007C89"/>
                </a:solidFill>
                <a:latin typeface="Aptos"/>
              </a:rPr>
              <a:t>UNDERMINE IPC</a:t>
            </a:r>
          </a:p>
          <a:p>
            <a:pPr marL="342900" indent="-342900" algn="l">
              <a:lnSpc>
                <a:spcPct val="115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sz="2000" b="0" dirty="0">
                <a:solidFill>
                  <a:srgbClr val="00384A"/>
                </a:solidFill>
                <a:latin typeface="Aptos"/>
              </a:rPr>
              <a:t>Recurrent chlorine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stock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outs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compromise infection prevention and control (IPC) in health facilities across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low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and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middle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income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countries, raising procurement costs and increasing the risk of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healthcare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associated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infection. </a:t>
            </a:r>
            <a:endParaRPr lang="en-US" sz="2000" b="0" dirty="0" smtClean="0">
              <a:solidFill>
                <a:srgbClr val="00384A"/>
              </a:solidFill>
              <a:latin typeface="Aptos"/>
            </a:endParaRPr>
          </a:p>
          <a:p>
            <a:pPr marL="342900" indent="-342900" algn="l">
              <a:lnSpc>
                <a:spcPct val="115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sz="2000" b="0" dirty="0" smtClean="0">
                <a:solidFill>
                  <a:srgbClr val="00384A"/>
                </a:solidFill>
                <a:latin typeface="Aptos"/>
              </a:rPr>
              <a:t>Commercial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supply chains are costly and inconsistent, especially for rural and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sub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county hospitals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creating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a need for a reliable,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low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cost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,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on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site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alternative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.</a:t>
            </a:r>
            <a:endParaRPr sz="2000" b="0" dirty="0">
              <a:solidFill>
                <a:srgbClr val="00384A"/>
              </a:solidFill>
              <a:latin typeface="Apto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10" y="2128510"/>
            <a:ext cx="4280946" cy="4116842"/>
          </a:xfrm>
          <a:prstGeom prst="rect">
            <a:avLst/>
          </a:prstGeom>
        </p:spPr>
      </p:pic>
      <p:sp>
        <p:nvSpPr>
          <p:cNvPr id="17" name="Full Content Area"/>
          <p:cNvSpPr/>
          <p:nvPr/>
        </p:nvSpPr>
        <p:spPr>
          <a:xfrm>
            <a:off x="7597110" y="1099986"/>
            <a:ext cx="4280946" cy="963425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>
            <a:no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dirty="0" smtClean="0">
                <a:solidFill>
                  <a:srgbClr val="FF0000"/>
                </a:solidFill>
                <a:latin typeface="Aptos"/>
              </a:rPr>
              <a:t>THE </a:t>
            </a:r>
            <a:r>
              <a:rPr sz="1600" b="1" dirty="0">
                <a:solidFill>
                  <a:srgbClr val="FF0000"/>
                </a:solidFill>
                <a:latin typeface="Aptos"/>
              </a:rPr>
              <a:t>SOLUTION</a:t>
            </a:r>
            <a:r>
              <a:rPr sz="1600" b="1" dirty="0" smtClean="0">
                <a:solidFill>
                  <a:srgbClr val="FF0000"/>
                </a:solidFill>
                <a:latin typeface="Aptos"/>
              </a:rPr>
              <a:t>:</a:t>
            </a:r>
            <a:r>
              <a:rPr lang="en-US" sz="1600" b="1" dirty="0" smtClean="0">
                <a:solidFill>
                  <a:srgbClr val="FF0000"/>
                </a:solidFill>
                <a:latin typeface="Aptos"/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THE STREAM CHLORINE GENERATOR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endParaRPr b="0" dirty="0">
              <a:solidFill>
                <a:srgbClr val="00384A"/>
              </a:solidFill>
              <a:latin typeface="Apt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282984" y="1461210"/>
            <a:ext cx="6270522" cy="4496827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>
            <a:norm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2000" b="1" dirty="0" smtClean="0">
                <a:solidFill>
                  <a:srgbClr val="007C89"/>
                </a:solidFill>
                <a:latin typeface="Aptos"/>
              </a:rPr>
              <a:t>THE </a:t>
            </a:r>
            <a:r>
              <a:rPr sz="2000" b="1" dirty="0">
                <a:solidFill>
                  <a:srgbClr val="007C89"/>
                </a:solidFill>
                <a:latin typeface="Aptos"/>
              </a:rPr>
              <a:t>SOLUTION: THE STREAM CHLORINE GENERATOR</a:t>
            </a:r>
          </a:p>
          <a:p>
            <a:pPr marL="285750" indent="-28575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00384A"/>
                </a:solidFill>
                <a:latin typeface="Aptos"/>
              </a:rPr>
              <a:t>An electrolytic,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on</a:t>
            </a:r>
            <a:r>
              <a:rPr lang="en-US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site </a:t>
            </a:r>
            <a:r>
              <a:rPr b="0" dirty="0">
                <a:solidFill>
                  <a:srgbClr val="00384A"/>
                </a:solidFill>
                <a:latin typeface="Aptos"/>
              </a:rPr>
              <a:t>device that converts </a:t>
            </a:r>
            <a:r>
              <a:rPr b="1" dirty="0">
                <a:solidFill>
                  <a:srgbClr val="00384A"/>
                </a:solidFill>
                <a:latin typeface="Aptos"/>
              </a:rPr>
              <a:t>salt, water, and electricity</a:t>
            </a:r>
            <a:r>
              <a:rPr b="0" dirty="0">
                <a:solidFill>
                  <a:srgbClr val="00384A"/>
                </a:solidFill>
                <a:latin typeface="Aptos"/>
              </a:rPr>
              <a:t> into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ready</a:t>
            </a:r>
            <a:r>
              <a:rPr lang="en-US" b="0" dirty="0" smtClean="0">
                <a:solidFill>
                  <a:srgbClr val="00384A"/>
                </a:solidFill>
                <a:latin typeface="Aptos"/>
              </a:rPr>
              <a:t>-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to</a:t>
            </a:r>
            <a:r>
              <a:rPr lang="en-US" b="0" dirty="0" smtClean="0">
                <a:solidFill>
                  <a:srgbClr val="00384A"/>
                </a:solidFill>
                <a:latin typeface="Aptos"/>
              </a:rPr>
              <a:t>-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use </a:t>
            </a:r>
            <a:r>
              <a:rPr b="1" dirty="0">
                <a:solidFill>
                  <a:srgbClr val="00384A"/>
                </a:solidFill>
                <a:latin typeface="Aptos"/>
              </a:rPr>
              <a:t>0.5% (5,000 mg/L) available chlorine</a:t>
            </a:r>
            <a:r>
              <a:rPr b="0" dirty="0">
                <a:solidFill>
                  <a:srgbClr val="00384A"/>
                </a:solidFill>
                <a:latin typeface="Aptos"/>
              </a:rPr>
              <a:t> at low cost. </a:t>
            </a:r>
            <a:endParaRPr lang="en-US" b="0" dirty="0" smtClean="0">
              <a:solidFill>
                <a:srgbClr val="00384A"/>
              </a:solidFill>
              <a:latin typeface="Aptos"/>
            </a:endParaRPr>
          </a:p>
          <a:p>
            <a:pPr marL="285750" indent="-28575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b="0" dirty="0" smtClean="0">
              <a:solidFill>
                <a:srgbClr val="00384A"/>
              </a:solidFill>
              <a:latin typeface="Aptos"/>
            </a:endParaRPr>
          </a:p>
          <a:p>
            <a:pPr marL="285750" indent="-28575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b="0" dirty="0" smtClean="0">
                <a:solidFill>
                  <a:srgbClr val="00384A"/>
                </a:solidFill>
                <a:latin typeface="Aptos"/>
              </a:rPr>
              <a:t>Piloted </a:t>
            </a:r>
            <a:r>
              <a:rPr b="0" dirty="0">
                <a:solidFill>
                  <a:srgbClr val="00384A"/>
                </a:solidFill>
                <a:latin typeface="Aptos"/>
              </a:rPr>
              <a:t>by the </a:t>
            </a:r>
            <a:r>
              <a:rPr b="0" dirty="0" err="1">
                <a:solidFill>
                  <a:srgbClr val="00384A"/>
                </a:solidFill>
                <a:latin typeface="Aptos"/>
              </a:rPr>
              <a:t>Migori</a:t>
            </a:r>
            <a:r>
              <a:rPr b="0" dirty="0">
                <a:solidFill>
                  <a:srgbClr val="00384A"/>
                </a:solidFill>
                <a:latin typeface="Aptos"/>
              </a:rPr>
              <a:t> County Department of Health Services across five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hospitals</a:t>
            </a:r>
            <a:r>
              <a:rPr lang="en-US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with </a:t>
            </a:r>
            <a:r>
              <a:rPr b="0" dirty="0" err="1">
                <a:solidFill>
                  <a:srgbClr val="00384A"/>
                </a:solidFill>
                <a:latin typeface="Aptos"/>
              </a:rPr>
              <a:t>Macalder</a:t>
            </a:r>
            <a:r>
              <a:rPr b="0" dirty="0">
                <a:solidFill>
                  <a:srgbClr val="00384A"/>
                </a:solidFill>
                <a:latin typeface="Aptos"/>
              </a:rPr>
              <a:t>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Sub</a:t>
            </a:r>
            <a:r>
              <a:rPr lang="en-US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County </a:t>
            </a:r>
            <a:r>
              <a:rPr b="0" dirty="0">
                <a:solidFill>
                  <a:srgbClr val="00384A"/>
                </a:solidFill>
                <a:latin typeface="Aptos"/>
              </a:rPr>
              <a:t>Hospital selected as the focal pilot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site</a:t>
            </a:r>
            <a:r>
              <a:rPr lang="en-US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and </a:t>
            </a:r>
            <a:r>
              <a:rPr b="0" dirty="0">
                <a:solidFill>
                  <a:srgbClr val="00384A"/>
                </a:solidFill>
                <a:latin typeface="Aptos"/>
              </a:rPr>
              <a:t>supported by Washington State University Global Health Kenya and the U.S. CDC.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705" y="1875434"/>
            <a:ext cx="5523789" cy="310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85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408176"/>
            <a:ext cx="10835640" cy="4782312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>
            <a:noAutofit/>
          </a:bodyPr>
          <a:lstStyle/>
          <a:p>
            <a:pPr algn="l">
              <a:lnSpc>
                <a:spcPct val="110000"/>
              </a:lnSpc>
              <a:spcAft>
                <a:spcPts val="2400"/>
              </a:spcAft>
            </a:pPr>
            <a:r>
              <a:rPr sz="2000" b="1" dirty="0">
                <a:solidFill>
                  <a:srgbClr val="007C89"/>
                </a:solidFill>
                <a:latin typeface="Aptos"/>
              </a:rPr>
              <a:t>OBJECTIVE</a:t>
            </a:r>
          </a:p>
          <a:p>
            <a:pPr algn="l">
              <a:lnSpc>
                <a:spcPct val="118000"/>
              </a:lnSpc>
              <a:spcAft>
                <a:spcPts val="3200"/>
              </a:spcAft>
            </a:pPr>
            <a:r>
              <a:rPr sz="2000" b="0" dirty="0">
                <a:solidFill>
                  <a:srgbClr val="00384A"/>
                </a:solidFill>
                <a:latin typeface="Aptos"/>
              </a:rPr>
              <a:t>To evaluate the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cost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effectiveness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and operational impact of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on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site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STREAM chlorine generation as a sustainable alternative to commercial chlorine supply for environmental disinfection at </a:t>
            </a:r>
            <a:r>
              <a:rPr sz="2000" b="0" dirty="0" err="1">
                <a:solidFill>
                  <a:srgbClr val="00384A"/>
                </a:solidFill>
                <a:latin typeface="Aptos"/>
              </a:rPr>
              <a:t>Macalder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Sub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County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Hospital, </a:t>
            </a:r>
            <a:r>
              <a:rPr sz="2000" b="0" dirty="0" err="1">
                <a:solidFill>
                  <a:srgbClr val="00384A"/>
                </a:solidFill>
                <a:latin typeface="Aptos"/>
              </a:rPr>
              <a:t>Migori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 County.</a:t>
            </a:r>
          </a:p>
          <a:p>
            <a:pPr algn="l">
              <a:lnSpc>
                <a:spcPct val="110000"/>
              </a:lnSpc>
              <a:spcAft>
                <a:spcPts val="2200"/>
              </a:spcAft>
            </a:pPr>
            <a:r>
              <a:rPr sz="2000" b="1" dirty="0">
                <a:solidFill>
                  <a:srgbClr val="007C89"/>
                </a:solidFill>
                <a:latin typeface="Aptos"/>
              </a:rPr>
              <a:t>KEY QUESTIONS</a:t>
            </a:r>
          </a:p>
          <a:p>
            <a:pPr marL="228600" indent="-228600" algn="l">
              <a:lnSpc>
                <a:spcPct val="115000"/>
              </a:lnSpc>
              <a:spcAft>
                <a:spcPts val="1600"/>
              </a:spcAft>
              <a:buFont typeface="Arial"/>
              <a:buChar char="•"/>
            </a:pPr>
            <a:r>
              <a:rPr sz="2000" b="0" dirty="0">
                <a:solidFill>
                  <a:srgbClr val="00384A"/>
                </a:solidFill>
                <a:latin typeface="Aptos"/>
              </a:rPr>
              <a:t>What is the cost differential between commercial chlorine procurement and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on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site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STREAM generation?</a:t>
            </a:r>
          </a:p>
          <a:p>
            <a:pPr marL="228600" indent="-228600" algn="l">
              <a:lnSpc>
                <a:spcPct val="115000"/>
              </a:lnSpc>
              <a:spcAft>
                <a:spcPts val="1600"/>
              </a:spcAft>
              <a:buFont typeface="Arial"/>
              <a:buChar char="•"/>
            </a:pPr>
            <a:r>
              <a:rPr sz="2000" b="0" dirty="0">
                <a:solidFill>
                  <a:srgbClr val="00384A"/>
                </a:solidFill>
                <a:latin typeface="Aptos"/>
              </a:rPr>
              <a:t>Does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on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site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generation improve chlorine reliability and IPC compliance compared with commercial supply?</a:t>
            </a:r>
          </a:p>
          <a:p>
            <a:pPr marL="228600" indent="-228600" algn="l">
              <a:lnSpc>
                <a:spcPct val="115000"/>
              </a:lnSpc>
              <a:spcAft>
                <a:spcPts val="0"/>
              </a:spcAft>
              <a:buFont typeface="Arial"/>
              <a:buChar char="•"/>
            </a:pPr>
            <a:r>
              <a:rPr sz="2000" b="0" dirty="0">
                <a:solidFill>
                  <a:srgbClr val="00384A"/>
                </a:solidFill>
                <a:latin typeface="Aptos"/>
              </a:rPr>
              <a:t>Is the intervention feasible and scalable across similar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resource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constrained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health facilities?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435609"/>
            <a:ext cx="10835640" cy="4774996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>
            <a:noAutofit/>
          </a:bodyPr>
          <a:lstStyle/>
          <a:p>
            <a:pPr algn="l">
              <a:lnSpc>
                <a:spcPct val="110000"/>
              </a:lnSpc>
              <a:spcAft>
                <a:spcPts val="1600"/>
              </a:spcAft>
            </a:pPr>
            <a:r>
              <a:rPr sz="2000" b="1" dirty="0">
                <a:solidFill>
                  <a:srgbClr val="007C89"/>
                </a:solidFill>
                <a:latin typeface="Aptos"/>
              </a:rPr>
              <a:t>RETROSPECTIVE </a:t>
            </a:r>
            <a:r>
              <a:rPr sz="2000" b="1" dirty="0" smtClean="0">
                <a:solidFill>
                  <a:srgbClr val="007C89"/>
                </a:solidFill>
                <a:latin typeface="Aptos"/>
              </a:rPr>
              <a:t>COST</a:t>
            </a:r>
            <a:r>
              <a:rPr lang="en-US" sz="2000" b="1" dirty="0" smtClean="0">
                <a:solidFill>
                  <a:srgbClr val="007C89"/>
                </a:solidFill>
                <a:latin typeface="Aptos"/>
              </a:rPr>
              <a:t>- </a:t>
            </a:r>
            <a:r>
              <a:rPr sz="2000" b="1" dirty="0" smtClean="0">
                <a:solidFill>
                  <a:srgbClr val="007C89"/>
                </a:solidFill>
                <a:latin typeface="Aptos"/>
              </a:rPr>
              <a:t>BENEFIT </a:t>
            </a:r>
            <a:r>
              <a:rPr sz="2000" b="1" dirty="0">
                <a:solidFill>
                  <a:srgbClr val="007C89"/>
                </a:solidFill>
                <a:latin typeface="Aptos"/>
              </a:rPr>
              <a:t>ANALYSIS</a:t>
            </a:r>
          </a:p>
          <a:p>
            <a:pPr algn="l">
              <a:lnSpc>
                <a:spcPct val="115000"/>
              </a:lnSpc>
              <a:spcAft>
                <a:spcPts val="2600"/>
              </a:spcAft>
            </a:pPr>
            <a:r>
              <a:rPr sz="2000" b="0" dirty="0">
                <a:solidFill>
                  <a:srgbClr val="00384A"/>
                </a:solidFill>
                <a:latin typeface="Aptos"/>
              </a:rPr>
              <a:t>Chlorine expenditure, volume, and reliability were compared before and after STREAM installation at </a:t>
            </a:r>
            <a:r>
              <a:rPr sz="2000" b="0" dirty="0" err="1">
                <a:solidFill>
                  <a:srgbClr val="00384A"/>
                </a:solidFill>
                <a:latin typeface="Aptos"/>
              </a:rPr>
              <a:t>Macalder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Sub</a:t>
            </a:r>
            <a:r>
              <a:rPr lang="en-US" sz="20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2000" b="0" dirty="0" smtClean="0">
                <a:solidFill>
                  <a:srgbClr val="00384A"/>
                </a:solidFill>
                <a:latin typeface="Aptos"/>
              </a:rPr>
              <a:t>County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Hospital, drawing on four data sources:</a:t>
            </a:r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Font typeface="Arial"/>
              <a:buChar char="•"/>
            </a:pPr>
            <a:r>
              <a:rPr sz="2000" b="1" dirty="0">
                <a:solidFill>
                  <a:srgbClr val="007C89"/>
                </a:solidFill>
                <a:latin typeface="Aptos"/>
              </a:rPr>
              <a:t>Procurement records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– monthly commercial chlorine expenditure before installation</a:t>
            </a:r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Font typeface="Arial"/>
              <a:buChar char="•"/>
            </a:pPr>
            <a:r>
              <a:rPr sz="2000" b="1" dirty="0">
                <a:solidFill>
                  <a:srgbClr val="007C89"/>
                </a:solidFill>
                <a:latin typeface="Aptos"/>
              </a:rPr>
              <a:t>IPC monitoring registers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– compliance and chlorine availability tracked over time</a:t>
            </a:r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Font typeface="Arial"/>
              <a:buChar char="•"/>
            </a:pPr>
            <a:r>
              <a:rPr sz="2000" b="1" dirty="0">
                <a:solidFill>
                  <a:srgbClr val="007C89"/>
                </a:solidFill>
                <a:latin typeface="Aptos"/>
              </a:rPr>
              <a:t>Operational logs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– STREAM device output, maintenance, and utilization data</a:t>
            </a:r>
          </a:p>
          <a:p>
            <a:pPr marL="228600" indent="-228600" algn="l">
              <a:lnSpc>
                <a:spcPct val="112000"/>
              </a:lnSpc>
              <a:spcAft>
                <a:spcPts val="0"/>
              </a:spcAft>
              <a:buFont typeface="Arial"/>
              <a:buChar char="•"/>
            </a:pPr>
            <a:r>
              <a:rPr sz="2000" b="1" dirty="0">
                <a:solidFill>
                  <a:srgbClr val="007C89"/>
                </a:solidFill>
                <a:latin typeface="Aptos"/>
              </a:rPr>
              <a:t>Key informant feedback </a:t>
            </a:r>
            <a:r>
              <a:rPr sz="2000" b="0" dirty="0">
                <a:solidFill>
                  <a:srgbClr val="00384A"/>
                </a:solidFill>
                <a:latin typeface="Aptos"/>
              </a:rPr>
              <a:t>– interviews with IPC focal persons and facility administrators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Results: Before vs. After STREAM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408176"/>
            <a:ext cx="10835640" cy="4759452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28600" anchor="t"/>
          <a:lstStyle/>
          <a:p>
            <a:pPr algn="l">
              <a:spcAft>
                <a:spcPts val="0"/>
              </a:spcAft>
            </a:pPr>
            <a:r>
              <a:rPr b="0" dirty="0">
                <a:solidFill>
                  <a:srgbClr val="00384A"/>
                </a:solidFill>
                <a:latin typeface="Aptos"/>
              </a:rPr>
              <a:t>Chlorine cost, volume, and supply reliability at </a:t>
            </a:r>
            <a:r>
              <a:rPr b="0" dirty="0" err="1">
                <a:solidFill>
                  <a:srgbClr val="00384A"/>
                </a:solidFill>
                <a:latin typeface="Aptos"/>
              </a:rPr>
              <a:t>Macalder</a:t>
            </a:r>
            <a:r>
              <a:rPr b="0" dirty="0">
                <a:solidFill>
                  <a:srgbClr val="00384A"/>
                </a:solidFill>
                <a:latin typeface="Aptos"/>
              </a:rPr>
              <a:t>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Sub</a:t>
            </a:r>
            <a:r>
              <a:rPr lang="en-US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b="0" dirty="0" smtClean="0">
                <a:solidFill>
                  <a:srgbClr val="00384A"/>
                </a:solidFill>
                <a:latin typeface="Aptos"/>
              </a:rPr>
              <a:t>County </a:t>
            </a:r>
            <a:r>
              <a:rPr b="0" dirty="0">
                <a:solidFill>
                  <a:srgbClr val="00384A"/>
                </a:solidFill>
                <a:latin typeface="Aptos"/>
              </a:rPr>
              <a:t>Hospital, before and after STREAM installation.</a:t>
            </a:r>
          </a:p>
        </p:txBody>
      </p:sp>
      <p:sp>
        <p:nvSpPr>
          <p:cNvPr id="16" name="Before Card"/>
          <p:cNvSpPr/>
          <p:nvPr/>
        </p:nvSpPr>
        <p:spPr>
          <a:xfrm>
            <a:off x="1042416" y="2651760"/>
            <a:ext cx="4850892" cy="3108960"/>
          </a:xfrm>
          <a:prstGeom prst="roundRect">
            <a:avLst>
              <a:gd name="adj" fmla="val 3500"/>
            </a:avLst>
          </a:prstGeom>
          <a:solidFill>
            <a:srgbClr val="00384A"/>
          </a:solidFill>
          <a:ln>
            <a:noFill/>
          </a:ln>
        </p:spPr>
        <p:txBody>
          <a:bodyPr wrap="square" lIns="274320" tIns="228600" rIns="274320" bIns="228600" anchor="t"/>
          <a:lstStyle/>
          <a:p>
            <a:pPr algn="ctr">
              <a:spcAft>
                <a:spcPts val="2000"/>
              </a:spcAft>
            </a:pPr>
            <a:r>
              <a:rPr sz="1500" b="1" dirty="0">
                <a:solidFill>
                  <a:srgbClr val="90C4D0"/>
                </a:solidFill>
                <a:latin typeface="Aptos"/>
              </a:rPr>
              <a:t>BEFORE STREAM</a:t>
            </a:r>
          </a:p>
          <a:p>
            <a:pPr algn="ctr">
              <a:spcAft>
                <a:spcPts val="400"/>
              </a:spcAft>
            </a:pPr>
            <a:r>
              <a:rPr sz="3400" b="1" dirty="0" err="1">
                <a:solidFill>
                  <a:srgbClr val="FFFFFF"/>
                </a:solidFill>
                <a:latin typeface="Aptos Display"/>
              </a:rPr>
              <a:t>KSh</a:t>
            </a:r>
            <a:r>
              <a:rPr sz="3400" b="1" dirty="0">
                <a:solidFill>
                  <a:srgbClr val="FFFFFF"/>
                </a:solidFill>
                <a:latin typeface="Aptos Display"/>
              </a:rPr>
              <a:t> 35,000</a:t>
            </a:r>
          </a:p>
          <a:p>
            <a:pPr algn="ctr">
              <a:spcAft>
                <a:spcPts val="1800"/>
              </a:spcAft>
            </a:pPr>
            <a:r>
              <a:rPr sz="1200" b="0" dirty="0">
                <a:solidFill>
                  <a:srgbClr val="B8DDE4"/>
                </a:solidFill>
                <a:latin typeface="Aptos"/>
              </a:rPr>
              <a:t>spent monthly on commercial chlorine</a:t>
            </a:r>
          </a:p>
          <a:p>
            <a:pPr algn="ctr">
              <a:spcAft>
                <a:spcPts val="400"/>
              </a:spcAft>
            </a:pPr>
            <a:r>
              <a:rPr sz="2400" b="1" dirty="0">
                <a:solidFill>
                  <a:srgbClr val="FFFFFF"/>
                </a:solidFill>
                <a:latin typeface="Aptos Display"/>
              </a:rPr>
              <a:t>35 L / month</a:t>
            </a:r>
          </a:p>
          <a:p>
            <a:pPr algn="ctr">
              <a:spcAft>
                <a:spcPts val="1800"/>
              </a:spcAft>
            </a:pPr>
            <a:r>
              <a:rPr sz="1200" b="0" dirty="0">
                <a:solidFill>
                  <a:srgbClr val="B8DDE4"/>
                </a:solidFill>
                <a:latin typeface="Aptos"/>
              </a:rPr>
              <a:t>chlorine procured – insufficient for </a:t>
            </a:r>
            <a:r>
              <a:rPr sz="1200" b="0" dirty="0" smtClean="0">
                <a:solidFill>
                  <a:srgbClr val="B8DDE4"/>
                </a:solidFill>
                <a:latin typeface="Aptos"/>
              </a:rPr>
              <a:t>facility</a:t>
            </a:r>
            <a:r>
              <a:rPr lang="en-US" sz="1200" b="0" dirty="0" smtClean="0">
                <a:solidFill>
                  <a:srgbClr val="B8DDE4"/>
                </a:solidFill>
                <a:latin typeface="Aptos"/>
              </a:rPr>
              <a:t>- </a:t>
            </a:r>
            <a:r>
              <a:rPr sz="1200" b="0" dirty="0" smtClean="0">
                <a:solidFill>
                  <a:srgbClr val="B8DDE4"/>
                </a:solidFill>
                <a:latin typeface="Aptos"/>
              </a:rPr>
              <a:t>wide </a:t>
            </a:r>
            <a:r>
              <a:rPr sz="1200" b="0" dirty="0">
                <a:solidFill>
                  <a:srgbClr val="B8DDE4"/>
                </a:solidFill>
                <a:latin typeface="Aptos"/>
              </a:rPr>
              <a:t>disinfection</a:t>
            </a:r>
          </a:p>
          <a:p>
            <a:pPr algn="ctr">
              <a:spcAft>
                <a:spcPts val="0"/>
              </a:spcAft>
            </a:pPr>
            <a:r>
              <a:rPr sz="1300" b="1" dirty="0">
                <a:solidFill>
                  <a:srgbClr val="FFFFFF"/>
                </a:solidFill>
                <a:latin typeface="Aptos"/>
              </a:rPr>
              <a:t>✗ Frequent </a:t>
            </a:r>
            <a:r>
              <a:rPr sz="1300" b="1" dirty="0" smtClean="0">
                <a:solidFill>
                  <a:srgbClr val="FFFFFF"/>
                </a:solidFill>
                <a:latin typeface="Aptos"/>
              </a:rPr>
              <a:t>stock</a:t>
            </a:r>
            <a:r>
              <a:rPr lang="en-US" sz="1300" b="1" dirty="0" smtClean="0">
                <a:solidFill>
                  <a:srgbClr val="FFFFFF"/>
                </a:solidFill>
                <a:latin typeface="Aptos"/>
              </a:rPr>
              <a:t>- </a:t>
            </a:r>
            <a:r>
              <a:rPr sz="1300" b="1" dirty="0" smtClean="0">
                <a:solidFill>
                  <a:srgbClr val="FFFFFF"/>
                </a:solidFill>
                <a:latin typeface="Aptos"/>
              </a:rPr>
              <a:t>outs</a:t>
            </a:r>
            <a:endParaRPr sz="130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7" name="After Card"/>
          <p:cNvSpPr/>
          <p:nvPr/>
        </p:nvSpPr>
        <p:spPr>
          <a:xfrm>
            <a:off x="6259368" y="2651760"/>
            <a:ext cx="4850892" cy="3108960"/>
          </a:xfrm>
          <a:prstGeom prst="roundRect">
            <a:avLst>
              <a:gd name="adj" fmla="val 3500"/>
            </a:avLst>
          </a:prstGeom>
          <a:solidFill>
            <a:srgbClr val="007C89"/>
          </a:solidFill>
          <a:ln>
            <a:noFill/>
          </a:ln>
        </p:spPr>
        <p:txBody>
          <a:bodyPr wrap="square" lIns="274320" tIns="228600" rIns="274320" bIns="228600" anchor="t"/>
          <a:lstStyle/>
          <a:p>
            <a:pPr algn="ctr">
              <a:spcAft>
                <a:spcPts val="2000"/>
              </a:spcAft>
            </a:pPr>
            <a:r>
              <a:rPr sz="1500" b="1" dirty="0">
                <a:solidFill>
                  <a:srgbClr val="D7F0F3"/>
                </a:solidFill>
                <a:latin typeface="Aptos"/>
              </a:rPr>
              <a:t>AFTER STREAM</a:t>
            </a:r>
          </a:p>
          <a:p>
            <a:pPr algn="ctr">
              <a:spcAft>
                <a:spcPts val="400"/>
              </a:spcAft>
            </a:pPr>
            <a:r>
              <a:rPr sz="3400" b="1" dirty="0" err="1">
                <a:solidFill>
                  <a:srgbClr val="FFFFFF"/>
                </a:solidFill>
                <a:latin typeface="Aptos Display"/>
              </a:rPr>
              <a:t>KSh</a:t>
            </a:r>
            <a:r>
              <a:rPr sz="3400" b="1" dirty="0">
                <a:solidFill>
                  <a:srgbClr val="FFFFFF"/>
                </a:solidFill>
                <a:latin typeface="Aptos Display"/>
              </a:rPr>
              <a:t> 5,000</a:t>
            </a:r>
          </a:p>
          <a:p>
            <a:pPr algn="ctr">
              <a:spcAft>
                <a:spcPts val="1800"/>
              </a:spcAft>
            </a:pPr>
            <a:r>
              <a:rPr sz="1200" b="0" dirty="0">
                <a:solidFill>
                  <a:srgbClr val="D7F0F3"/>
                </a:solidFill>
                <a:latin typeface="Aptos"/>
              </a:rPr>
              <a:t>monthly operating cost (salt &amp; vinegar)</a:t>
            </a:r>
          </a:p>
          <a:p>
            <a:pPr algn="ctr">
              <a:spcAft>
                <a:spcPts val="400"/>
              </a:spcAft>
            </a:pPr>
            <a:r>
              <a:rPr sz="2400" b="1" dirty="0">
                <a:solidFill>
                  <a:srgbClr val="FFFFFF"/>
                </a:solidFill>
                <a:latin typeface="Aptos Display"/>
              </a:rPr>
              <a:t>~1,200 L / month</a:t>
            </a:r>
          </a:p>
          <a:p>
            <a:pPr algn="ctr">
              <a:spcAft>
                <a:spcPts val="1800"/>
              </a:spcAft>
            </a:pPr>
            <a:r>
              <a:rPr sz="1200" b="0" dirty="0">
                <a:solidFill>
                  <a:srgbClr val="D7F0F3"/>
                </a:solidFill>
                <a:latin typeface="Aptos"/>
              </a:rPr>
              <a:t>produced </a:t>
            </a:r>
            <a:r>
              <a:rPr sz="1200" b="0" dirty="0" smtClean="0">
                <a:solidFill>
                  <a:srgbClr val="D7F0F3"/>
                </a:solidFill>
                <a:latin typeface="Aptos"/>
              </a:rPr>
              <a:t>on</a:t>
            </a:r>
            <a:r>
              <a:rPr lang="en-US" sz="1200" b="0" dirty="0" smtClean="0">
                <a:solidFill>
                  <a:srgbClr val="D7F0F3"/>
                </a:solidFill>
                <a:latin typeface="Aptos"/>
              </a:rPr>
              <a:t>- </a:t>
            </a:r>
            <a:r>
              <a:rPr sz="1200" b="0" dirty="0" smtClean="0">
                <a:solidFill>
                  <a:srgbClr val="D7F0F3"/>
                </a:solidFill>
                <a:latin typeface="Aptos"/>
              </a:rPr>
              <a:t>site </a:t>
            </a:r>
            <a:r>
              <a:rPr sz="1200" b="0" dirty="0">
                <a:solidFill>
                  <a:srgbClr val="D7F0F3"/>
                </a:solidFill>
                <a:latin typeface="Aptos"/>
              </a:rPr>
              <a:t>(~40 L/day), incl. surplus shared with </a:t>
            </a:r>
            <a:r>
              <a:rPr sz="1200" b="0" dirty="0" err="1">
                <a:solidFill>
                  <a:srgbClr val="D7F0F3"/>
                </a:solidFill>
                <a:latin typeface="Aptos"/>
              </a:rPr>
              <a:t>neighbouring</a:t>
            </a:r>
            <a:r>
              <a:rPr sz="1200" b="0" dirty="0">
                <a:solidFill>
                  <a:srgbClr val="D7F0F3"/>
                </a:solidFill>
                <a:latin typeface="Aptos"/>
              </a:rPr>
              <a:t> facilities</a:t>
            </a:r>
          </a:p>
          <a:p>
            <a:pPr algn="ctr">
              <a:spcAft>
                <a:spcPts val="0"/>
              </a:spcAft>
            </a:pPr>
            <a:r>
              <a:rPr sz="1300" b="1" dirty="0">
                <a:solidFill>
                  <a:srgbClr val="FFFFFF"/>
                </a:solidFill>
                <a:latin typeface="Aptos"/>
              </a:rPr>
              <a:t>✓ Uninterrupted supply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2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Results: Savings &amp; System Benefits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408175"/>
            <a:ext cx="10835640" cy="4825289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256032" rIns="384048" bIns="182880" anchor="t"/>
          <a:lstStyle/>
          <a:p>
            <a:pPr algn="l">
              <a:spcAft>
                <a:spcPts val="0"/>
              </a:spcAft>
            </a:pPr>
            <a:r>
              <a:rPr sz="2000" b="1" dirty="0">
                <a:solidFill>
                  <a:srgbClr val="007C89"/>
                </a:solidFill>
                <a:latin typeface="Aptos"/>
              </a:rPr>
              <a:t>AN 86% REDUCTION IN CHLORINE EXPENDITURE</a:t>
            </a:r>
          </a:p>
        </p:txBody>
      </p:sp>
      <p:sp>
        <p:nvSpPr>
          <p:cNvPr id="16" name="Stat1"/>
          <p:cNvSpPr/>
          <p:nvPr/>
        </p:nvSpPr>
        <p:spPr>
          <a:xfrm>
            <a:off x="914401" y="2331720"/>
            <a:ext cx="3860946" cy="1005840"/>
          </a:xfrm>
          <a:prstGeom prst="roundRect">
            <a:avLst>
              <a:gd name="adj" fmla="val 4500"/>
            </a:avLst>
          </a:prstGeom>
          <a:solidFill>
            <a:srgbClr val="00384A"/>
          </a:solidFill>
          <a:ln>
            <a:noFill/>
          </a:ln>
        </p:spPr>
        <p:txBody>
          <a:bodyPr wrap="square" lIns="137160" tIns="137160" rIns="137160" bIns="137160" anchor="ctr"/>
          <a:lstStyle/>
          <a:p>
            <a:pPr algn="ctr">
              <a:spcAft>
                <a:spcPts val="300"/>
              </a:spcAft>
            </a:pPr>
            <a:r>
              <a:rPr sz="2800" b="1" dirty="0" err="1">
                <a:solidFill>
                  <a:srgbClr val="FFFFFF"/>
                </a:solidFill>
                <a:latin typeface="Aptos Display"/>
              </a:rPr>
              <a:t>KSh</a:t>
            </a:r>
            <a:r>
              <a:rPr sz="2800" b="1" dirty="0">
                <a:solidFill>
                  <a:srgbClr val="FFFFFF"/>
                </a:solidFill>
                <a:latin typeface="Aptos Display"/>
              </a:rPr>
              <a:t> 30,000</a:t>
            </a:r>
          </a:p>
          <a:p>
            <a:pPr algn="ctr">
              <a:spcAft>
                <a:spcPts val="0"/>
              </a:spcAft>
            </a:pPr>
            <a:r>
              <a:rPr sz="1400" b="0" dirty="0">
                <a:solidFill>
                  <a:srgbClr val="B8DDE4"/>
                </a:solidFill>
                <a:latin typeface="Aptos"/>
              </a:rPr>
              <a:t>saved every month</a:t>
            </a:r>
          </a:p>
        </p:txBody>
      </p:sp>
      <p:sp>
        <p:nvSpPr>
          <p:cNvPr id="18" name="Stat2"/>
          <p:cNvSpPr/>
          <p:nvPr/>
        </p:nvSpPr>
        <p:spPr>
          <a:xfrm>
            <a:off x="4842731" y="2331720"/>
            <a:ext cx="4095607" cy="1005840"/>
          </a:xfrm>
          <a:prstGeom prst="roundRect">
            <a:avLst>
              <a:gd name="adj" fmla="val 4500"/>
            </a:avLst>
          </a:prstGeom>
          <a:solidFill>
            <a:srgbClr val="007C89"/>
          </a:solidFill>
          <a:ln>
            <a:noFill/>
          </a:ln>
        </p:spPr>
        <p:txBody>
          <a:bodyPr wrap="square" lIns="137160" tIns="137160" rIns="137160" bIns="137160" anchor="ctr"/>
          <a:lstStyle/>
          <a:p>
            <a:pPr algn="ctr">
              <a:spcAft>
                <a:spcPts val="300"/>
              </a:spcAft>
            </a:pPr>
            <a:r>
              <a:rPr sz="2800" b="1" dirty="0" err="1">
                <a:solidFill>
                  <a:srgbClr val="FFFFFF"/>
                </a:solidFill>
                <a:latin typeface="Aptos Display"/>
              </a:rPr>
              <a:t>KSh</a:t>
            </a:r>
            <a:r>
              <a:rPr sz="2800" b="1" dirty="0">
                <a:solidFill>
                  <a:srgbClr val="FFFFFF"/>
                </a:solidFill>
                <a:latin typeface="Aptos Display"/>
              </a:rPr>
              <a:t> 360,000</a:t>
            </a:r>
          </a:p>
          <a:p>
            <a:pPr algn="ctr">
              <a:spcAft>
                <a:spcPts val="0"/>
              </a:spcAft>
            </a:pPr>
            <a:r>
              <a:rPr sz="1400" b="0" dirty="0">
                <a:solidFill>
                  <a:srgbClr val="D7F0F3"/>
                </a:solidFill>
                <a:latin typeface="Aptos"/>
              </a:rPr>
              <a:t>saved annually</a:t>
            </a:r>
          </a:p>
        </p:txBody>
      </p:sp>
      <p:sp>
        <p:nvSpPr>
          <p:cNvPr id="19" name="Stat3"/>
          <p:cNvSpPr/>
          <p:nvPr/>
        </p:nvSpPr>
        <p:spPr>
          <a:xfrm>
            <a:off x="8996098" y="2331720"/>
            <a:ext cx="2159570" cy="1005840"/>
          </a:xfrm>
          <a:prstGeom prst="roundRect">
            <a:avLst>
              <a:gd name="adj" fmla="val 4500"/>
            </a:avLst>
          </a:prstGeom>
          <a:solidFill>
            <a:srgbClr val="25B7C8"/>
          </a:solidFill>
          <a:ln>
            <a:noFill/>
          </a:ln>
        </p:spPr>
        <p:txBody>
          <a:bodyPr wrap="square" lIns="91440" tIns="137160" rIns="91440" bIns="137160" anchor="ctr"/>
          <a:lstStyle/>
          <a:p>
            <a:pPr algn="ctr">
              <a:spcAft>
                <a:spcPts val="300"/>
              </a:spcAft>
            </a:pPr>
            <a:r>
              <a:rPr sz="2800" b="1" dirty="0">
                <a:solidFill>
                  <a:srgbClr val="FFFFFF"/>
                </a:solidFill>
                <a:latin typeface="Aptos Display"/>
              </a:rPr>
              <a:t>86%</a:t>
            </a:r>
          </a:p>
          <a:p>
            <a:pPr algn="ctr">
              <a:spcAft>
                <a:spcPts val="0"/>
              </a:spcAft>
            </a:pPr>
            <a:r>
              <a:rPr sz="1200" b="0" dirty="0">
                <a:solidFill>
                  <a:srgbClr val="00384A"/>
                </a:solidFill>
                <a:latin typeface="Aptos"/>
              </a:rPr>
              <a:t>reduction in monthly cost</a:t>
            </a:r>
          </a:p>
        </p:txBody>
      </p:sp>
      <p:sp>
        <p:nvSpPr>
          <p:cNvPr id="20" name="BenefitsHeader"/>
          <p:cNvSpPr/>
          <p:nvPr/>
        </p:nvSpPr>
        <p:spPr>
          <a:xfrm>
            <a:off x="1042416" y="3607065"/>
            <a:ext cx="8851392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b="1" dirty="0">
                <a:solidFill>
                  <a:srgbClr val="007C89"/>
                </a:solidFill>
                <a:latin typeface="Aptos"/>
              </a:rPr>
              <a:t>BEYOND COST: OPERATIONAL &amp; SYSTEM BENEFITS</a:t>
            </a:r>
          </a:p>
        </p:txBody>
      </p:sp>
      <p:sp>
        <p:nvSpPr>
          <p:cNvPr id="21" name="Benefit1"/>
          <p:cNvSpPr/>
          <p:nvPr/>
        </p:nvSpPr>
        <p:spPr>
          <a:xfrm>
            <a:off x="866274" y="4146075"/>
            <a:ext cx="4831882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spcAft>
                <a:spcPts val="200"/>
              </a:spcAft>
            </a:pPr>
            <a:r>
              <a:rPr sz="1600" b="1" dirty="0">
                <a:solidFill>
                  <a:srgbClr val="00384A"/>
                </a:solidFill>
                <a:latin typeface="Aptos"/>
              </a:rPr>
              <a:t>✓ Uninterrupted Supply</a:t>
            </a:r>
          </a:p>
          <a:p>
            <a:pPr algn="l">
              <a:spcAft>
                <a:spcPts val="0"/>
              </a:spcAft>
            </a:pPr>
            <a:r>
              <a:rPr sz="1400" b="0" dirty="0">
                <a:solidFill>
                  <a:srgbClr val="4A6D78"/>
                </a:solidFill>
                <a:latin typeface="Aptos"/>
              </a:rPr>
              <a:t>No chlorine </a:t>
            </a:r>
            <a:r>
              <a:rPr sz="1400" b="0" dirty="0" smtClean="0">
                <a:solidFill>
                  <a:srgbClr val="4A6D78"/>
                </a:solidFill>
                <a:latin typeface="Aptos"/>
              </a:rPr>
              <a:t>stock</a:t>
            </a:r>
            <a:r>
              <a:rPr lang="en-US" sz="1400" b="0" dirty="0" smtClean="0">
                <a:solidFill>
                  <a:srgbClr val="4A6D78"/>
                </a:solidFill>
                <a:latin typeface="Aptos"/>
              </a:rPr>
              <a:t>- </a:t>
            </a:r>
            <a:r>
              <a:rPr sz="1400" b="0" dirty="0" smtClean="0">
                <a:solidFill>
                  <a:srgbClr val="4A6D78"/>
                </a:solidFill>
                <a:latin typeface="Aptos"/>
              </a:rPr>
              <a:t>outs </a:t>
            </a:r>
            <a:r>
              <a:rPr sz="1400" b="0" dirty="0">
                <a:solidFill>
                  <a:srgbClr val="4A6D78"/>
                </a:solidFill>
                <a:latin typeface="Aptos"/>
              </a:rPr>
              <a:t>reported since installation</a:t>
            </a:r>
          </a:p>
        </p:txBody>
      </p:sp>
      <p:sp>
        <p:nvSpPr>
          <p:cNvPr id="22" name="Benefit2"/>
          <p:cNvSpPr/>
          <p:nvPr/>
        </p:nvSpPr>
        <p:spPr>
          <a:xfrm>
            <a:off x="6088049" y="4146075"/>
            <a:ext cx="5029126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spcAft>
                <a:spcPts val="200"/>
              </a:spcAft>
            </a:pPr>
            <a:r>
              <a:rPr sz="1600" b="1" dirty="0">
                <a:solidFill>
                  <a:srgbClr val="00384A"/>
                </a:solidFill>
                <a:latin typeface="Aptos"/>
              </a:rPr>
              <a:t>✓ Improved IPC Compliance</a:t>
            </a:r>
          </a:p>
          <a:p>
            <a:pPr algn="l">
              <a:spcAft>
                <a:spcPts val="0"/>
              </a:spcAft>
            </a:pPr>
            <a:r>
              <a:rPr sz="1400" b="0" dirty="0">
                <a:solidFill>
                  <a:srgbClr val="4A6D78"/>
                </a:solidFill>
                <a:latin typeface="Aptos"/>
              </a:rPr>
              <a:t>Consistent availability strengthened adherence to IPC protocols</a:t>
            </a:r>
          </a:p>
        </p:txBody>
      </p:sp>
      <p:sp>
        <p:nvSpPr>
          <p:cNvPr id="23" name="Benefit3"/>
          <p:cNvSpPr/>
          <p:nvPr/>
        </p:nvSpPr>
        <p:spPr>
          <a:xfrm>
            <a:off x="866273" y="5154323"/>
            <a:ext cx="4966635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spcAft>
                <a:spcPts val="200"/>
              </a:spcAft>
            </a:pPr>
            <a:r>
              <a:rPr sz="1600" b="1" dirty="0">
                <a:solidFill>
                  <a:srgbClr val="00384A"/>
                </a:solidFill>
                <a:latin typeface="Aptos"/>
              </a:rPr>
              <a:t>✓ Emergency Preparedness</a:t>
            </a:r>
          </a:p>
          <a:p>
            <a:pPr algn="l">
              <a:spcAft>
                <a:spcPts val="0"/>
              </a:spcAft>
            </a:pPr>
            <a:r>
              <a:rPr sz="1400" b="0" dirty="0" smtClean="0">
                <a:solidFill>
                  <a:srgbClr val="4A6D78"/>
                </a:solidFill>
                <a:latin typeface="Aptos"/>
              </a:rPr>
              <a:t>On</a:t>
            </a:r>
            <a:r>
              <a:rPr lang="en-US" sz="1400" b="0" dirty="0" smtClean="0">
                <a:solidFill>
                  <a:srgbClr val="4A6D78"/>
                </a:solidFill>
                <a:latin typeface="Aptos"/>
              </a:rPr>
              <a:t>- </a:t>
            </a:r>
            <a:r>
              <a:rPr sz="1400" b="0" dirty="0" smtClean="0">
                <a:solidFill>
                  <a:srgbClr val="4A6D78"/>
                </a:solidFill>
                <a:latin typeface="Aptos"/>
              </a:rPr>
              <a:t>site </a:t>
            </a:r>
            <a:r>
              <a:rPr sz="1400" b="0" dirty="0">
                <a:solidFill>
                  <a:srgbClr val="4A6D78"/>
                </a:solidFill>
                <a:latin typeface="Aptos"/>
              </a:rPr>
              <a:t>production enhances readiness for outbreak response</a:t>
            </a:r>
          </a:p>
        </p:txBody>
      </p:sp>
      <p:sp>
        <p:nvSpPr>
          <p:cNvPr id="24" name="Benefit4"/>
          <p:cNvSpPr/>
          <p:nvPr/>
        </p:nvSpPr>
        <p:spPr>
          <a:xfrm>
            <a:off x="6088049" y="5154323"/>
            <a:ext cx="5029126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spcAft>
                <a:spcPts val="200"/>
              </a:spcAft>
            </a:pPr>
            <a:r>
              <a:rPr sz="1600" b="1" dirty="0">
                <a:solidFill>
                  <a:srgbClr val="00384A"/>
                </a:solidFill>
                <a:latin typeface="Aptos"/>
              </a:rPr>
              <a:t>✓ Reallocated Savings</a:t>
            </a:r>
          </a:p>
          <a:p>
            <a:pPr algn="l">
              <a:spcAft>
                <a:spcPts val="0"/>
              </a:spcAft>
            </a:pPr>
            <a:r>
              <a:rPr sz="1400" b="0" dirty="0">
                <a:solidFill>
                  <a:srgbClr val="4A6D78"/>
                </a:solidFill>
                <a:latin typeface="Aptos"/>
              </a:rPr>
              <a:t>Freed funds redirected toward essential medicines and supplies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08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369771"/>
            <a:ext cx="10835640" cy="4582973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274320" rIns="384048" bIns="228600" anchor="t"/>
          <a:lstStyle/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1600" b="0" dirty="0" smtClean="0">
                <a:solidFill>
                  <a:srgbClr val="00384A"/>
                </a:solidFill>
                <a:latin typeface="Aptos"/>
              </a:rPr>
              <a:t>On</a:t>
            </a:r>
            <a:r>
              <a:rPr lang="en-US" sz="16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1600" b="0" dirty="0" smtClean="0">
                <a:solidFill>
                  <a:srgbClr val="00384A"/>
                </a:solidFill>
                <a:latin typeface="Aptos"/>
              </a:rPr>
              <a:t>site </a:t>
            </a:r>
            <a:r>
              <a:rPr sz="1600" b="0" dirty="0">
                <a:solidFill>
                  <a:srgbClr val="00384A"/>
                </a:solidFill>
                <a:latin typeface="Aptos"/>
              </a:rPr>
              <a:t>STREAM chlorine production addresses the root cause of IPC disruption in </a:t>
            </a:r>
            <a:r>
              <a:rPr sz="1600" b="0" dirty="0" smtClean="0">
                <a:solidFill>
                  <a:srgbClr val="00384A"/>
                </a:solidFill>
                <a:latin typeface="Aptos"/>
              </a:rPr>
              <a:t>resource</a:t>
            </a:r>
            <a:r>
              <a:rPr lang="en-US" sz="16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1600" b="0" dirty="0" smtClean="0">
                <a:solidFill>
                  <a:srgbClr val="00384A"/>
                </a:solidFill>
                <a:latin typeface="Aptos"/>
              </a:rPr>
              <a:t>constrained </a:t>
            </a:r>
            <a:r>
              <a:rPr sz="1600" b="0" dirty="0">
                <a:solidFill>
                  <a:srgbClr val="00384A"/>
                </a:solidFill>
                <a:latin typeface="Aptos"/>
              </a:rPr>
              <a:t>facilities: dependence on external, costly supply chains. </a:t>
            </a:r>
            <a:endParaRPr lang="en-US" sz="1600" b="0" dirty="0" smtClean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1600" b="0" dirty="0" smtClean="0">
                <a:solidFill>
                  <a:srgbClr val="00384A"/>
                </a:solidFill>
                <a:latin typeface="Aptos"/>
              </a:rPr>
              <a:t>The five</a:t>
            </a:r>
            <a:r>
              <a:rPr lang="en-US" sz="16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1600" b="0" dirty="0" smtClean="0">
                <a:solidFill>
                  <a:srgbClr val="00384A"/>
                </a:solidFill>
                <a:latin typeface="Aptos"/>
              </a:rPr>
              <a:t>hospital </a:t>
            </a:r>
            <a:r>
              <a:rPr sz="1600" b="0" dirty="0">
                <a:solidFill>
                  <a:srgbClr val="00384A"/>
                </a:solidFill>
                <a:latin typeface="Aptos"/>
              </a:rPr>
              <a:t>pilot suggests feasibility for broader </a:t>
            </a:r>
            <a:r>
              <a:rPr sz="1600" b="0" dirty="0" smtClean="0">
                <a:solidFill>
                  <a:srgbClr val="00384A"/>
                </a:solidFill>
                <a:latin typeface="Aptos"/>
              </a:rPr>
              <a:t>county</a:t>
            </a:r>
            <a:r>
              <a:rPr lang="en-US" sz="16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1600" b="0" dirty="0" smtClean="0">
                <a:solidFill>
                  <a:srgbClr val="00384A"/>
                </a:solidFill>
                <a:latin typeface="Aptos"/>
              </a:rPr>
              <a:t>wide </a:t>
            </a:r>
            <a:r>
              <a:rPr sz="1600" b="0" dirty="0">
                <a:solidFill>
                  <a:srgbClr val="00384A"/>
                </a:solidFill>
                <a:latin typeface="Aptos"/>
              </a:rPr>
              <a:t>and national adoption.</a:t>
            </a:r>
          </a:p>
        </p:txBody>
      </p:sp>
      <p:sp>
        <p:nvSpPr>
          <p:cNvPr id="16" name="DiscCol1"/>
          <p:cNvSpPr/>
          <p:nvPr/>
        </p:nvSpPr>
        <p:spPr>
          <a:xfrm>
            <a:off x="1042416" y="3118581"/>
            <a:ext cx="3474720" cy="8229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91440" bIns="0" anchor="t"/>
          <a:lstStyle/>
          <a:p>
            <a:pPr algn="l">
              <a:spcAft>
                <a:spcPts val="300"/>
              </a:spcAft>
            </a:pPr>
            <a:r>
              <a:rPr sz="1400" b="1" dirty="0" smtClean="0">
                <a:solidFill>
                  <a:srgbClr val="007C89"/>
                </a:solidFill>
                <a:latin typeface="Aptos"/>
              </a:rPr>
              <a:t>Cost</a:t>
            </a:r>
            <a:r>
              <a:rPr lang="en-US" sz="1400" b="1" dirty="0" smtClean="0">
                <a:solidFill>
                  <a:srgbClr val="007C89"/>
                </a:solidFill>
                <a:latin typeface="Aptos"/>
              </a:rPr>
              <a:t>- </a:t>
            </a:r>
            <a:r>
              <a:rPr sz="1400" b="1" dirty="0" smtClean="0">
                <a:solidFill>
                  <a:srgbClr val="007C89"/>
                </a:solidFill>
                <a:latin typeface="Aptos"/>
              </a:rPr>
              <a:t>Effectiveness</a:t>
            </a:r>
            <a:endParaRPr sz="1400" b="1" dirty="0">
              <a:solidFill>
                <a:srgbClr val="007C89"/>
              </a:solidFill>
              <a:latin typeface="Aptos"/>
            </a:endParaRPr>
          </a:p>
          <a:p>
            <a:pPr algn="l">
              <a:spcAft>
                <a:spcPts val="0"/>
              </a:spcAft>
            </a:pPr>
            <a:r>
              <a:rPr sz="1200" b="0" dirty="0">
                <a:solidFill>
                  <a:srgbClr val="00384A"/>
                </a:solidFill>
                <a:latin typeface="Aptos"/>
              </a:rPr>
              <a:t>Sustained savings free up budget for other essential health commodities</a:t>
            </a:r>
          </a:p>
        </p:txBody>
      </p:sp>
      <p:sp>
        <p:nvSpPr>
          <p:cNvPr id="17" name="DiscCol2"/>
          <p:cNvSpPr/>
          <p:nvPr/>
        </p:nvSpPr>
        <p:spPr>
          <a:xfrm>
            <a:off x="4666615" y="3118581"/>
            <a:ext cx="3474720" cy="82296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t"/>
          <a:lstStyle/>
          <a:p>
            <a:pPr algn="l">
              <a:spcAft>
                <a:spcPts val="300"/>
              </a:spcAft>
            </a:pPr>
            <a:r>
              <a:rPr sz="1400" b="1" dirty="0">
                <a:solidFill>
                  <a:srgbClr val="007C89"/>
                </a:solidFill>
                <a:latin typeface="Aptos"/>
              </a:rPr>
              <a:t>Reliability</a:t>
            </a:r>
          </a:p>
          <a:p>
            <a:pPr algn="l">
              <a:spcAft>
                <a:spcPts val="0"/>
              </a:spcAft>
            </a:pPr>
            <a:r>
              <a:rPr sz="1200" b="0" dirty="0">
                <a:solidFill>
                  <a:srgbClr val="00384A"/>
                </a:solidFill>
                <a:latin typeface="Aptos"/>
              </a:rPr>
              <a:t>Local production removes exposure to procurement delays and </a:t>
            </a:r>
            <a:r>
              <a:rPr sz="1200" b="0" dirty="0" smtClean="0">
                <a:solidFill>
                  <a:srgbClr val="00384A"/>
                </a:solidFill>
                <a:latin typeface="Aptos"/>
              </a:rPr>
              <a:t>supply</a:t>
            </a:r>
            <a:r>
              <a:rPr lang="en-US" sz="1200" b="0" dirty="0" smtClean="0">
                <a:solidFill>
                  <a:srgbClr val="00384A"/>
                </a:solidFill>
                <a:latin typeface="Aptos"/>
              </a:rPr>
              <a:t>- </a:t>
            </a:r>
            <a:r>
              <a:rPr sz="1200" b="0" dirty="0" smtClean="0">
                <a:solidFill>
                  <a:srgbClr val="00384A"/>
                </a:solidFill>
                <a:latin typeface="Aptos"/>
              </a:rPr>
              <a:t>chain </a:t>
            </a:r>
            <a:r>
              <a:rPr sz="1200" b="0" dirty="0">
                <a:solidFill>
                  <a:srgbClr val="00384A"/>
                </a:solidFill>
                <a:latin typeface="Aptos"/>
              </a:rPr>
              <a:t>disruption</a:t>
            </a:r>
          </a:p>
        </p:txBody>
      </p:sp>
      <p:sp>
        <p:nvSpPr>
          <p:cNvPr id="18" name="DiscCol3"/>
          <p:cNvSpPr/>
          <p:nvPr/>
        </p:nvSpPr>
        <p:spPr>
          <a:xfrm>
            <a:off x="8290814" y="3118581"/>
            <a:ext cx="3202942" cy="82296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0" bIns="0" anchor="t"/>
          <a:lstStyle/>
          <a:p>
            <a:pPr algn="l">
              <a:spcAft>
                <a:spcPts val="300"/>
              </a:spcAft>
            </a:pPr>
            <a:r>
              <a:rPr sz="1400" b="1">
                <a:solidFill>
                  <a:srgbClr val="007C89"/>
                </a:solidFill>
                <a:latin typeface="Aptos"/>
              </a:rPr>
              <a:t>Regional Spillover</a:t>
            </a:r>
          </a:p>
          <a:p>
            <a:pPr algn="l">
              <a:spcAft>
                <a:spcPts val="0"/>
              </a:spcAft>
            </a:pPr>
            <a:r>
              <a:rPr sz="1200" b="0">
                <a:solidFill>
                  <a:srgbClr val="00384A"/>
                </a:solidFill>
                <a:latin typeface="Aptos"/>
              </a:rPr>
              <a:t>Surplus chlorine redistribution extends benefits to neighbouring facilities</a:t>
            </a:r>
          </a:p>
        </p:txBody>
      </p:sp>
      <p:sp>
        <p:nvSpPr>
          <p:cNvPr id="19" name="RecoBox"/>
          <p:cNvSpPr/>
          <p:nvPr/>
        </p:nvSpPr>
        <p:spPr>
          <a:xfrm>
            <a:off x="1042415" y="4124421"/>
            <a:ext cx="9940009" cy="1783968"/>
          </a:xfrm>
          <a:prstGeom prst="roundRect">
            <a:avLst>
              <a:gd name="adj" fmla="val 3000"/>
            </a:avLst>
          </a:prstGeom>
          <a:solidFill>
            <a:srgbClr val="00384A"/>
          </a:solidFill>
          <a:ln>
            <a:noFill/>
          </a:ln>
        </p:spPr>
        <p:txBody>
          <a:bodyPr wrap="square" lIns="274320" tIns="228600" rIns="274320" bIns="228600" anchor="t"/>
          <a:lstStyle/>
          <a:p>
            <a:pPr algn="l">
              <a:spcAft>
                <a:spcPts val="1000"/>
              </a:spcAft>
            </a:pPr>
            <a:r>
              <a:rPr sz="1350" b="1" dirty="0">
                <a:solidFill>
                  <a:srgbClr val="25B7C8"/>
                </a:solidFill>
                <a:latin typeface="Aptos"/>
              </a:rPr>
              <a:t>RECOMMENDATION</a:t>
            </a:r>
          </a:p>
          <a:p>
            <a:pPr algn="l">
              <a:spcAft>
                <a:spcPts val="1400"/>
              </a:spcAft>
            </a:pPr>
            <a:r>
              <a:rPr sz="1300" b="0" dirty="0" smtClean="0">
                <a:solidFill>
                  <a:srgbClr val="FFFFFF"/>
                </a:solidFill>
                <a:latin typeface="Aptos"/>
              </a:rPr>
              <a:t>On</a:t>
            </a:r>
            <a:r>
              <a:rPr lang="en-US" sz="1300" b="0" dirty="0" smtClean="0">
                <a:solidFill>
                  <a:srgbClr val="FFFFFF"/>
                </a:solidFill>
                <a:latin typeface="Aptos"/>
              </a:rPr>
              <a:t>- </a:t>
            </a:r>
            <a:r>
              <a:rPr sz="1300" b="0" dirty="0" smtClean="0">
                <a:solidFill>
                  <a:srgbClr val="FFFFFF"/>
                </a:solidFill>
                <a:latin typeface="Aptos"/>
              </a:rPr>
              <a:t>site </a:t>
            </a:r>
            <a:r>
              <a:rPr sz="1300" b="0" dirty="0">
                <a:solidFill>
                  <a:srgbClr val="FFFFFF"/>
                </a:solidFill>
                <a:latin typeface="Aptos"/>
              </a:rPr>
              <a:t>STREAM chlorine generation is a highly </a:t>
            </a:r>
            <a:r>
              <a:rPr sz="1300" b="0" dirty="0" smtClean="0">
                <a:solidFill>
                  <a:srgbClr val="FFFFFF"/>
                </a:solidFill>
                <a:latin typeface="Aptos"/>
              </a:rPr>
              <a:t>cost</a:t>
            </a:r>
            <a:r>
              <a:rPr lang="en-US" sz="1300" b="0" dirty="0" smtClean="0">
                <a:solidFill>
                  <a:srgbClr val="FFFFFF"/>
                </a:solidFill>
                <a:latin typeface="Aptos"/>
              </a:rPr>
              <a:t>- </a:t>
            </a:r>
            <a:r>
              <a:rPr sz="1300" b="0" dirty="0" smtClean="0">
                <a:solidFill>
                  <a:srgbClr val="FFFFFF"/>
                </a:solidFill>
                <a:latin typeface="Aptos"/>
              </a:rPr>
              <a:t>effective </a:t>
            </a:r>
            <a:r>
              <a:rPr sz="1300" b="0" dirty="0">
                <a:solidFill>
                  <a:srgbClr val="FFFFFF"/>
                </a:solidFill>
                <a:latin typeface="Aptos"/>
              </a:rPr>
              <a:t>IPC intervention. Wider adoption is recommended across </a:t>
            </a:r>
            <a:r>
              <a:rPr sz="1300" b="0" dirty="0" smtClean="0">
                <a:solidFill>
                  <a:srgbClr val="FFFFFF"/>
                </a:solidFill>
                <a:latin typeface="Aptos"/>
              </a:rPr>
              <a:t>resource</a:t>
            </a:r>
            <a:r>
              <a:rPr lang="en-US" sz="1300" b="0" dirty="0" smtClean="0">
                <a:solidFill>
                  <a:srgbClr val="FFFFFF"/>
                </a:solidFill>
                <a:latin typeface="Aptos"/>
              </a:rPr>
              <a:t>- </a:t>
            </a:r>
            <a:r>
              <a:rPr sz="1300" b="0" dirty="0" smtClean="0">
                <a:solidFill>
                  <a:srgbClr val="FFFFFF"/>
                </a:solidFill>
                <a:latin typeface="Aptos"/>
              </a:rPr>
              <a:t>constrained </a:t>
            </a:r>
            <a:r>
              <a:rPr sz="1300" b="0" dirty="0">
                <a:solidFill>
                  <a:srgbClr val="FFFFFF"/>
                </a:solidFill>
                <a:latin typeface="Aptos"/>
              </a:rPr>
              <a:t>health facilities.</a:t>
            </a:r>
          </a:p>
          <a:p>
            <a:pPr algn="l">
              <a:spcAft>
                <a:spcPts val="0"/>
              </a:spcAft>
            </a:pPr>
            <a:r>
              <a:rPr sz="1500" b="1" dirty="0">
                <a:solidFill>
                  <a:srgbClr val="FFFFFF"/>
                </a:solidFill>
                <a:latin typeface="Aptos Display"/>
              </a:rPr>
              <a:t>86% cost reduction   ·   </a:t>
            </a:r>
            <a:r>
              <a:rPr sz="1500" b="1" dirty="0" err="1">
                <a:solidFill>
                  <a:srgbClr val="FFFFFF"/>
                </a:solidFill>
                <a:latin typeface="Aptos Display"/>
              </a:rPr>
              <a:t>KSh</a:t>
            </a:r>
            <a:r>
              <a:rPr sz="1500" b="1" dirty="0">
                <a:solidFill>
                  <a:srgbClr val="FFFFFF"/>
                </a:solidFill>
                <a:latin typeface="Aptos Display"/>
              </a:rPr>
              <a:t> 360,000 saved annually   ·   US$2,810 device cost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6270</TotalTime>
  <Words>918</Words>
  <Application>Microsoft Office PowerPoint</Application>
  <PresentationFormat>Widescreen</PresentationFormat>
  <Paragraphs>127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Microsoft account</cp:lastModifiedBy>
  <cp:revision>9</cp:revision>
  <dcterms:created xsi:type="dcterms:W3CDTF">2026-07-30T12:57:17Z</dcterms:created>
  <dcterms:modified xsi:type="dcterms:W3CDTF">2026-08-19T06:24:13Z</dcterms:modified>
</cp:coreProperties>
</file>