
<file path=[Content_Types].xml><?xml version="1.0" encoding="utf-8"?>
<Types xmlns="http://schemas.openxmlformats.org/package/2006/content-types">
  <Default Extension="bin" ContentType="application/vnd.openxmlformats-officedocument.oleObject"/>
  <Default Extension="webp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58" r:id="rId3"/>
    <p:sldId id="259" r:id="rId4"/>
    <p:sldId id="261" r:id="rId5"/>
    <p:sldId id="262" r:id="rId6"/>
    <p:sldId id="265" r:id="rId7"/>
    <p:sldId id="266" r:id="rId8"/>
    <p:sldId id="268" r:id="rId9"/>
    <p:sldId id="275" r:id="rId10"/>
    <p:sldId id="270" r:id="rId11"/>
    <p:sldId id="271" r:id="rId12"/>
    <p:sldId id="272" r:id="rId13"/>
    <p:sldId id="273" r:id="rId14"/>
    <p:sldId id="276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[Chart in Microsoft PowerPoint]Sheet1!PivotTable1</c:name>
    <c:fmtId val="20"/>
  </c:pivotSource>
  <c:chart>
    <c:autoTitleDeleted val="1"/>
    <c:pivotFmts>
      <c:pivotFmt>
        <c:idx val="0"/>
        <c:spPr>
          <a:solidFill>
            <a:schemeClr val="accent6"/>
          </a:solidFill>
          <a:ln>
            <a:noFill/>
          </a:ln>
          <a:effectLst/>
        </c:spPr>
        <c:marker>
          <c:symbol val="none"/>
        </c:marker>
      </c:pivotFmt>
      <c:pivotFmt>
        <c:idx val="1"/>
        <c:spPr>
          <a:solidFill>
            <a:schemeClr val="accent6"/>
          </a:solidFill>
          <a:ln>
            <a:noFill/>
          </a:ln>
          <a:effectLst/>
        </c:spPr>
        <c:marker>
          <c:symbol val="none"/>
        </c:marker>
      </c:pivotFmt>
      <c:pivotFmt>
        <c:idx val="2"/>
        <c:spPr>
          <a:solidFill>
            <a:schemeClr val="accent6"/>
          </a:solidFill>
          <a:ln>
            <a:noFill/>
          </a:ln>
          <a:effectLst/>
        </c:spPr>
        <c:marker>
          <c:symbol val="none"/>
        </c:marker>
      </c:pivotFmt>
      <c:pivotFmt>
        <c:idx val="3"/>
        <c:spPr>
          <a:solidFill>
            <a:schemeClr val="accent6"/>
          </a:solidFill>
          <a:ln>
            <a:noFill/>
          </a:ln>
          <a:effectLst/>
        </c:spPr>
        <c:marker>
          <c:symbol val="none"/>
        </c:marker>
      </c:pivotFmt>
      <c:pivotFmt>
        <c:idx val="4"/>
        <c:spPr>
          <a:solidFill>
            <a:schemeClr val="accent6"/>
          </a:solidFill>
          <a:ln>
            <a:noFill/>
          </a:ln>
          <a:effectLst/>
        </c:spPr>
        <c:marker>
          <c:symbol val="none"/>
        </c:marker>
      </c:pivotFmt>
      <c:pivotFmt>
        <c:idx val="5"/>
        <c:spPr>
          <a:solidFill>
            <a:schemeClr val="accent6"/>
          </a:solidFill>
          <a:ln>
            <a:noFill/>
          </a:ln>
          <a:effectLst/>
        </c:spPr>
        <c:marker>
          <c:symbol val="none"/>
        </c:marker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Sheet1!$B$3:$B$4</c:f>
              <c:strCache>
                <c:ptCount val="1"/>
                <c:pt idx="0">
                  <c:v>MTB NEG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Sheet1!$A$5:$A$15</c:f>
              <c:strCache>
                <c:ptCount val="10"/>
                <c:pt idx="0">
                  <c:v>&lt;5 or (blank)</c:v>
                </c:pt>
                <c:pt idx="1">
                  <c:v>5-14</c:v>
                </c:pt>
                <c:pt idx="2">
                  <c:v>15-24</c:v>
                </c:pt>
                <c:pt idx="3">
                  <c:v>25-34</c:v>
                </c:pt>
                <c:pt idx="4">
                  <c:v>35-44</c:v>
                </c:pt>
                <c:pt idx="5">
                  <c:v>45-54</c:v>
                </c:pt>
                <c:pt idx="6">
                  <c:v>55-64</c:v>
                </c:pt>
                <c:pt idx="7">
                  <c:v>65-74</c:v>
                </c:pt>
                <c:pt idx="8">
                  <c:v>75-84</c:v>
                </c:pt>
                <c:pt idx="9">
                  <c:v>85-95</c:v>
                </c:pt>
              </c:strCache>
            </c:strRef>
          </c:cat>
          <c:val>
            <c:numRef>
              <c:f>Sheet1!$B$5:$B$15</c:f>
              <c:numCache>
                <c:formatCode>0%</c:formatCode>
                <c:ptCount val="10"/>
                <c:pt idx="0">
                  <c:v>1.1299435028248588E-2</c:v>
                </c:pt>
                <c:pt idx="1">
                  <c:v>5.0847457627118647E-2</c:v>
                </c:pt>
                <c:pt idx="2">
                  <c:v>0.11864406779661017</c:v>
                </c:pt>
                <c:pt idx="3">
                  <c:v>0.14689265536723164</c:v>
                </c:pt>
                <c:pt idx="4">
                  <c:v>0.15254237288135594</c:v>
                </c:pt>
                <c:pt idx="5">
                  <c:v>0.15819209039548024</c:v>
                </c:pt>
                <c:pt idx="6">
                  <c:v>7.909604519774012E-2</c:v>
                </c:pt>
                <c:pt idx="7">
                  <c:v>0.10734463276836158</c:v>
                </c:pt>
                <c:pt idx="8">
                  <c:v>5.0847457627118647E-2</c:v>
                </c:pt>
                <c:pt idx="9">
                  <c:v>2.8248587570621469E-2</c:v>
                </c:pt>
              </c:numCache>
            </c:numRef>
          </c:val>
        </c:ser>
        <c:ser>
          <c:idx val="1"/>
          <c:order val="1"/>
          <c:tx>
            <c:strRef>
              <c:f>Sheet1!$C$3:$C$4</c:f>
              <c:strCache>
                <c:ptCount val="1"/>
                <c:pt idx="0">
                  <c:v>MTB POS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0"/>
                  <c:y val="-7.28008166260166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Sheet1!$A$5:$A$15</c:f>
              <c:strCache>
                <c:ptCount val="10"/>
                <c:pt idx="0">
                  <c:v>&lt;5 or (blank)</c:v>
                </c:pt>
                <c:pt idx="1">
                  <c:v>5-14</c:v>
                </c:pt>
                <c:pt idx="2">
                  <c:v>15-24</c:v>
                </c:pt>
                <c:pt idx="3">
                  <c:v>25-34</c:v>
                </c:pt>
                <c:pt idx="4">
                  <c:v>35-44</c:v>
                </c:pt>
                <c:pt idx="5">
                  <c:v>45-54</c:v>
                </c:pt>
                <c:pt idx="6">
                  <c:v>55-64</c:v>
                </c:pt>
                <c:pt idx="7">
                  <c:v>65-74</c:v>
                </c:pt>
                <c:pt idx="8">
                  <c:v>75-84</c:v>
                </c:pt>
                <c:pt idx="9">
                  <c:v>85-95</c:v>
                </c:pt>
              </c:strCache>
            </c:strRef>
          </c:cat>
          <c:val>
            <c:numRef>
              <c:f>Sheet1!$C$5:$C$15</c:f>
              <c:numCache>
                <c:formatCode>0%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5.0847457627118647E-2</c:v>
                </c:pt>
                <c:pt idx="3">
                  <c:v>2.2598870056497175E-2</c:v>
                </c:pt>
                <c:pt idx="4">
                  <c:v>1.1299435028248588E-2</c:v>
                </c:pt>
                <c:pt idx="5">
                  <c:v>1.1299435028248588E-2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79550344"/>
        <c:axId val="179550736"/>
      </c:barChart>
      <c:catAx>
        <c:axId val="17955034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 b="1">
                    <a:solidFill>
                      <a:schemeClr val="tx1"/>
                    </a:solidFill>
                  </a:rPr>
                  <a:t>Age Group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1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en-US"/>
          </a:p>
        </c:txPr>
        <c:crossAx val="179550736"/>
        <c:crosses val="autoZero"/>
        <c:auto val="1"/>
        <c:lblAlgn val="ctr"/>
        <c:lblOffset val="100"/>
        <c:noMultiLvlLbl val="0"/>
      </c:catAx>
      <c:valAx>
        <c:axId val="179550736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 b="1" dirty="0" err="1" smtClean="0">
                    <a:solidFill>
                      <a:schemeClr val="tx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Prorportion</a:t>
                </a:r>
                <a:endParaRPr lang="en-US" sz="1800" b="1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1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out"/>
        <c:minorTickMark val="none"/>
        <c:tickLblPos val="nextTo"/>
        <c:spPr>
          <a:noFill/>
          <a:ln>
            <a:solidFill>
              <a:sysClr val="windowText" lastClr="00000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95503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</c:extLst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[Copy of AFB Genexpert 1.xlsx]Sheet6!PivotTable2</c:name>
    <c:fmtId val="-1"/>
  </c:pivotSource>
  <c:chart>
    <c:autoTitleDeleted val="1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>
        <c:manualLayout>
          <c:layoutTarget val="inner"/>
          <c:xMode val="edge"/>
          <c:yMode val="edge"/>
          <c:x val="7.2801017060367457E-2"/>
          <c:y val="2.1570612333634529E-2"/>
          <c:w val="0.8522481044036162"/>
          <c:h val="0.8526996810266932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Sheet6!$B$3:$B$4</c:f>
              <c:strCache>
                <c:ptCount val="1"/>
                <c:pt idx="0">
                  <c:v>NEG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Sheet6!$A$5:$A$7</c:f>
              <c:strCache>
                <c:ptCount val="2"/>
                <c:pt idx="0">
                  <c:v>F</c:v>
                </c:pt>
                <c:pt idx="1">
                  <c:v>M</c:v>
                </c:pt>
              </c:strCache>
            </c:strRef>
          </c:cat>
          <c:val>
            <c:numRef>
              <c:f>Sheet6!$B$5:$B$7</c:f>
              <c:numCache>
                <c:formatCode>0%</c:formatCode>
                <c:ptCount val="2"/>
                <c:pt idx="0">
                  <c:v>0.47712418300653597</c:v>
                </c:pt>
                <c:pt idx="1">
                  <c:v>0.41830065359477125</c:v>
                </c:pt>
              </c:numCache>
            </c:numRef>
          </c:val>
        </c:ser>
        <c:ser>
          <c:idx val="1"/>
          <c:order val="1"/>
          <c:tx>
            <c:strRef>
              <c:f>Sheet6!$C$3:$C$4</c:f>
              <c:strCache>
                <c:ptCount val="1"/>
                <c:pt idx="0">
                  <c:v>POS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Sheet6!$A$5:$A$7</c:f>
              <c:strCache>
                <c:ptCount val="2"/>
                <c:pt idx="0">
                  <c:v>F</c:v>
                </c:pt>
                <c:pt idx="1">
                  <c:v>M</c:v>
                </c:pt>
              </c:strCache>
            </c:strRef>
          </c:cat>
          <c:val>
            <c:numRef>
              <c:f>Sheet6!$C$5:$C$7</c:f>
              <c:numCache>
                <c:formatCode>0%</c:formatCode>
                <c:ptCount val="2"/>
                <c:pt idx="0">
                  <c:v>4.5751633986928102E-2</c:v>
                </c:pt>
                <c:pt idx="1">
                  <c:v>5.8823529411764705E-2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52446392"/>
        <c:axId val="252445608"/>
      </c:barChart>
      <c:catAx>
        <c:axId val="2524463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defRPr>
                </a:pPr>
                <a:r>
                  <a:rPr lang="en-US" sz="1200" b="1">
                    <a:solidFill>
                      <a:schemeClr val="tx1"/>
                    </a:solidFill>
                  </a:rPr>
                  <a:t>Gender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en-US"/>
          </a:p>
        </c:txPr>
        <c:crossAx val="252445608"/>
        <c:crosses val="autoZero"/>
        <c:auto val="1"/>
        <c:lblAlgn val="ctr"/>
        <c:lblOffset val="100"/>
        <c:noMultiLvlLbl val="0"/>
      </c:catAx>
      <c:valAx>
        <c:axId val="25244560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defRPr>
                </a:pPr>
                <a:r>
                  <a:rPr lang="en-US" sz="1200" b="1">
                    <a:solidFill>
                      <a:schemeClr val="tx1"/>
                    </a:solidFill>
                  </a:rPr>
                  <a:t>Prorportion 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defRPr>
              </a:pPr>
              <a:endParaRPr lang="en-US"/>
            </a:p>
          </c:txPr>
        </c:title>
        <c:numFmt formatCode="0%" sourceLinked="1"/>
        <c:majorTickMark val="out"/>
        <c:minorTickMark val="none"/>
        <c:tickLblPos val="nextTo"/>
        <c:spPr>
          <a:noFill/>
          <a:ln>
            <a:solidFill>
              <a:sysClr val="windowText" lastClr="00000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en-US"/>
          </a:p>
        </c:txPr>
        <c:crossAx val="2524463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solidFill>
        <a:sysClr val="windowText" lastClr="000000"/>
      </a:solidFill>
    </a:ln>
    <a:effectLst/>
  </c:spPr>
  <c:txPr>
    <a:bodyPr/>
    <a:lstStyle/>
    <a:p>
      <a:pPr>
        <a:defRPr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</c:extLst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'[Chart 2 in Microsoft PowerPoint]Sheet2'!$B$15</c:f>
              <c:strCache>
                <c:ptCount val="1"/>
                <c:pt idx="0">
                  <c:v>Neg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'[Chart 2 in Microsoft PowerPoint]Sheet2'!$A$16:$A$18</c:f>
              <c:strCache>
                <c:ptCount val="3"/>
                <c:pt idx="0">
                  <c:v>Unkown</c:v>
                </c:pt>
                <c:pt idx="1">
                  <c:v>NEG</c:v>
                </c:pt>
                <c:pt idx="2">
                  <c:v>POS</c:v>
                </c:pt>
              </c:strCache>
            </c:strRef>
          </c:cat>
          <c:val>
            <c:numRef>
              <c:f>'[Chart 2 in Microsoft PowerPoint]Sheet2'!$B$16:$B$18</c:f>
              <c:numCache>
                <c:formatCode>General</c:formatCode>
                <c:ptCount val="3"/>
                <c:pt idx="0">
                  <c:v>20</c:v>
                </c:pt>
                <c:pt idx="1">
                  <c:v>97</c:v>
                </c:pt>
                <c:pt idx="2">
                  <c:v>60</c:v>
                </c:pt>
              </c:numCache>
            </c:numRef>
          </c:val>
        </c:ser>
        <c:ser>
          <c:idx val="1"/>
          <c:order val="1"/>
          <c:tx>
            <c:strRef>
              <c:f>'[Chart 2 in Microsoft PowerPoint]Sheet2'!$C$15</c:f>
              <c:strCache>
                <c:ptCount val="1"/>
                <c:pt idx="0">
                  <c:v>Pos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'[Chart 2 in Microsoft PowerPoint]Sheet2'!$A$16:$A$18</c:f>
              <c:strCache>
                <c:ptCount val="3"/>
                <c:pt idx="0">
                  <c:v>Unkown</c:v>
                </c:pt>
                <c:pt idx="1">
                  <c:v>NEG</c:v>
                </c:pt>
                <c:pt idx="2">
                  <c:v>POS</c:v>
                </c:pt>
              </c:strCache>
            </c:strRef>
          </c:cat>
          <c:val>
            <c:numRef>
              <c:f>'[Chart 2 in Microsoft PowerPoint]Sheet2'!$C$16:$C$18</c:f>
              <c:numCache>
                <c:formatCode>General</c:formatCode>
                <c:ptCount val="3"/>
                <c:pt idx="0">
                  <c:v>1</c:v>
                </c:pt>
                <c:pt idx="1">
                  <c:v>9</c:v>
                </c:pt>
                <c:pt idx="2">
                  <c:v>7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252447960"/>
        <c:axId val="252443256"/>
      </c:barChart>
      <c:catAx>
        <c:axId val="25244796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050">
                    <a:solidFill>
                      <a:schemeClr val="tx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HIV Status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1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en-US"/>
          </a:p>
        </c:txPr>
        <c:crossAx val="252443256"/>
        <c:crosses val="autoZero"/>
        <c:auto val="1"/>
        <c:lblAlgn val="ctr"/>
        <c:lblOffset val="100"/>
        <c:noMultiLvlLbl val="0"/>
      </c:catAx>
      <c:valAx>
        <c:axId val="252443256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defRPr>
                </a:pPr>
                <a:r>
                  <a:rPr lang="en-US" sz="1200">
                    <a:solidFill>
                      <a:schemeClr val="tx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Proportion (no)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ysClr val="windowText" lastClr="00000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en-US"/>
          </a:p>
        </c:txPr>
        <c:crossAx val="2524479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75BC34-B791-4DF7-AE55-9EDFEE5D3C68}" type="datetimeFigureOut">
              <a:rPr lang="en-US" smtClean="0"/>
              <a:t>12-May-23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F312C6-CC35-4121-B05C-EC8A01E1E3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935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2D8EA36-1D1E-428B-903E-55B98914D0C1}" type="slidenum">
              <a:rPr lang="en-US" altLang="en-US">
                <a:latin typeface="Calibri" panose="020F0502020204030204" pitchFamily="34" charset="0"/>
              </a:rPr>
              <a:pPr/>
              <a:t>1</a:t>
            </a:fld>
            <a:endParaRPr lang="en-US" alt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7380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3F60B-DD40-4E9B-965E-96DDB786652E}" type="datetimeFigureOut">
              <a:rPr lang="en-US" smtClean="0"/>
              <a:t>12-May-23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0C429-C7A1-4AB9-8F12-486E14B47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122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3F60B-DD40-4E9B-965E-96DDB786652E}" type="datetimeFigureOut">
              <a:rPr lang="en-US" smtClean="0"/>
              <a:t>12-May-23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0C429-C7A1-4AB9-8F12-486E14B47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641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3F60B-DD40-4E9B-965E-96DDB786652E}" type="datetimeFigureOut">
              <a:rPr lang="en-US" smtClean="0"/>
              <a:t>12-May-23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0C429-C7A1-4AB9-8F12-486E14B47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228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3F60B-DD40-4E9B-965E-96DDB786652E}" type="datetimeFigureOut">
              <a:rPr lang="en-US" smtClean="0"/>
              <a:t>12-May-23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0C429-C7A1-4AB9-8F12-486E14B47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442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3F60B-DD40-4E9B-965E-96DDB786652E}" type="datetimeFigureOut">
              <a:rPr lang="en-US" smtClean="0"/>
              <a:t>12-May-23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0C429-C7A1-4AB9-8F12-486E14B47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125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3F60B-DD40-4E9B-965E-96DDB786652E}" type="datetimeFigureOut">
              <a:rPr lang="en-US" smtClean="0"/>
              <a:t>12-May-23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0C429-C7A1-4AB9-8F12-486E14B47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36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3F60B-DD40-4E9B-965E-96DDB786652E}" type="datetimeFigureOut">
              <a:rPr lang="en-US" smtClean="0"/>
              <a:t>12-May-23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0C429-C7A1-4AB9-8F12-486E14B47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667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3F60B-DD40-4E9B-965E-96DDB786652E}" type="datetimeFigureOut">
              <a:rPr lang="en-US" smtClean="0"/>
              <a:t>12-May-23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0C429-C7A1-4AB9-8F12-486E14B47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483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3F60B-DD40-4E9B-965E-96DDB786652E}" type="datetimeFigureOut">
              <a:rPr lang="en-US" smtClean="0"/>
              <a:t>12-May-23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0C429-C7A1-4AB9-8F12-486E14B47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129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3F60B-DD40-4E9B-965E-96DDB786652E}" type="datetimeFigureOut">
              <a:rPr lang="en-US" smtClean="0"/>
              <a:t>12-May-23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0C429-C7A1-4AB9-8F12-486E14B47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189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3F60B-DD40-4E9B-965E-96DDB786652E}" type="datetimeFigureOut">
              <a:rPr lang="en-US" smtClean="0"/>
              <a:t>12-May-23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0C429-C7A1-4AB9-8F12-486E14B47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786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83F60B-DD40-4E9B-965E-96DDB786652E}" type="datetimeFigureOut">
              <a:rPr lang="en-US" smtClean="0"/>
              <a:t>12-May-23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80C429-C7A1-4AB9-8F12-486E14B47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985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ebp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eb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 noChangeArrowheads="1"/>
          </p:cNvSpPr>
          <p:nvPr>
            <p:ph type="ctrTitle"/>
          </p:nvPr>
        </p:nvSpPr>
        <p:spPr>
          <a:xfrm>
            <a:off x="1026941" y="505097"/>
            <a:ext cx="10363200" cy="2194560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Assessment of Patients tested for Pulmonary Tuberculosis at Saboti Sub County Hospital Laboratory from January to December 2020</a:t>
            </a:r>
            <a:endParaRPr lang="en-GB" altLang="en-US" sz="4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339" name="Subtitle 1"/>
          <p:cNvSpPr>
            <a:spLocks noGrp="1" noChangeArrowheads="1"/>
          </p:cNvSpPr>
          <p:nvPr>
            <p:ph type="subTitle" idx="1"/>
          </p:nvPr>
        </p:nvSpPr>
        <p:spPr>
          <a:xfrm>
            <a:off x="1941341" y="3258999"/>
            <a:ext cx="8534400" cy="2270944"/>
          </a:xfrm>
        </p:spPr>
        <p:txBody>
          <a:bodyPr>
            <a:normAutofit/>
          </a:bodyPr>
          <a:lstStyle/>
          <a:p>
            <a:r>
              <a:rPr lang="en-US" alt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Isaac </a:t>
            </a:r>
            <a:r>
              <a:rPr lang="en-US" altLang="en-US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Njihia</a:t>
            </a:r>
            <a:r>
              <a:rPr lang="en-US" alt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r>
              <a:rPr lang="en-US" alt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Saboti Sub County Hospital</a:t>
            </a:r>
          </a:p>
          <a:p>
            <a:r>
              <a:rPr lang="en-US" alt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Trans Nzoia County </a:t>
            </a:r>
          </a:p>
          <a:p>
            <a:endParaRPr lang="en-US" altLang="en-US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alt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IPNET-K Conference, 12</a:t>
            </a:r>
            <a:r>
              <a:rPr lang="en-US" altLang="en-US" b="1" baseline="30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</a:t>
            </a:r>
            <a:r>
              <a:rPr lang="en-US" alt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May 2023-Mombasa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897" y="5529943"/>
            <a:ext cx="1865376" cy="1243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029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Discussion</a:t>
            </a:r>
            <a:endParaRPr lang="en-US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Average age of the patient tested for TB was 42.4 years with SD -/+ 20 years </a:t>
            </a:r>
          </a:p>
          <a:p>
            <a:pPr algn="just"/>
            <a:r>
              <a:rPr lang="en-US" dirty="0" smtClean="0"/>
              <a:t>Patients </a:t>
            </a:r>
            <a:r>
              <a:rPr lang="en-US" dirty="0"/>
              <a:t>aged between 15-24 years formed the highest proportion of Pulmonary Tuberculosis Cases at 5% (n= </a:t>
            </a:r>
            <a:r>
              <a:rPr lang="en-US" dirty="0" smtClean="0"/>
              <a:t>177) </a:t>
            </a:r>
            <a:endParaRPr lang="en-US" dirty="0"/>
          </a:p>
          <a:p>
            <a:pPr marL="0" indent="0" algn="just">
              <a:buNone/>
            </a:pPr>
            <a:endParaRPr lang="en-US" dirty="0" smtClean="0"/>
          </a:p>
          <a:p>
            <a:pPr algn="just"/>
            <a:r>
              <a:rPr lang="en-US" dirty="0" smtClean="0"/>
              <a:t>52 %( n=153) of those tested were female</a:t>
            </a:r>
          </a:p>
          <a:p>
            <a:pPr algn="just"/>
            <a:endParaRPr lang="en-US" dirty="0"/>
          </a:p>
          <a:p>
            <a:pPr algn="just"/>
            <a:r>
              <a:rPr lang="en-US" sz="2800" dirty="0" smtClean="0"/>
              <a:t>34.1 </a:t>
            </a:r>
            <a:r>
              <a:rPr lang="en-US" sz="2800" dirty="0"/>
              <a:t>% of the total tested for TB </a:t>
            </a:r>
            <a:r>
              <a:rPr lang="en-US" sz="2800" dirty="0" smtClean="0"/>
              <a:t>were HIV Co-infected  </a:t>
            </a:r>
            <a:r>
              <a:rPr lang="en-US" sz="2800" dirty="0"/>
              <a:t>while 11.2 % were of Unknown HIV status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06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Conclusion</a:t>
            </a:r>
            <a:b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Patients of  15-24 years had the highest Pulmonary Tuberculosis disease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burden 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Most women were tested but highest TB positivity was high   among the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male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96 cases per 1000 turned TB positive higher than the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national average 5.6/1000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756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70189"/>
          </a:xfrm>
        </p:spPr>
        <p:txBody>
          <a:bodyPr/>
          <a:lstStyle/>
          <a:p>
            <a:pPr algn="ctr"/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Recommendation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94971"/>
            <a:ext cx="11043393" cy="5145314"/>
          </a:xfrm>
        </p:spPr>
        <p:txBody>
          <a:bodyPr/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Strengthen  Laboratory Testing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 contact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Tracing</a:t>
            </a:r>
          </a:p>
          <a:p>
            <a:pPr marL="0" indent="0">
              <a:buNone/>
            </a:pP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Enhance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screening and testing TB in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PLWHIV</a:t>
            </a:r>
          </a:p>
          <a:p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Intensify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sensitization of TB prevention practices and encourage screening and testing especially among  youths and young adults with signs and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symptoms</a:t>
            </a:r>
          </a:p>
          <a:p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 HIV Tests to all patients  tested for TB</a:t>
            </a:r>
          </a:p>
          <a:p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7350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 Trans </a:t>
            </a:r>
            <a:r>
              <a:rPr lang="en-US" dirty="0" err="1"/>
              <a:t>Nzoia</a:t>
            </a:r>
            <a:r>
              <a:rPr lang="en-US" dirty="0"/>
              <a:t> county Health and Sanitation Department</a:t>
            </a:r>
          </a:p>
          <a:p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 Saboti </a:t>
            </a:r>
            <a:r>
              <a:rPr lang="en-US" dirty="0"/>
              <a:t>Sub County Hospital </a:t>
            </a:r>
            <a:r>
              <a:rPr lang="en-US" dirty="0" smtClean="0"/>
              <a:t>Staff and Management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 </a:t>
            </a:r>
            <a:r>
              <a:rPr lang="en-US" dirty="0" smtClean="0"/>
              <a:t> AMPATH </a:t>
            </a:r>
            <a:r>
              <a:rPr lang="en-US" dirty="0"/>
              <a:t>UZIMA 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 Infection </a:t>
            </a:r>
            <a:r>
              <a:rPr lang="en-US" dirty="0"/>
              <a:t>Prevention Network-Kenya ( IPNET-K)</a:t>
            </a:r>
          </a:p>
        </p:txBody>
      </p:sp>
    </p:spTree>
    <p:extLst>
      <p:ext uri="{BB962C8B-B14F-4D97-AF65-F5344CB8AC3E}">
        <p14:creationId xmlns:p14="http://schemas.microsoft.com/office/powerpoint/2010/main" val="2501339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 smtClean="0"/>
              <a:t>                            </a:t>
            </a:r>
          </a:p>
          <a:p>
            <a:pPr marL="0" indent="0" algn="just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           Keep Safe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0275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Introduction</a:t>
            </a:r>
            <a:endParaRPr lang="en-US" sz="4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378856"/>
            <a:ext cx="10918371" cy="521062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Tuberculosis (TB) is a global threat to public health </a:t>
            </a:r>
            <a:endParaRPr lang="en-US"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The leading cause of death by a single infectious agent with 1.6 million deaths ( 2017</a:t>
            </a:r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pPr>
              <a:buFont typeface="Wingdings" panose="05000000000000000000" pitchFamily="2" charset="2"/>
              <a:buChar char="q"/>
            </a:pP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Kenya is among 30 high burden TB states according to the World Health Organization (WHO) </a:t>
            </a:r>
            <a:endParaRPr lang="en-US"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Finding all people with TB and successfully treating them is an important priority for the country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5543" y="5675086"/>
            <a:ext cx="2351679" cy="1182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8789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Problem Statement and Justification</a:t>
            </a:r>
            <a:endParaRPr lang="en-US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753655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Tuberculosis is the fourth leading cause of death in Kenya</a:t>
            </a:r>
          </a:p>
          <a:p>
            <a:pPr marL="0" indent="0">
              <a:buNone/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TB is the most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opportunistic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infection in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People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living with HIV (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PLWHIV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One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undiagnosed and untreated case can infect </a:t>
            </a: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10-15 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Peopl</a:t>
            </a: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  <a:endParaRPr lang="en-US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Tuberculosis is a treatable diseases</a:t>
            </a:r>
          </a:p>
          <a:p>
            <a:pPr marL="0" indent="0">
              <a:buNone/>
            </a:pP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Timely diagnosis prevents transmission and prevents death of the cases. </a:t>
            </a:r>
          </a:p>
          <a:p>
            <a:pPr marL="0" indent="0">
              <a:buNone/>
            </a:pP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136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6646"/>
          </a:xfrm>
        </p:spPr>
        <p:txBody>
          <a:bodyPr/>
          <a:lstStyle/>
          <a:p>
            <a:pPr algn="ctr"/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Objectives</a:t>
            </a:r>
            <a:endParaRPr lang="en-US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3887" y="1539433"/>
            <a:ext cx="11147565" cy="4907666"/>
          </a:xfrm>
        </p:spPr>
        <p:txBody>
          <a:bodyPr>
            <a:normAutofit/>
          </a:bodyPr>
          <a:lstStyle/>
          <a:p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 describe  socio demographics of patients tested for TB</a:t>
            </a:r>
          </a:p>
          <a:p>
            <a:pPr marL="0" indent="0">
              <a:buNone/>
            </a:pPr>
            <a:endParaRPr lang="en-US" sz="2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 assess the proportion of  TB tested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vs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HIV status</a:t>
            </a:r>
          </a:p>
          <a:p>
            <a:pPr marL="0" indent="0">
              <a:buNone/>
            </a:pPr>
            <a:endParaRPr lang="en-US" sz="2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 establish the age group with highest TB 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infection in Saboti Sub county Hospital (SCH)</a:t>
            </a:r>
          </a:p>
          <a:p>
            <a:endParaRPr lang="en-US" sz="2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 determine Tuberculosis 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positivity 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rate</a:t>
            </a:r>
          </a:p>
          <a:p>
            <a:endParaRPr lang="en-US" sz="2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2610" y="4820594"/>
            <a:ext cx="2708842" cy="1874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4628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4130"/>
            <a:ext cx="10515600" cy="77993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Methods</a:t>
            </a:r>
            <a:r>
              <a:rPr lang="en-US" sz="4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4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74060"/>
            <a:ext cx="10515600" cy="5768787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Study</a:t>
            </a: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Area: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Saboti 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Sub County Hospital</a:t>
            </a:r>
            <a:r>
              <a:rPr lang="en-US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Study </a:t>
            </a:r>
            <a:r>
              <a:rPr lang="en-US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Participants: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All presumptive patients 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who were Tested for TB 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2020 ( 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n=177)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Study </a:t>
            </a:r>
            <a:r>
              <a:rPr lang="en-US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Design: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Retrospective 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data review  from  AFB/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GeneXpert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Register </a:t>
            </a:r>
            <a:endParaRPr lang="en-US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Statistical Methods: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Data abstracted from AFB/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GeneXpert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Register, prepared in MS Excel, cleaned and proceeded to data analysis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Descriptive analysis: 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Continuous data – Measures of central tendency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		                       Categorical data – Proportions and Frequencies 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6290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Table showing Proportion </a:t>
            </a:r>
            <a:r>
              <a:rPr lang="en-US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 patients turning positive for </a:t>
            </a:r>
            <a:r>
              <a:rPr lang="en-US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TB,tested by Gender and HIV Status</a:t>
            </a:r>
            <a:endParaRPr lang="en-US"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7314" y="6055098"/>
            <a:ext cx="1204686" cy="802902"/>
          </a:xfrm>
          <a:prstGeom prst="rect">
            <a:avLst/>
          </a:prstGeom>
        </p:spPr>
      </p:pic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8709259"/>
              </p:ext>
            </p:extLst>
          </p:nvPr>
        </p:nvGraphicFramePr>
        <p:xfrm>
          <a:off x="1175657" y="1840895"/>
          <a:ext cx="9666514" cy="4615655"/>
        </p:xfrm>
        <a:graphic>
          <a:graphicData uri="http://schemas.openxmlformats.org/drawingml/2006/table">
            <a:tbl>
              <a:tblPr/>
              <a:tblGrid>
                <a:gridCol w="3902912"/>
                <a:gridCol w="2632195"/>
                <a:gridCol w="3131407"/>
              </a:tblGrid>
              <a:tr h="41960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Variable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Number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Percentage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</a:tr>
              <a:tr h="41960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TB Final Result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</a:tr>
              <a:tr h="419605"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Negative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160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605"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Positive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</a:tr>
              <a:tr h="41960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Gender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605"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Female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</a:tr>
              <a:tr h="419605">
                <a:tc>
                  <a:txBody>
                    <a:bodyPr/>
                    <a:lstStyle/>
                    <a:p>
                      <a:pPr lvl="1"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Male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60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HIV test Result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</a:tr>
              <a:tr h="419605">
                <a:tc>
                  <a:txBody>
                    <a:bodyPr/>
                    <a:lstStyle/>
                    <a:p>
                      <a:pPr lvl="1" algn="just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Negative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97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605">
                <a:tc>
                  <a:txBody>
                    <a:bodyPr/>
                    <a:lstStyle/>
                    <a:p>
                      <a:pPr lvl="1" algn="just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Positive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60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</a:tr>
              <a:tr h="419605">
                <a:tc>
                  <a:txBody>
                    <a:bodyPr/>
                    <a:lstStyle/>
                    <a:p>
                      <a:pPr lvl="1" algn="just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Unknown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3553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Proportion Tested </a:t>
            </a:r>
            <a:r>
              <a:rPr lang="en-US" sz="3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vs</a:t>
            </a:r>
            <a: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MTB positive, by age group, </a:t>
            </a:r>
            <a:b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Saboti </a:t>
            </a:r>
            <a:r>
              <a:rPr lang="en-US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SCH, </a:t>
            </a:r>
            <a: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2020</a:t>
            </a:r>
          </a:p>
        </p:txBody>
      </p:sp>
      <p:graphicFrame>
        <p:nvGraphicFramePr>
          <p:cNvPr id="4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3128663"/>
              </p:ext>
            </p:extLst>
          </p:nvPr>
        </p:nvGraphicFramePr>
        <p:xfrm>
          <a:off x="623888" y="1719263"/>
          <a:ext cx="10972800" cy="47101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52448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743" y="365125"/>
            <a:ext cx="11205027" cy="1325563"/>
          </a:xfrm>
        </p:spPr>
        <p:txBody>
          <a:bodyPr/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Proportion of TB Positivity by Gender, Saboti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SCH,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2020</a:t>
            </a:r>
          </a:p>
        </p:txBody>
      </p:sp>
      <p:graphicFrame>
        <p:nvGraphicFramePr>
          <p:cNvPr id="4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3992566"/>
              </p:ext>
            </p:extLst>
          </p:nvPr>
        </p:nvGraphicFramePr>
        <p:xfrm>
          <a:off x="623888" y="1719263"/>
          <a:ext cx="10972800" cy="47101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79748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Graph showing proportion of MTB Results by HIV Status, Saboti SCH,2020</a:t>
            </a:r>
            <a:endParaRPr lang="en-US" sz="4000" u="sng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747357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00192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862</TotalTime>
  <Words>542</Words>
  <Application>Microsoft Office PowerPoint</Application>
  <PresentationFormat>Widescreen</PresentationFormat>
  <Paragraphs>110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Tahoma</vt:lpstr>
      <vt:lpstr>Wingdings</vt:lpstr>
      <vt:lpstr>Office Theme</vt:lpstr>
      <vt:lpstr>Assessment of Patients tested for Pulmonary Tuberculosis at Saboti Sub County Hospital Laboratory from January to December 2020</vt:lpstr>
      <vt:lpstr>Introduction</vt:lpstr>
      <vt:lpstr>Problem Statement and Justification</vt:lpstr>
      <vt:lpstr>Objectives</vt:lpstr>
      <vt:lpstr>Methods </vt:lpstr>
      <vt:lpstr>Table showing Proportion of patients turning positive for TB,tested by Gender and HIV Status</vt:lpstr>
      <vt:lpstr>Proportion Tested vs MTB positive, by age group,  Saboti SCH, 2020</vt:lpstr>
      <vt:lpstr>Proportion of TB Positivity by Gender, Saboti SCH, 2020</vt:lpstr>
      <vt:lpstr>Graph showing proportion of MTB Results by HIV Status, Saboti SCH,2020</vt:lpstr>
      <vt:lpstr>Discussion</vt:lpstr>
      <vt:lpstr>Conclusion </vt:lpstr>
      <vt:lpstr>Recommendation</vt:lpstr>
      <vt:lpstr>Acknowledgements 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125</cp:revision>
  <dcterms:created xsi:type="dcterms:W3CDTF">2023-05-11T14:33:29Z</dcterms:created>
  <dcterms:modified xsi:type="dcterms:W3CDTF">2023-05-12T06:39:34Z</dcterms:modified>
</cp:coreProperties>
</file>