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olors1.xml" ContentType="application/vnd.ms-office.chartcolorstyl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279" r:id="rId4"/>
    <p:sldId id="283" r:id="rId5"/>
    <p:sldId id="284" r:id="rId6"/>
    <p:sldId id="285" r:id="rId7"/>
    <p:sldId id="286" r:id="rId8"/>
    <p:sldId id="287" r:id="rId9"/>
    <p:sldId id="28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04040"/>
    <a:srgbClr val="D24726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41" autoAdjust="0"/>
  </p:normalViewPr>
  <p:slideViewPr>
    <p:cSldViewPr snapToGrid="0">
      <p:cViewPr varScale="1">
        <p:scale>
          <a:sx n="86" d="100"/>
          <a:sy n="86" d="100"/>
        </p:scale>
        <p:origin x="-10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Francis Odenda" userId="4056f214-7001-4b54-8df3-52eb86b99ee7" providerId="ADAL" clId="{2491167D-2733-40D0-B0DD-064E8EC508FE}"/>
    <pc:docChg chg="modSld delSection">
      <pc:chgData name="Robert Francis Odenda" userId="4056f214-7001-4b54-8df3-52eb86b99ee7" providerId="ADAL" clId="{2491167D-2733-40D0-B0DD-064E8EC508FE}" dt="2023-05-04T16:07:02.189" v="33" actId="1035"/>
      <pc:docMkLst>
        <pc:docMk/>
      </pc:docMkLst>
      <pc:sldChg chg="modSp mod">
        <pc:chgData name="Robert Francis Odenda" userId="4056f214-7001-4b54-8df3-52eb86b99ee7" providerId="ADAL" clId="{2491167D-2733-40D0-B0DD-064E8EC508FE}" dt="2023-05-04T16:07:02.189" v="33" actId="1035"/>
        <pc:sldMkLst>
          <pc:docMk/>
          <pc:sldMk cId="1220552277" sldId="284"/>
        </pc:sldMkLst>
        <pc:spChg chg="mod">
          <ac:chgData name="Robert Francis Odenda" userId="4056f214-7001-4b54-8df3-52eb86b99ee7" providerId="ADAL" clId="{2491167D-2733-40D0-B0DD-064E8EC508FE}" dt="2023-05-04T16:07:02.189" v="33" actId="1035"/>
          <ac:spMkLst>
            <pc:docMk/>
            <pc:sldMk cId="1220552277" sldId="284"/>
            <ac:spMk id="21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rgbClr val="0070C0"/>
                </a:solidFill>
              </a:rPr>
              <a:t>HIV recency</a:t>
            </a:r>
            <a:r>
              <a:rPr lang="en-US" sz="2400" b="1" baseline="0" dirty="0">
                <a:solidFill>
                  <a:srgbClr val="0070C0"/>
                </a:solidFill>
              </a:rPr>
              <a:t> testing acceptance rate</a:t>
            </a:r>
            <a:endParaRPr lang="en-US" sz="2400" b="1" dirty="0">
              <a:solidFill>
                <a:srgbClr val="0070C0"/>
              </a:solidFill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Total HIV positive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Dec 2021-Feb 2022</c:v>
                </c:pt>
                <c:pt idx="1">
                  <c:v>March –May 2022</c:v>
                </c:pt>
                <c:pt idx="2">
                  <c:v>June – August 2022</c:v>
                </c:pt>
                <c:pt idx="3">
                  <c:v>Sep-Nov 2022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42</c:v>
                </c:pt>
                <c:pt idx="1">
                  <c:v>54</c:v>
                </c:pt>
                <c:pt idx="2">
                  <c:v>22</c:v>
                </c:pt>
                <c:pt idx="3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E6-4345-9EA0-BDB9476CB4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Accepted recency testing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Dec 2021-Feb 2022</c:v>
                </c:pt>
                <c:pt idx="1">
                  <c:v>March –May 2022</c:v>
                </c:pt>
                <c:pt idx="2">
                  <c:v>June – August 2022</c:v>
                </c:pt>
                <c:pt idx="3">
                  <c:v>Sep-Nov 2022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</c:v>
                </c:pt>
                <c:pt idx="1">
                  <c:v>54</c:v>
                </c:pt>
                <c:pt idx="2">
                  <c:v>22</c:v>
                </c:pt>
                <c:pt idx="3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FE6-4345-9EA0-BDB9476CB412}"/>
            </c:ext>
          </c:extLst>
        </c:ser>
        <c:gapWidth val="247"/>
        <c:axId val="89614976"/>
        <c:axId val="98968704"/>
      </c:barChart>
      <c:lineChart>
        <c:grouping val="standard"/>
        <c:ser>
          <c:idx val="2"/>
          <c:order val="2"/>
          <c:tx>
            <c:strRef>
              <c:f>Sheet1!$D$1</c:f>
              <c:strCache>
                <c:ptCount val="1"/>
                <c:pt idx="0">
                  <c:v>% acceptance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1.0194782772786222E-2"/>
                  <c:y val="-7.7343652968525328E-2"/>
                </c:manualLayout>
              </c:layout>
              <c:spPr>
                <a:noFill/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0685636051793874"/>
                      <c:h val="5.78321199660359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FE6-4345-9EA0-BDB9476CB412}"/>
                </c:ext>
              </c:extLst>
            </c:dLbl>
            <c:dLbl>
              <c:idx val="2"/>
              <c:spPr>
                <a:noFill/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spPr>
              <a:noFill/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Dec 2021-Feb 2022</c:v>
                </c:pt>
                <c:pt idx="1">
                  <c:v>March –May 2022</c:v>
                </c:pt>
                <c:pt idx="2">
                  <c:v>June – August 2022</c:v>
                </c:pt>
                <c:pt idx="3">
                  <c:v>Sep-Nov 2022</c:v>
                </c:pt>
              </c:strCache>
            </c:strRef>
          </c:cat>
          <c:val>
            <c:numRef>
              <c:f>Sheet1!$D$2:$D$5</c:f>
              <c:numCache>
                <c:formatCode>0.0%</c:formatCode>
                <c:ptCount val="4"/>
                <c:pt idx="0">
                  <c:v>0.78600000000000003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FE6-4345-9EA0-BDB9476CB412}"/>
            </c:ext>
          </c:extLst>
        </c:ser>
        <c:marker val="1"/>
        <c:axId val="99431936"/>
        <c:axId val="98970624"/>
      </c:lineChart>
      <c:catAx>
        <c:axId val="89614976"/>
        <c:scaling>
          <c:orientation val="minMax"/>
        </c:scaling>
        <c:axPos val="b"/>
        <c:title>
          <c:layout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68704"/>
        <c:crosses val="autoZero"/>
        <c:auto val="1"/>
        <c:lblAlgn val="ctr"/>
        <c:lblOffset val="100"/>
      </c:catAx>
      <c:valAx>
        <c:axId val="9896870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accent6">
                        <a:lumMod val="50000"/>
                      </a:schemeClr>
                    </a:solidFill>
                  </a:rPr>
                  <a:t>Recency</a:t>
                </a:r>
                <a:r>
                  <a:rPr lang="en-US" b="1" baseline="0" dirty="0">
                    <a:solidFill>
                      <a:schemeClr val="accent6">
                        <a:lumMod val="50000"/>
                      </a:schemeClr>
                    </a:solidFill>
                  </a:rPr>
                  <a:t> testing acceptance</a:t>
                </a:r>
                <a:endParaRPr lang="en-US" b="1" dirty="0">
                  <a:solidFill>
                    <a:schemeClr val="accent6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1.5135878912968706E-2"/>
              <c:y val="0.34059321871969661"/>
            </c:manualLayout>
          </c:layout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14976"/>
        <c:crosses val="autoZero"/>
        <c:crossBetween val="between"/>
      </c:valAx>
      <c:valAx>
        <c:axId val="98970624"/>
        <c:scaling>
          <c:orientation val="minMax"/>
        </c:scaling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accent6">
                        <a:lumMod val="50000"/>
                      </a:schemeClr>
                    </a:solidFill>
                  </a:rPr>
                  <a:t>% recency</a:t>
                </a:r>
                <a:r>
                  <a:rPr lang="en-US" b="1" baseline="0" dirty="0">
                    <a:solidFill>
                      <a:schemeClr val="accent6">
                        <a:lumMod val="50000"/>
                      </a:schemeClr>
                    </a:solidFill>
                  </a:rPr>
                  <a:t> testing acceptance</a:t>
                </a:r>
                <a:endParaRPr lang="en-US" b="1" dirty="0">
                  <a:solidFill>
                    <a:schemeClr val="accent6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96099737137560892"/>
              <c:y val="0.15264050838902396"/>
            </c:manualLayout>
          </c:layout>
          <c:spPr>
            <a:noFill/>
            <a:ln>
              <a:noFill/>
            </a:ln>
            <a:effectLst/>
          </c:spPr>
        </c:title>
        <c:numFmt formatCode="0.0%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431936"/>
        <c:crosses val="max"/>
        <c:crossBetween val="between"/>
      </c:valAx>
      <c:catAx>
        <c:axId val="99431936"/>
        <c:scaling>
          <c:orientation val="minMax"/>
        </c:scaling>
        <c:delete val="1"/>
        <c:axPos val="b"/>
        <c:numFmt formatCode="General" sourceLinked="1"/>
        <c:tickLblPos val="none"/>
        <c:crossAx val="98970624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393239844057203"/>
          <c:y val="0.93373172638581725"/>
          <c:w val="0.7733188150242829"/>
          <c:h val="4.7518164143669904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40404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163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3417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4092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8446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46436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00853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4201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91938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87481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51346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9196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46686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753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4386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85028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0410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0127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854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7716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1816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EEFAAAE-35E1-2DAC-118D-338958D6C058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EE562575-A5D1-2FAC-CB0C-5D45B1D7DDC6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3189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1" y="1028700"/>
            <a:ext cx="10553699" cy="2400300"/>
          </a:xfrm>
        </p:spPr>
        <p:txBody>
          <a:bodyPr anchor="ctr" anchorCtr="0">
            <a:noAutofit/>
          </a:bodyPr>
          <a:lstStyle/>
          <a:p>
            <a:pPr algn="ctr"/>
            <a:r>
              <a:rPr lang="en-GB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Innovative Approaches To Increase Uptake Of </a:t>
            </a:r>
            <a:r>
              <a:rPr lang="en-GB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Hiv</a:t>
            </a:r>
            <a:r>
              <a:rPr lang="en-GB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Recency Testing At </a:t>
            </a:r>
            <a:r>
              <a:rPr lang="en-GB" sz="4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Oresi</a:t>
            </a:r>
            <a:r>
              <a:rPr lang="en-GB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Level Iv Hospital, Kisii County, Kenya, December 2021- December 2022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724151" y="4772026"/>
            <a:ext cx="7505700" cy="1238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Affiliation:</a:t>
            </a:r>
            <a:r>
              <a:rPr lang="en-GB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Ministry of Health, Kisii County, Kenya</a:t>
            </a:r>
            <a:r>
              <a:rPr lang="en-GB" sz="24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LVCT Health </a:t>
            </a:r>
            <a:r>
              <a:rPr lang="en-GB" sz="24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Vukisha</a:t>
            </a:r>
            <a:r>
              <a:rPr lang="en-GB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95 project</a:t>
            </a:r>
            <a:r>
              <a:rPr lang="en-GB" sz="24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66A04CF1-8DDF-B971-DF7D-ADEF4D1D521E}"/>
              </a:ext>
            </a:extLst>
          </p:cNvPr>
          <p:cNvSpPr txBox="1">
            <a:spLocks/>
          </p:cNvSpPr>
          <p:nvPr/>
        </p:nvSpPr>
        <p:spPr>
          <a:xfrm>
            <a:off x="876300" y="3905250"/>
            <a:ext cx="9629775" cy="84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Authors: </a:t>
            </a:r>
            <a:r>
              <a:rPr lang="en-GB" sz="2800" dirty="0" err="1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Bosire</a:t>
            </a:r>
            <a:r>
              <a:rPr lang="en-GB" sz="2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</a:t>
            </a:r>
            <a:r>
              <a:rPr lang="en-GB" sz="2800" baseline="300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2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Ongeri</a:t>
            </a:r>
            <a:r>
              <a:rPr lang="en-GB" sz="2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</a:t>
            </a:r>
            <a:r>
              <a:rPr lang="en-GB" sz="2800" baseline="300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2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Oketch</a:t>
            </a:r>
            <a:r>
              <a:rPr lang="en-GB" sz="2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en-GB" sz="2800" baseline="300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28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Odenda R</a:t>
            </a:r>
            <a:r>
              <a:rPr lang="en-GB" sz="2800" baseline="300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43075" y="514731"/>
            <a:ext cx="6864926" cy="61874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14350" y="1524001"/>
            <a:ext cx="11563350" cy="426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1</a:t>
            </a:r>
            <a:r>
              <a:rPr 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95 in the 95 95 95 UN global target ensure identification of all people living with HIV (PLHIV).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Latent antigen avidity assay for recent HIV infection is an approach to maximize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new HIV case finding.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RTRI identify recent infection to monitor and respond to the HIV epidemic.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 2020, MoH Kenya integrated Rapid testing for HIV recent  infection (RTRI) into HIV surveillance and testing program. </a:t>
            </a:r>
          </a:p>
        </p:txBody>
      </p:sp>
    </p:spTree>
    <p:extLst>
      <p:ext uri="{BB962C8B-B14F-4D97-AF65-F5344CB8AC3E}">
        <p14:creationId xmlns=""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57324" y="428626"/>
            <a:ext cx="6829425" cy="66675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533401" y="1647826"/>
            <a:ext cx="10725150" cy="3739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en-GB" sz="27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Early identification of persons recently infected with HIV is key for timely and prevention of further transmission towards achieving HIV epidemic control. 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en-US" sz="2740" dirty="0">
                <a:latin typeface="Calibri" panose="020F0502020204030204" pitchFamily="34" charset="0"/>
                <a:cs typeface="Calibri" panose="020F0502020204030204" pitchFamily="34" charset="0"/>
              </a:rPr>
              <a:t>RTRI can help distinguish </a:t>
            </a:r>
            <a:r>
              <a:rPr lang="en-GB" sz="27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‘recent’ (infected ≤12 months) from long-term infections. </a:t>
            </a:r>
            <a:endParaRPr lang="en-GB" sz="274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en-GB" sz="274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Persons with recent HIV infection who are not receiving Antiretroviral Therapy [ART]usually have higher viral load hence higher probability of transmission.</a:t>
            </a:r>
            <a:endParaRPr lang="en-GB" sz="274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endParaRPr lang="en-GB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70017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09700" y="485775"/>
            <a:ext cx="6877050" cy="6096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533400" y="1771650"/>
            <a:ext cx="11144250" cy="1190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evaluate</a:t>
            </a:r>
            <a:r>
              <a:rPr lang="en-GB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effects of implementation of innovative strategies towards achieving optimum uptake of HIV recency testing.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79036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8276" y="448056"/>
            <a:ext cx="6848474" cy="64731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585926" y="1313889"/>
            <a:ext cx="11132598" cy="53709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etrospective data evaluation  between December 2021 to December 2022 at </a:t>
            </a:r>
            <a:r>
              <a:rPr lang="en-GB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Oresi</a:t>
            </a: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4 hospital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November 2021, facility Health Care Workers (HCWs) were trained on recency testing.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Blood sample from consented newly diagnosed </a:t>
            </a:r>
            <a:r>
              <a:rPr lang="en-GB" sz="2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PLHIV ≥15 </a:t>
            </a: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years was tested using Asante rapid test kit.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Quarterly uptake was monitored which was low in the first quarter.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Below interventions were Introduced: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GB" sz="2000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Identifying focal person for RS, 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GB" sz="2000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Continuous Medical Educations (CMEs) to improve knowledge and acceptance to offer recency as part of HIV services, 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GB" sz="20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GB" sz="2000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igh intra-facility linkage,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defRPr/>
            </a:pPr>
            <a:r>
              <a:rPr lang="en-GB" sz="2000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weekly data reviews and inter-departmental teamwork 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was collected using RS tracking log register, and analysed on excel spreadsheet.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05522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8276" y="448056"/>
            <a:ext cx="6848474" cy="64731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585926" y="1127462"/>
            <a:ext cx="11132598" cy="53709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="" xmlns:a16="http://schemas.microsoft.com/office/drawing/2014/main" id="{EE4B3D6B-DF0B-617F-A83C-6773D33B67FA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158947861"/>
              </p:ext>
            </p:extLst>
          </p:nvPr>
        </p:nvGraphicFramePr>
        <p:xfrm>
          <a:off x="1104900" y="1474270"/>
          <a:ext cx="9867899" cy="5024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8856329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8275" y="629031"/>
            <a:ext cx="9763125" cy="51396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 and recommendation</a:t>
            </a: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809625" y="1457325"/>
            <a:ext cx="10906126" cy="4171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Site level interventions are effective in increasing uptake of recency testing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Recency testing to be rolled out to all facilities to increase uptake from </a:t>
            </a:r>
            <a:r>
              <a:rPr lang="en-GB" sz="2800" dirty="0" smtClean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endParaRPr lang="en-GB" sz="2800" dirty="0">
              <a:solidFill>
                <a:srgbClr val="000000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 studies to be conducted in other settings  in the country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GB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8204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8275" y="448056"/>
            <a:ext cx="9763125" cy="53301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990600" y="1476376"/>
            <a:ext cx="8401050" cy="2943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Oresi</a:t>
            </a:r>
            <a:r>
              <a:rPr lang="en-GB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IV hospital management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Colleagues at </a:t>
            </a:r>
            <a:r>
              <a:rPr lang="en-GB" sz="2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Oresi</a:t>
            </a: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IV hospital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CMLC/SCMLC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MoH Kisii County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LVCT </a:t>
            </a: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</a:t>
            </a: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GB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GB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97231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7AB5847-CAFE-B014-76EB-C4B174D9D258}"/>
              </a:ext>
            </a:extLst>
          </p:cNvPr>
          <p:cNvSpPr/>
          <p:nvPr/>
        </p:nvSpPr>
        <p:spPr>
          <a:xfrm>
            <a:off x="3381375" y="2967335"/>
            <a:ext cx="548845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=""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343</TotalTime>
  <Words>411</Words>
  <Application>Microsoft Office PowerPoint</Application>
  <PresentationFormat>Custom</PresentationFormat>
  <Paragraphs>45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Ion Boardroom</vt:lpstr>
      <vt:lpstr>Innovative Approaches To Increase Uptake Of Hiv Recency Testing At Oresi Level Iv Hospital, Kisii County, Kenya, December 2021- December 2022</vt:lpstr>
      <vt:lpstr>Introduction</vt:lpstr>
      <vt:lpstr>Background</vt:lpstr>
      <vt:lpstr>Objective</vt:lpstr>
      <vt:lpstr>Methodology</vt:lpstr>
      <vt:lpstr>Results</vt:lpstr>
      <vt:lpstr>Conclusion and recommendation</vt:lpstr>
      <vt:lpstr>Acknowledgement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Innovative Approaches To Increase Uptake Of Hiv Recency Testing At Oresi Level Iv Hospital, Kisii County, Kenya, December 2021- December 2022</dc:title>
  <dc:creator>Robert Francis Odenda</dc:creator>
  <cp:lastModifiedBy>ALICE</cp:lastModifiedBy>
  <cp:revision>7</cp:revision>
  <dcterms:created xsi:type="dcterms:W3CDTF">2023-05-04T13:09:02Z</dcterms:created>
  <dcterms:modified xsi:type="dcterms:W3CDTF">2023-05-07T12:18:16Z</dcterms:modified>
  <cp:version/>
</cp:coreProperties>
</file>