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png" ContentType="image/png"/>
  <Default Extension="jpeg" ContentType="image/jpeg"/>
  <Default Extension="wav" ContentType="audio/x-wav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s/slide10.xml" ContentType="application/vnd.openxmlformats-officedocument.presentationml.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s/slide11.xml" ContentType="application/vnd.openxmlformats-officedocument.presentationml.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charts/_rels/chart1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8792129991384665"/>
          <c:y val="0.1719407931977524"/>
          <c:w val="0.7578236460900403"/>
          <c:h val="0.733033005234507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Sheet1!$A$1:$A$10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april</c:v>
                </c:pt>
                <c:pt idx="3">
                  <c:v>june</c:v>
                </c:pt>
                <c:pt idx="4">
                  <c:v>july</c:v>
                </c:pt>
                <c:pt idx="5">
                  <c:v>aug</c:v>
                </c:pt>
                <c:pt idx="6">
                  <c:v>sept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20.0</c:v>
                </c:pt>
                <c:pt idx="3">
                  <c:v>25.0</c:v>
                </c:pt>
                <c:pt idx="4">
                  <c:v>25.0</c:v>
                </c:pt>
                <c:pt idx="5">
                  <c:v>33.0</c:v>
                </c:pt>
                <c:pt idx="6">
                  <c:v>25.0</c:v>
                </c:pt>
                <c:pt idx="7">
                  <c:v>25.0</c:v>
                </c:pt>
                <c:pt idx="8">
                  <c:v>33.0</c:v>
                </c:pt>
                <c:pt idx="9">
                  <c:v>20.0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119872"/>
        <c:axId val="2102172288"/>
      </c:lineChart>
      <c:catAx>
        <c:axId val="209911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172288"/>
        <c:crosses val="autoZero"/>
        <c:auto val="1"/>
        <c:lblAlgn val="ctr"/>
        <c:lblOffset val="100"/>
        <c:noMultiLvlLbl val="0"/>
      </c:catAx>
      <c:valAx>
        <c:axId val="210217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11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Sheet1!$A$23:$A$32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april</c:v>
                </c:pt>
                <c:pt idx="3">
                  <c:v>june</c:v>
                </c:pt>
                <c:pt idx="4">
                  <c:v>july</c:v>
                </c:pt>
                <c:pt idx="5">
                  <c:v>aug</c:v>
                </c:pt>
                <c:pt idx="6">
                  <c:v>sep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</c:strCache>
            </c:strRef>
          </c:cat>
          <c:val>
            <c:numRef>
              <c:f>Sheet1!$B$23:$B$32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37.5</c:v>
                </c:pt>
                <c:pt idx="3">
                  <c:v>33.0</c:v>
                </c:pt>
                <c:pt idx="4">
                  <c:v>33.0</c:v>
                </c:pt>
                <c:pt idx="5">
                  <c:v>25.0</c:v>
                </c:pt>
                <c:pt idx="6">
                  <c:v>50.0</c:v>
                </c:pt>
                <c:pt idx="7">
                  <c:v>12.5</c:v>
                </c:pt>
                <c:pt idx="8">
                  <c:v>37.5</c:v>
                </c:pt>
                <c:pt idx="9">
                  <c:v>28.5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131872"/>
        <c:axId val="2104769104"/>
      </c:lineChart>
      <c:catAx>
        <c:axId val="20991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769104"/>
        <c:crosses val="autoZero"/>
        <c:auto val="1"/>
        <c:lblAlgn val="ctr"/>
        <c:lblOffset val="100"/>
        <c:noMultiLvlLbl val="0"/>
      </c:catAx>
      <c:valAx>
        <c:axId val="210476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13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7735351949987215"/>
          <c:y val="0.1838117623356782"/>
          <c:w val="0.8980104222694447"/>
          <c:h val="0.69478419364246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HH compliance rate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2463605823068307"/>
                  <c:y val="0.023148148148148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11198208286674132"/>
                  <c:y val="0.027777777777777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7838745800671897"/>
                  <c:y val="-0.07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"/>
                  <c:y val="-0.06481481481481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13437849944008958"/>
                  <c:y val="0.08102345415778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211924545374598E-17"/>
                  <c:y val="-0.06018518518518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20156774916013438"/>
                  <c:y val="0.05543710021321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211924545374598E-17"/>
                  <c:y val="-0.03411513859275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7708846584546472"/>
                      <c:h val="0.06746268656716418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0.04927211646136626"/>
                  <c:y val="0.08102345415778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004479283314669653"/>
                  <c:y val="0.046908315565031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013437849944008958"/>
                  <c:y val="-0.05543710021321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Sheet1!$A$5:$A$15</c:f>
              <c:numCache>
                <c:formatCode>mmm-yy</c:formatCode>
                <c:ptCount val="11"/>
                <c:pt idx="0">
                  <c:v>44593.0</c:v>
                </c:pt>
                <c:pt idx="1">
                  <c:v>44621.0</c:v>
                </c:pt>
                <c:pt idx="2">
                  <c:v>44652.0</c:v>
                </c:pt>
                <c:pt idx="3">
                  <c:v>44682.0</c:v>
                </c:pt>
                <c:pt idx="4">
                  <c:v>44713.0</c:v>
                </c:pt>
                <c:pt idx="5">
                  <c:v>44743.0</c:v>
                </c:pt>
                <c:pt idx="6">
                  <c:v>44774.0</c:v>
                </c:pt>
                <c:pt idx="7">
                  <c:v>44805.0</c:v>
                </c:pt>
                <c:pt idx="8">
                  <c:v>44835.0</c:v>
                </c:pt>
                <c:pt idx="9">
                  <c:v>44866.0</c:v>
                </c:pt>
                <c:pt idx="10">
                  <c:v>44896.0</c:v>
                </c:pt>
              </c:numCache>
            </c:numRef>
          </c:cat>
          <c:val>
            <c:numRef>
              <c:f>Sheet1!$B$5:$B$15</c:f>
              <c:numCache>
                <c:formatCode>General</c:formatCode>
                <c:ptCount val="11"/>
                <c:pt idx="0">
                  <c:v>19.0</c:v>
                </c:pt>
                <c:pt idx="1">
                  <c:v>51.0</c:v>
                </c:pt>
                <c:pt idx="2">
                  <c:v>66.0</c:v>
                </c:pt>
                <c:pt idx="3">
                  <c:v>69.0</c:v>
                </c:pt>
                <c:pt idx="4">
                  <c:v>64.0</c:v>
                </c:pt>
                <c:pt idx="5">
                  <c:v>75.0</c:v>
                </c:pt>
                <c:pt idx="6">
                  <c:v>63.0</c:v>
                </c:pt>
                <c:pt idx="7">
                  <c:v>71.8</c:v>
                </c:pt>
                <c:pt idx="8">
                  <c:v>58.0</c:v>
                </c:pt>
                <c:pt idx="9">
                  <c:v>56.2</c:v>
                </c:pt>
                <c:pt idx="10">
                  <c:v>65.0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6380207"/>
        <c:axId val="1166381039"/>
      </c:lineChart>
      <c:dateAx>
        <c:axId val="1166380207"/>
        <c:scaling>
          <c:orientation val="minMax"/>
        </c:scaling>
        <c:delete val="0"/>
        <c:axPos val="b"/>
        <c:numFmt formatCode="mmm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381039"/>
        <c:crosses val="autoZero"/>
        <c:auto val="1"/>
        <c:lblOffset val="100"/>
        <c:baseTimeUnit val="months"/>
      </c:dateAx>
      <c:valAx>
        <c:axId val="1166381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380207"/>
        <c:crosses val="autoZero"/>
        <c:crossBetween val="between"/>
        <c:dispUnits>
          <c:builtInUnit val="hundreds"/>
        </c:dispUnits>
      </c:valAx>
      <c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5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E8C51669-D254-4148-8B0E-A84BEEDFC9F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706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0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0273C501-155E-4553-A8F4-CCE488AEB6A7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273C501-155E-4553-A8F4-CCE488AEB6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wav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wav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ight Triangle 9"/>
          <p:cNvSpPr/>
          <p:nvPr/>
        </p:nvSpPr>
        <p:spPr>
          <a:xfrm>
            <a:off x="-2" y="4664147"/>
            <a:ext cx="9151089" cy="0"/>
          </a:xfrm>
          <a:prstGeom prst="rtTriangle"/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5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 vert="horz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lstStyle>
            <a:lvl1pPr algn="r">
              <a:defRPr b="1" sz="4800">
                <a:solidFill>
                  <a:schemeClr val="tx2"/>
                </a:solidFill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586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algn="r" indent="0" marL="0" marR="64008">
              <a:buNone/>
              <a:defRPr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33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104858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9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xmlns:r="http://schemas.openxmlformats.org/officeDocument/2006/relationships" r:embed="rId1">
                <a:alphaModFix amt="50000"/>
              </a:blip>
              <a:tile algn="t" flip="none" sx="50000" sy="50000" tx="0" ty="0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 bIns="45720" compatLnSpc="1" lIns="91440" rIns="91440" tIns="45720" vert="horz" wrap="square"/>
            <a:p>
              <a:pPr algn="ctr" eaLnBrk="1" hangingPunct="1" latinLnBrk="0"/>
              <a:endParaRPr kumimoji="0" lang="en-US"/>
            </a:p>
          </p:txBody>
        </p:sp>
        <p:cxnSp>
          <p:nvCxnSpPr>
            <p:cNvPr id="3145729" name="Straight Connector 11"/>
            <p:cNvCxnSpPr>
              <a:cxnSpLocks/>
            </p:cNvCxnSpPr>
            <p:nvPr/>
          </p:nvCxnSpPr>
          <p:spPr>
            <a:xfrm>
              <a:off x="-3765" y="4880373"/>
              <a:ext cx="9147765" cy="839943"/>
            </a:xfrm>
            <a:prstGeom prst="line"/>
            <a:noFill/>
            <a:ln w="12065" cap="flat" cmpd="sng" algn="ctr">
              <a:gradFill>
                <a:gsLst>
                  <a:gs pos="15000">
                    <a:schemeClr val="accent1">
                      <a:shade val="40000"/>
                      <a:satMod val="110000"/>
                    </a:schemeClr>
                  </a:gs>
                  <a:gs pos="45000">
                    <a:schemeClr val="accent1">
                      <a:tint val="7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9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8E4C1E-E9C4-4F84-996D-22E093906B1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59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31CABA-D612-4D4E-928F-9B3D1DEB4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2"/>
          </p:stSnd>
        </p:sndAc>
        <p:sndAc>
          <p:stSnd>
            <p:snd r:embed="rId2"/>
          </p:stSnd>
        </p:sndAc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7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8E4C1E-E9C4-4F84-996D-22E093906B1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31CABA-D612-4D4E-928F-9B3D1DEB4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1"/>
          </p:stSnd>
        </p:sndAc>
        <p:sndAc>
          <p:stSnd>
            <p:snd r:embed="rId1"/>
          </p:stSnd>
        </p:sndAc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865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8E4C1E-E9C4-4F84-996D-22E093906B1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31CABA-D612-4D4E-928F-9B3D1DEB4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1"/>
          </p:stSnd>
        </p:sndAc>
        <p:sndAc>
          <p:stSnd>
            <p:snd r:embed="rId1"/>
          </p:stSnd>
        </p:sndAc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8E4C1E-E9C4-4F84-996D-22E093906B1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31CABA-D612-4D4E-928F-9B3D1DEB4353}" type="slidenum">
              <a:rPr lang="en-US" smtClean="0"/>
              <a:t>‹#›</a:t>
            </a:fld>
            <a:endParaRPr lang="en-US"/>
          </a:p>
        </p:txBody>
      </p:sp>
      <p:sp>
        <p:nvSpPr>
          <p:cNvPr id="1048599" name="Title 6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1"/>
          </p:stSnd>
        </p:sndAc>
        <p:sndAc>
          <p:stSnd>
            <p:snd r:embed="rId1"/>
          </p:stSnd>
        </p:sndAc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2">
        <a:schemeClr val="bg1"/>
      </p:bgRef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 vert="horz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lstStyle>
            <a:lvl1pPr algn="r">
              <a:buNone/>
              <a:defRPr baseline="0" b="1" cap="none" sz="480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anchor="t" lIns="91440" rIns="91440"/>
          <a:lstStyle>
            <a:lvl1pPr algn="l" indent="0" marL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8E4C1E-E9C4-4F84-996D-22E093906B1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31CABA-D612-4D4E-928F-9B3D1DEB4353}" type="slidenum">
              <a:rPr lang="en-US" smtClean="0"/>
              <a:t>‹#›</a:t>
            </a:fld>
            <a:endParaRPr lang="en-US"/>
          </a:p>
        </p:txBody>
      </p:sp>
      <p:sp>
        <p:nvSpPr>
          <p:cNvPr id="1048679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  <p:sp>
        <p:nvSpPr>
          <p:cNvPr id="1048680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1"/>
          </p:stSnd>
        </p:sndAc>
        <p:sndAc>
          <p:stSnd>
            <p:snd r:embed="rId1"/>
          </p:stSnd>
        </p:sndAc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bg>
      <p:bgRef idx="1002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8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8E4C1E-E9C4-4F84-996D-22E093906B1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31CABA-D612-4D4E-928F-9B3D1DEB4353}" type="slidenum">
              <a:rPr lang="en-US" smtClean="0"/>
              <a:t>‹#›</a:t>
            </a:fld>
            <a:endParaRPr lang="en-US"/>
          </a:p>
        </p:txBody>
      </p:sp>
      <p:sp>
        <p:nvSpPr>
          <p:cNvPr id="1048686" name="Title 7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1"/>
          </p:stSnd>
        </p:sndAc>
        <p:sndAc>
          <p:stSnd>
            <p:snd r:embed="rId1"/>
          </p:stSnd>
        </p:sndAc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bg>
      <p:bgRef idx="1003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p>
            <a:r>
              <a:rPr kumimoji="0" lang="en-US"/>
              <a:t>Click to edit Master title style</a:t>
            </a:r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 lIns="182880"/>
          <a:lstStyle>
            <a:lvl1pPr indent="0" marL="0">
              <a:buNone/>
              <a:defRPr b="0" sz="2400">
                <a:solidFill>
                  <a:schemeClr val="bg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89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 lIns="182880"/>
          <a:lstStyle>
            <a:lvl1pPr indent="0" marL="0">
              <a:buNone/>
              <a:defRPr b="0" sz="2400">
                <a:solidFill>
                  <a:schemeClr val="bg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90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9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9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8E4C1E-E9C4-4F84-996D-22E093906B1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69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31CABA-D612-4D4E-928F-9B3D1DEB43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1"/>
          </p:stSnd>
        </p:sndAc>
        <p:sndAc>
          <p:stSnd>
            <p:snd r:embed="rId1"/>
          </p:stSnd>
        </p:sndAc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bg>
      <p:bgRef idx="1002">
        <a:schemeClr val="bg1"/>
      </p:bgRef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8E4C1E-E9C4-4F84-996D-22E093906B1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6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31CABA-D612-4D4E-928F-9B3D1DEB4353}" type="slidenum">
              <a:rPr lang="en-US" smtClean="0"/>
              <a:t>‹#›</a:t>
            </a:fld>
            <a:endParaRPr lang="en-US"/>
          </a:p>
        </p:txBody>
      </p:sp>
      <p:sp>
        <p:nvSpPr>
          <p:cNvPr id="1048652" name="Title 5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1"/>
          </p:stSnd>
        </p:sndAc>
        <p:sndAc>
          <p:stSnd>
            <p:snd r:embed="rId1"/>
          </p:stSnd>
        </p:sndAc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8E4C1E-E9C4-4F84-996D-22E093906B1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6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31CABA-D612-4D4E-928F-9B3D1DEB4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1"/>
          </p:stSnd>
        </p:sndAc>
        <p:sndAc>
          <p:stSnd>
            <p:snd r:embed="rId1"/>
          </p:stSnd>
        </p:sndAc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bg>
      <p:bgRef idx="1003">
        <a:schemeClr val="bg1"/>
      </p:bgRef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 vert="horz">
            <a:noAutofit/>
            <a:sp3d prstMaterial="softEdge">
              <a:bevelT w="0" h="0"/>
            </a:sp3d>
          </a:bodyPr>
          <a:lstStyle>
            <a:lvl1pPr algn="r">
              <a:buNone/>
              <a:defRPr b="0" sz="250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99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algn="r" indent="0" marL="0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00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0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p>
            <a:fld id="{268E4C1E-E9C4-4F84-996D-22E093906B1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7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31CABA-D612-4D4E-928F-9B3D1DEB43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1"/>
          </p:stSnd>
        </p:sndAc>
        <p:sndAc>
          <p:stSnd>
            <p:snd r:embed="rId1"/>
          </p:stSnd>
        </p:sndAc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bg>
      <p:bgRef idx="1002">
        <a:schemeClr val="bg1"/>
      </p:bgRef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anchor="t" lIns="91440" rIns="91440" tIns="0"/>
          <a:lstStyle>
            <a:lvl1pPr algn="r" indent="0" marL="0" marR="18288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59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/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8E4C1E-E9C4-4F84-996D-22E093906B1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31CABA-D612-4D4E-928F-9B3D1DEB4353}" type="slidenum">
              <a:rPr lang="en-US" smtClean="0"/>
              <a:t>‹#›</a:t>
            </a:fld>
            <a:endParaRPr lang="en-US"/>
          </a:p>
        </p:txBody>
      </p:sp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algn="r" marR="0">
              <a:buNone/>
              <a:defRPr b="0" sz="3000">
                <a:solidFill>
                  <a:schemeClr val="accent1"/>
                </a:solidFill>
                <a:effectLst>
                  <a:outerShdw algn="t" blurRad="50800" dir="5400000" dist="25000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64" name="Freeform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5" name="Freeform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6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/>
          <a:blipFill>
            <a:blip xmlns:r="http://schemas.openxmlformats.org/officeDocument/2006/relationships" r:embed="rId1">
              <a:alphaModFix amt="50000"/>
            </a:blip>
            <a:tile algn="t" flip="none" sx="50000" sy="50000" tx="0" ty="0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20" compatLnSpc="1" lIns="91440" rIns="91440" tIns="45720" vert="horz" wrap="square"/>
          <a:p>
            <a:pPr algn="ctr" eaLnBrk="1" hangingPunct="1" latinLnBrk="0"/>
            <a:endParaRPr kumimoji="0" lang="en-US"/>
          </a:p>
        </p:txBody>
      </p:sp>
      <p:cxnSp>
        <p:nvCxnSpPr>
          <p:cNvPr id="3145730" name="Straight Connector 10"/>
          <p:cNvCxnSpPr>
            <a:cxnSpLocks/>
          </p:cNvCxnSpPr>
          <p:nvPr/>
        </p:nvCxnSpPr>
        <p:spPr>
          <a:xfrm>
            <a:off x="-9237" y="5787738"/>
            <a:ext cx="3405509" cy="1084383"/>
          </a:xfrm>
          <a:prstGeom prst="line"/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67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  <p:sp>
        <p:nvSpPr>
          <p:cNvPr id="1048668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2"/>
          </p:stSnd>
        </p:sndAc>
        <p:sndAc>
          <p:stSnd>
            <p:snd r:embed="rId2"/>
          </p:stSnd>
        </p:sndAc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audio" Target="../media/media1.wav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7" name="Freeform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8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/>
          <a:blipFill>
            <a:blip xmlns:r="http://schemas.openxmlformats.org/officeDocument/2006/relationships" r:embed="rId12">
              <a:alphaModFix amt="50000"/>
            </a:blip>
            <a:tile algn="t" flip="none" sx="50000" sy="50000" tx="0" ty="0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20" compatLnSpc="1" lIns="91440" rIns="91440" tIns="45720" vert="horz" wrap="square"/>
          <a:p>
            <a:pPr algn="ctr" eaLnBrk="1" hangingPunct="1" latinLnBrk="0"/>
            <a:endParaRPr kumimoji="0" lang="en-US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-9237" y="5787738"/>
            <a:ext cx="3405509" cy="1084383"/>
          </a:xfrm>
          <a:prstGeom prst="line"/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7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vert="horz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58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581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/>
        </p:spPr>
        <p:txBody>
          <a:bodyPr anchor="b" vert="horz"/>
          <a:lstStyle>
            <a:lvl1pPr algn="l" eaLnBrk="1" hangingPunct="1" latinLnBrk="0">
              <a:defRPr sz="1000" kumimoji="0">
                <a:solidFill>
                  <a:schemeClr val="tx1"/>
                </a:solidFill>
              </a:defRPr>
            </a:lvl1pPr>
          </a:lstStyle>
          <a:p>
            <a:fld id="{268E4C1E-E9C4-4F84-996D-22E093906B1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04858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/>
        </p:spPr>
        <p:txBody>
          <a:bodyPr anchor="b" vert="horz"/>
          <a:lstStyle>
            <a:lvl1pPr algn="r" eaLnBrk="1" hangingPunct="1" latinLnBrk="0">
              <a:defRPr sz="1000" kumimoj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58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/>
        </p:spPr>
        <p:txBody>
          <a:bodyPr anchor="b" vert="horz"/>
          <a:lstStyle>
            <a:lvl1pPr algn="r" eaLnBrk="1" hangingPunct="1" latinLnBrk="0">
              <a:defRPr b="0" sz="1000" kumimoji="0">
                <a:solidFill>
                  <a:schemeClr val="tx1"/>
                </a:solidFill>
              </a:defRPr>
            </a:lvl1pPr>
          </a:lstStyle>
          <a:p>
            <a:fld id="{6531CABA-D612-4D4E-928F-9B3D1DEB4353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13"/>
          </p:stSnd>
        </p:sndAc>
        <p:sndAc>
          <p:stSnd>
            <p:snd r:embed="rId13"/>
          </p:stSnd>
        </p:sndAc>
      </p:transition>
    </mc:Choice>
    <mc:Fallback>
      <p:transition spd="slow">
        <p:fade/>
      </p:transition>
    </mc:Fallback>
  </mc:AlternateContent>
  <p:txStyles>
    <p:titleStyle>
      <a:lvl1pPr algn="l" eaLnBrk="1" hangingPunct="1" latinLnBrk="0" rtl="0">
        <a:spcBef>
          <a:spcPct val="0"/>
        </a:spcBef>
        <a:buNone/>
        <a:defRPr b="1" sz="4100" kern="1200" kumimoji="0">
          <a:solidFill>
            <a:schemeClr val="tx2"/>
          </a:solidFill>
          <a:effectLst>
            <a:outerShdw algn="tl" blurRad="31750" dir="5400000" dist="25400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56032" latinLnBrk="0" marL="365760" rtl="0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sz="27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28600" latinLnBrk="0" marL="621792" rtl="0">
        <a:spcBef>
          <a:spcPts val="324"/>
        </a:spcBef>
        <a:buClr>
          <a:schemeClr val="accent1"/>
        </a:buClr>
        <a:buFont typeface="Verdana"/>
        <a:buChar char="◦"/>
        <a:defRPr sz="23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59536" rtl="0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143000" rtl="0">
        <a:spcBef>
          <a:spcPts val="350"/>
        </a:spcBef>
        <a:buClr>
          <a:schemeClr val="accent2"/>
        </a:buClr>
        <a:buFont typeface="Wingdings 2"/>
        <a:buChar char=""/>
        <a:defRPr sz="19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371600" rtl="0">
        <a:spcBef>
          <a:spcPts val="350"/>
        </a:spcBef>
        <a:buClr>
          <a:schemeClr val="accent2"/>
        </a:buClr>
        <a:buFont typeface="Wingdings 2"/>
        <a:buChar char="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1600200" rtl="0">
        <a:spcBef>
          <a:spcPts val="350"/>
        </a:spcBef>
        <a:buClr>
          <a:schemeClr val="accent3"/>
        </a:buClr>
        <a:buFont typeface="Wingdings 2"/>
        <a:buChar char="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228600" latinLnBrk="0" marL="1828800" rtl="0">
        <a:spcBef>
          <a:spcPts val="350"/>
        </a:spcBef>
        <a:buClr>
          <a:schemeClr val="accent3"/>
        </a:buClr>
        <a:buFont typeface="Wingdings 2"/>
        <a:buChar char="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228600" latinLnBrk="0" marL="2057400" rtl="0">
        <a:spcBef>
          <a:spcPts val="350"/>
        </a:spcBef>
        <a:buClr>
          <a:schemeClr val="accent3"/>
        </a:buClr>
        <a:buFont typeface="Wingdings 2"/>
        <a:buChar char="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228600" latinLnBrk="0" marL="2286000" rtl="0">
        <a:spcBef>
          <a:spcPts val="350"/>
        </a:spcBef>
        <a:buClr>
          <a:schemeClr val="accent3"/>
        </a:buClr>
        <a:buFont typeface="Wingdings 2"/>
        <a:buChar char="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audio" Target="../media/media1.wav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image" Target="../media/image2.png"/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6.png"/><Relationship Id="rId6" Type="http://schemas.openxmlformats.org/officeDocument/2006/relationships/audio" Target="../media/media1.wav"/><Relationship Id="rId7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audio" Target="../media/media1.wav"/><Relationship Id="rId7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image" Target="../media/image8.jpeg"/><Relationship Id="rId6" Type="http://schemas.openxmlformats.org/officeDocument/2006/relationships/audio" Target="../media/media1.wav"/><Relationship Id="rId7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audio" Target="../media/media1.wav"/><Relationship Id="rId7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audio" Target="../media/media1.wav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Content Placeholder 3"/>
          <p:cNvSpPr>
            <a:spLocks noGrp="1"/>
          </p:cNvSpPr>
          <p:nvPr>
            <p:ph idx="1"/>
          </p:nvPr>
        </p:nvSpPr>
        <p:spPr>
          <a:xfrm>
            <a:off x="417672" y="2964957"/>
            <a:ext cx="8229600" cy="2826243"/>
          </a:xfrm>
        </p:spPr>
        <p:txBody>
          <a:bodyPr>
            <a:normAutofit fontScale="81481" lnSpcReduction="20000"/>
          </a:bodyPr>
          <a:p>
            <a:pPr indent="0" marL="109728">
              <a:buNone/>
            </a:pPr>
            <a:r>
              <a:rPr dirty="0" sz="3400" lang="en-US" err="1">
                <a:latin typeface="Gill Sans MT" panose="020B0502020104020203" pitchFamily="34" charset="0"/>
              </a:rPr>
              <a:t>Zaweria</a:t>
            </a:r>
            <a:r>
              <a:rPr dirty="0" sz="3400" lang="en-US">
                <a:latin typeface="Gill Sans MT" panose="020B0502020104020203" pitchFamily="34" charset="0"/>
              </a:rPr>
              <a:t> </a:t>
            </a:r>
            <a:r>
              <a:rPr dirty="0" sz="3400" lang="en-US" err="1">
                <a:latin typeface="Gill Sans MT" panose="020B0502020104020203" pitchFamily="34" charset="0"/>
              </a:rPr>
              <a:t>Wambugu</a:t>
            </a:r>
            <a:r>
              <a:rPr baseline="30000" dirty="0" sz="3400" lang="en-US">
                <a:latin typeface="Gill Sans MT" panose="020B0502020104020203" pitchFamily="34" charset="0"/>
              </a:rPr>
              <a:t> </a:t>
            </a:r>
            <a:r>
              <a:rPr dirty="0" sz="3400" lang="en-US">
                <a:latin typeface="Gill Sans MT" panose="020B0502020104020203" pitchFamily="34" charset="0"/>
              </a:rPr>
              <a:t>, Wanjiru </a:t>
            </a:r>
            <a:r>
              <a:rPr dirty="0" sz="3400" lang="en-US" err="1">
                <a:latin typeface="Gill Sans MT" panose="020B0502020104020203" pitchFamily="34" charset="0"/>
              </a:rPr>
              <a:t>Wahome</a:t>
            </a:r>
            <a:r>
              <a:rPr dirty="0" sz="3400" lang="en-US">
                <a:latin typeface="Gill Sans MT" panose="020B0502020104020203" pitchFamily="34" charset="0"/>
              </a:rPr>
              <a:t>, Jenifer Kamau</a:t>
            </a:r>
            <a:r>
              <a:rPr baseline="30000" dirty="0" sz="3400" lang="en-US">
                <a:latin typeface="Gill Sans MT" panose="020B0502020104020203" pitchFamily="34" charset="0"/>
              </a:rPr>
              <a:t>,</a:t>
            </a:r>
            <a:r>
              <a:rPr dirty="0" sz="3400" lang="en-US">
                <a:latin typeface="Gill Sans MT" panose="020B0502020104020203" pitchFamily="34" charset="0"/>
              </a:rPr>
              <a:t> ,Helen Wanga</a:t>
            </a:r>
            <a:r>
              <a:rPr dirty="0" sz="3400" lang="en-US">
                <a:latin typeface="Gill Sans MT" panose="020B0502020104020203" pitchFamily="34" charset="0"/>
              </a:rPr>
              <a:t>i</a:t>
            </a:r>
            <a:r>
              <a:rPr dirty="0" sz="3400" lang="en-US">
                <a:latin typeface="Gill Sans MT" panose="020B0502020104020203" pitchFamily="34" charset="0"/>
              </a:rPr>
              <a:t>,Peter </a:t>
            </a:r>
            <a:r>
              <a:rPr dirty="0" sz="3400" lang="en-US" err="1">
                <a:latin typeface="Gill Sans MT" panose="020B0502020104020203" pitchFamily="34" charset="0"/>
              </a:rPr>
              <a:t>Mithamo</a:t>
            </a:r>
            <a:r>
              <a:rPr dirty="0" sz="3400" lang="en-US">
                <a:latin typeface="Gill Sans MT" panose="020B0502020104020203" pitchFamily="34" charset="0"/>
              </a:rPr>
              <a:t>, John Kariuki</a:t>
            </a:r>
            <a:endParaRPr baseline="30000" dirty="0" sz="3400" lang="en-US">
              <a:latin typeface="Gill Sans MT" panose="020B0502020104020203" pitchFamily="34" charset="0"/>
            </a:endParaRPr>
          </a:p>
          <a:p>
            <a:pPr indent="0" marL="109728">
              <a:buNone/>
            </a:pPr>
            <a:endParaRPr dirty="0" sz="3400" lang="en-US">
              <a:latin typeface="Gill Sans MT" panose="020B0502020104020203" pitchFamily="34" charset="0"/>
            </a:endParaRPr>
          </a:p>
          <a:p>
            <a:pPr indent="-514350" marL="624078">
              <a:buAutoNum type="arabicPeriod"/>
            </a:pPr>
            <a:r>
              <a:rPr dirty="0" sz="3400" lang="en-US">
                <a:latin typeface="Gill Sans MT" panose="020B0502020104020203" pitchFamily="34" charset="0"/>
                <a:cs typeface="Arial" pitchFamily="34" charset="0"/>
              </a:rPr>
              <a:t>Naromoru H/C</a:t>
            </a:r>
          </a:p>
          <a:p>
            <a:pPr indent="-514350" marL="624078">
              <a:buAutoNum type="arabicPeriod"/>
            </a:pPr>
            <a:r>
              <a:rPr dirty="0" sz="3400" lang="en-US" err="1">
                <a:latin typeface="Gill Sans MT" panose="020B0502020104020203" pitchFamily="34" charset="0"/>
                <a:cs typeface="Arial" pitchFamily="34" charset="0"/>
              </a:rPr>
              <a:t>Kieni</a:t>
            </a:r>
            <a:r>
              <a:rPr dirty="0" sz="3400" lang="en-US">
                <a:latin typeface="Gill Sans MT" panose="020B0502020104020203" pitchFamily="34" charset="0"/>
                <a:cs typeface="Arial" pitchFamily="34" charset="0"/>
              </a:rPr>
              <a:t> Sub-county</a:t>
            </a:r>
          </a:p>
          <a:p>
            <a:pPr indent="-514350" marL="624078">
              <a:buAutoNum type="arabicPeriod"/>
            </a:pPr>
            <a:r>
              <a:rPr dirty="0" sz="3400" lang="en-US">
                <a:latin typeface="Gill Sans MT" panose="020B0502020104020203" pitchFamily="34" charset="0"/>
                <a:cs typeface="Arial" pitchFamily="34" charset="0"/>
              </a:rPr>
              <a:t>USAID </a:t>
            </a:r>
            <a:r>
              <a:rPr dirty="0" sz="3400" lang="en-US">
                <a:latin typeface="Gill Sans MT" panose="020B0502020104020203" pitchFamily="34" charset="0"/>
              </a:rPr>
              <a:t>Medicines, Technologies, and Pharmaceutical Services</a:t>
            </a:r>
            <a:r>
              <a:rPr dirty="0" sz="3400" lang="en-GB">
                <a:latin typeface="Gill Sans MT" panose="020B0502020104020203" pitchFamily="34" charset="0"/>
                <a:cs typeface="Arial" pitchFamily="34" charset="0"/>
              </a:rPr>
              <a:t> program </a:t>
            </a:r>
            <a:r>
              <a:rPr dirty="0" sz="3400" lang="en-US">
                <a:latin typeface="Gill Sans MT" panose="020B0502020104020203" pitchFamily="34" charset="0"/>
                <a:cs typeface="Arial" pitchFamily="34" charset="0"/>
              </a:rPr>
              <a:t>(</a:t>
            </a:r>
            <a:r>
              <a:rPr dirty="0" sz="3400" lang="en-US" err="1">
                <a:latin typeface="Gill Sans MT" panose="020B0502020104020203" pitchFamily="34" charset="0"/>
                <a:cs typeface="Arial" pitchFamily="34" charset="0"/>
              </a:rPr>
              <a:t>MTaPS</a:t>
            </a:r>
            <a:r>
              <a:rPr dirty="0" sz="3400" lang="en-US">
                <a:latin typeface="Gill Sans MT" panose="020B0502020104020203" pitchFamily="34" charset="0"/>
                <a:cs typeface="Arial" pitchFamily="34" charset="0"/>
              </a:rPr>
              <a:t>)</a:t>
            </a:r>
          </a:p>
          <a:p>
            <a:pPr indent="-514350" marL="624078">
              <a:buAutoNum type="arabicPeriod"/>
            </a:pPr>
            <a:endParaRPr dirty="0"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1</a:t>
            </a:fld>
            <a:endParaRPr dirty="0" lang="en-GB"/>
          </a:p>
        </p:txBody>
      </p:sp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76200" y="1156749"/>
            <a:ext cx="9067800" cy="1510251"/>
          </a:xfrm>
        </p:spPr>
        <p:txBody>
          <a:bodyPr>
            <a:normAutofit/>
          </a:bodyPr>
          <a:p>
            <a:r>
              <a:rPr dirty="0" sz="2800" lang="en-US">
                <a:effectLst/>
                <a:latin typeface="Gill Sans MT" panose="020B0502020104020203" pitchFamily="34" charset="0"/>
              </a:rPr>
              <a:t>Strategies for improving hand hygiene compliance among health care workers in Naromoru health Centre, </a:t>
            </a:r>
            <a:r>
              <a:rPr dirty="0" sz="2800" lang="en-US" err="1">
                <a:effectLst/>
                <a:latin typeface="Gill Sans MT" panose="020B0502020104020203" pitchFamily="34" charset="0"/>
              </a:rPr>
              <a:t>Nyeri</a:t>
            </a:r>
            <a:r>
              <a:rPr dirty="0" sz="2800" lang="en-US">
                <a:effectLst/>
                <a:latin typeface="Gill Sans MT" panose="020B0502020104020203" pitchFamily="34" charset="0"/>
              </a:rPr>
              <a:t> County</a:t>
            </a:r>
            <a:endParaRPr b="1" dirty="0" sz="2800"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9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170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171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17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305182" y="41976"/>
            <a:ext cx="1002035" cy="108612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5"/>
          </p:stSnd>
        </p:sndAc>
        <p:sndAc>
          <p:stSnd>
            <p:snd r:embed="rId5"/>
          </p:stSnd>
        </p:sndAc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/>
              <a:t>Moment after patient surrounding</a:t>
            </a:r>
          </a:p>
        </p:txBody>
      </p:sp>
      <p:graphicFrame>
        <p:nvGraphicFramePr>
          <p:cNvPr id="419430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2"/>
          </p:stSnd>
        </p:sndAc>
        <p:sndAc>
          <p:stSnd>
            <p:snd r:embed="rId2"/>
          </p:stSnd>
        </p:sndAc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11</a:t>
            </a:fld>
            <a:endParaRPr dirty="0" lang="en-GB"/>
          </a:p>
        </p:txBody>
      </p:sp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285517" y="1115469"/>
            <a:ext cx="8229600" cy="721891"/>
          </a:xfrm>
        </p:spPr>
        <p:txBody>
          <a:bodyPr/>
          <a:p>
            <a:r>
              <a:rPr dirty="0" lang="en-GB">
                <a:latin typeface="Arial" pitchFamily="34" charset="0"/>
                <a:cs typeface="Arial" pitchFamily="34" charset="0"/>
              </a:rPr>
              <a:t>                  </a:t>
            </a:r>
            <a:r>
              <a:rPr b="1" dirty="0" lang="en-GB">
                <a:latin typeface="Gill Sans MT" panose="020B0502020104020203" pitchFamily="34" charset="0"/>
                <a:cs typeface="Arial" pitchFamily="34" charset="0"/>
              </a:rPr>
              <a:t>Results</a:t>
            </a:r>
          </a:p>
        </p:txBody>
      </p:sp>
      <p:pic>
        <p:nvPicPr>
          <p:cNvPr id="2097201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202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203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204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76200" y="0"/>
            <a:ext cx="999831" cy="1085182"/>
          </a:xfrm>
          <a:prstGeom prst="rect"/>
        </p:spPr>
      </p:pic>
      <p:graphicFrame>
        <p:nvGraphicFramePr>
          <p:cNvPr id="4194306" name="Content Placeholder 13"/>
          <p:cNvGraphicFramePr>
            <a:graphicFrameLocks noGrp="1"/>
          </p:cNvGraphicFramePr>
          <p:nvPr>
            <p:ph idx="1"/>
          </p:nvPr>
        </p:nvGraphicFramePr>
        <p:xfrm>
          <a:off x="0" y="2110343"/>
          <a:ext cx="8701088" cy="3482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6"/>
          </p:stSnd>
        </p:sndAc>
        <p:sndAc>
          <p:stSnd>
            <p:snd r:embed="rId6"/>
          </p:stSnd>
        </p:sndAc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Content Placeholder 3"/>
          <p:cNvSpPr>
            <a:spLocks noGrp="1"/>
          </p:cNvSpPr>
          <p:nvPr>
            <p:ph idx="1"/>
          </p:nvPr>
        </p:nvSpPr>
        <p:spPr>
          <a:xfrm>
            <a:off x="181897" y="1604929"/>
            <a:ext cx="8918369" cy="4525963"/>
          </a:xfrm>
        </p:spPr>
        <p:txBody>
          <a:bodyPr/>
          <a:p>
            <a:r>
              <a:rPr dirty="0" sz="2800" lang="en-US">
                <a:latin typeface="Gill Sans MT" panose="020B0502020104020203" pitchFamily="34" charset="0"/>
              </a:rPr>
              <a:t>The supply of ABHR and liquid soap increased from 15-500mls bottles and 20litres per fortnight to 30 bottles and 40litres respectively.</a:t>
            </a:r>
          </a:p>
          <a:p>
            <a:r>
              <a:rPr dirty="0" sz="2800" lang="en-US">
                <a:latin typeface="Gill Sans MT" panose="020B0502020104020203" pitchFamily="34" charset="0"/>
              </a:rPr>
              <a:t> 37 out of 51 HCWs, 28 students and 17 selected departmental HH champions were sensitized on HH.</a:t>
            </a:r>
            <a:endParaRPr dirty="0" sz="2800" lang="en-GB">
              <a:latin typeface="Gill Sans MT" panose="020B0502020104020203" pitchFamily="34" charset="0"/>
              <a:cs typeface="Arial" pitchFamily="34" charset="0"/>
            </a:endParaRPr>
          </a:p>
          <a:p>
            <a:r>
              <a:rPr dirty="0" sz="2800" lang="en-US">
                <a:latin typeface="Gill Sans MT" panose="020B0502020104020203" pitchFamily="34" charset="0"/>
              </a:rPr>
              <a:t>2 new hand hygiene stations were installed and 7 repaired.</a:t>
            </a:r>
            <a:endParaRPr dirty="0" sz="2800" lang="en-GB">
              <a:latin typeface="Gill Sans MT" panose="020B0502020104020203" pitchFamily="34" charset="0"/>
            </a:endParaRPr>
          </a:p>
          <a:p>
            <a:r>
              <a:rPr dirty="0" sz="2800" lang="en-US">
                <a:latin typeface="Gill Sans MT" panose="020B0502020104020203" pitchFamily="34" charset="0"/>
              </a:rPr>
              <a:t>100 single use reusable towels were introduced but their use failed due to misuse and loss.</a:t>
            </a:r>
          </a:p>
          <a:p>
            <a:endParaRPr dirty="0"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4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12</a:t>
            </a:fld>
            <a:endParaRPr dirty="0" lang="en-GB"/>
          </a:p>
        </p:txBody>
      </p:sp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285517" y="1115469"/>
            <a:ext cx="8229600" cy="556428"/>
          </a:xfrm>
        </p:spPr>
        <p:txBody>
          <a:bodyPr>
            <a:noAutofit/>
          </a:bodyPr>
          <a:p>
            <a:pPr algn="ctr"/>
            <a:r>
              <a:rPr b="1" dirty="0" sz="4000" lang="en-GB">
                <a:latin typeface="Gill Sans MT" panose="020B0502020104020203" pitchFamily="34" charset="0"/>
                <a:cs typeface="Arial" pitchFamily="34" charset="0"/>
              </a:rPr>
              <a:t>Results cont’d</a:t>
            </a:r>
          </a:p>
        </p:txBody>
      </p:sp>
      <p:pic>
        <p:nvPicPr>
          <p:cNvPr id="2097205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206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207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208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6200" y="0"/>
            <a:ext cx="999831" cy="108518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5"/>
          </p:stSnd>
        </p:sndAc>
        <p:sndAc>
          <p:stSnd>
            <p:snd r:embed="rId5"/>
          </p:stSnd>
        </p:sndAc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13</a:t>
            </a:fld>
            <a:endParaRPr dirty="0" lang="en-GB"/>
          </a:p>
        </p:txBody>
      </p:sp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285517" y="1115469"/>
            <a:ext cx="8229600" cy="556428"/>
          </a:xfrm>
        </p:spPr>
        <p:txBody>
          <a:bodyPr>
            <a:noAutofit/>
          </a:bodyPr>
          <a:p>
            <a:pPr algn="ctr"/>
            <a:r>
              <a:rPr b="1" dirty="0" sz="4000" lang="en-GB">
                <a:latin typeface="Gill Sans MT" panose="020B0502020104020203" pitchFamily="34" charset="0"/>
                <a:cs typeface="Arial" pitchFamily="34" charset="0"/>
              </a:rPr>
              <a:t>Results cont’d</a:t>
            </a:r>
          </a:p>
        </p:txBody>
      </p:sp>
      <p:pic>
        <p:nvPicPr>
          <p:cNvPr id="2097209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210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211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212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6200" y="0"/>
            <a:ext cx="999831" cy="1085182"/>
          </a:xfrm>
          <a:prstGeom prst="rect"/>
        </p:spPr>
      </p:pic>
      <p:pic>
        <p:nvPicPr>
          <p:cNvPr id="2097213" name="Content Placeholder 8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381000" y="1981200"/>
            <a:ext cx="4584469" cy="3934691"/>
          </a:xfrm>
          <a:prstGeom prst="rect"/>
        </p:spPr>
      </p:pic>
      <p:sp>
        <p:nvSpPr>
          <p:cNvPr id="1048645" name="Rectangle 4"/>
          <p:cNvSpPr/>
          <p:nvPr/>
        </p:nvSpPr>
        <p:spPr>
          <a:xfrm>
            <a:off x="5181600" y="2804265"/>
            <a:ext cx="3581400" cy="1015663"/>
          </a:xfrm>
          <a:prstGeom prst="rect"/>
        </p:spPr>
        <p:txBody>
          <a:bodyPr wrap="square">
            <a:spAutoFit/>
          </a:bodyPr>
          <a:p>
            <a:r>
              <a:rPr b="1" dirty="0" sz="2000" i="1" lang="en-US">
                <a:latin typeface="Gill Sans MT" panose="020B0502020104020203" pitchFamily="34" charset="0"/>
              </a:rPr>
              <a:t>Left: One of the 2 new HH stations that were installed in the facility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6"/>
          </p:stSnd>
        </p:sndAc>
        <p:sndAc>
          <p:stSnd>
            <p:snd r:embed="rId6"/>
          </p:stSnd>
        </p:sndAc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14</a:t>
            </a:fld>
            <a:endParaRPr dirty="0" lang="en-GB"/>
          </a:p>
        </p:txBody>
      </p:sp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285517" y="1115469"/>
            <a:ext cx="8229600" cy="556428"/>
          </a:xfrm>
        </p:spPr>
        <p:txBody>
          <a:bodyPr>
            <a:noAutofit/>
          </a:bodyPr>
          <a:p>
            <a:pPr algn="ctr"/>
            <a:r>
              <a:rPr b="1" dirty="0" sz="4000" lang="en-GB">
                <a:latin typeface="Gill Sans MT" panose="020B0502020104020203" pitchFamily="34" charset="0"/>
                <a:cs typeface="Arial" pitchFamily="34" charset="0"/>
              </a:rPr>
              <a:t>Results cont’d</a:t>
            </a:r>
          </a:p>
        </p:txBody>
      </p:sp>
      <p:pic>
        <p:nvPicPr>
          <p:cNvPr id="2097214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215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216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217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6200" y="0"/>
            <a:ext cx="999831" cy="1085182"/>
          </a:xfrm>
          <a:prstGeom prst="rect"/>
        </p:spPr>
      </p:pic>
      <p:pic>
        <p:nvPicPr>
          <p:cNvPr id="2097218" name="Content Placeholder 8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576115" y="1944880"/>
            <a:ext cx="4834085" cy="3846320"/>
          </a:xfrm>
          <a:prstGeom prst="rect"/>
        </p:spPr>
      </p:pic>
      <p:sp>
        <p:nvSpPr>
          <p:cNvPr id="1048648" name="Rectangle 4"/>
          <p:cNvSpPr/>
          <p:nvPr/>
        </p:nvSpPr>
        <p:spPr>
          <a:xfrm>
            <a:off x="5638800" y="2524341"/>
            <a:ext cx="3124199" cy="1938992"/>
          </a:xfrm>
          <a:prstGeom prst="rect"/>
        </p:spPr>
        <p:txBody>
          <a:bodyPr wrap="square">
            <a:spAutoFit/>
          </a:bodyPr>
          <a:p>
            <a:r>
              <a:rPr b="1" dirty="0" sz="2000" i="1" lang="en-US">
                <a:latin typeface="Gill Sans MT" panose="020B0502020104020203" pitchFamily="34" charset="0"/>
              </a:rPr>
              <a:t>Left: One of the 7 hand hygiene stations (in Maternity unit) that were repaired  in the facility through facility management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6"/>
          </p:stSnd>
        </p:sndAc>
        <p:sndAc>
          <p:stSnd>
            <p:snd r:embed="rId6"/>
          </p:stSnd>
        </p:sndAc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15</a:t>
            </a:fld>
            <a:endParaRPr dirty="0" lang="en-GB"/>
          </a:p>
        </p:txBody>
      </p:sp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285517" y="1115469"/>
            <a:ext cx="8229600" cy="556428"/>
          </a:xfrm>
        </p:spPr>
        <p:txBody>
          <a:bodyPr>
            <a:noAutofit/>
          </a:bodyPr>
          <a:p>
            <a:pPr algn="ctr"/>
            <a:r>
              <a:rPr b="1" dirty="0" sz="4000" lang="en-GB">
                <a:latin typeface="Gill Sans MT" panose="020B0502020104020203" pitchFamily="34" charset="0"/>
                <a:cs typeface="Arial" pitchFamily="34" charset="0"/>
              </a:rPr>
              <a:t>Results cont’d</a:t>
            </a:r>
          </a:p>
        </p:txBody>
      </p:sp>
      <p:pic>
        <p:nvPicPr>
          <p:cNvPr id="2097164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165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166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167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6200" y="0"/>
            <a:ext cx="999831" cy="1085182"/>
          </a:xfrm>
          <a:prstGeom prst="rect"/>
        </p:spPr>
      </p:pic>
      <p:sp>
        <p:nvSpPr>
          <p:cNvPr id="1048608" name="Rectangle 4"/>
          <p:cNvSpPr/>
          <p:nvPr/>
        </p:nvSpPr>
        <p:spPr>
          <a:xfrm>
            <a:off x="5410200" y="3124200"/>
            <a:ext cx="2819400" cy="1323439"/>
          </a:xfrm>
          <a:prstGeom prst="rect"/>
        </p:spPr>
        <p:txBody>
          <a:bodyPr wrap="square">
            <a:spAutoFit/>
          </a:bodyPr>
          <a:p>
            <a:r>
              <a:rPr b="1" dirty="0" sz="2000" i="1" lang="en-US">
                <a:latin typeface="Gill Sans MT" panose="020B0502020104020203" pitchFamily="34" charset="0"/>
              </a:rPr>
              <a:t>Left: A sample of the single use reusable towels introduced in the facility.</a:t>
            </a:r>
          </a:p>
        </p:txBody>
      </p:sp>
      <p:pic>
        <p:nvPicPr>
          <p:cNvPr id="2097168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52400" y="1944880"/>
            <a:ext cx="5029200" cy="377012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6"/>
          </p:stSnd>
        </p:sndAc>
        <p:sndAc>
          <p:stSnd>
            <p:snd r:embed="rId6"/>
          </p:stSnd>
        </p:sndAc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3"/>
          <p:cNvSpPr>
            <a:spLocks noGrp="1"/>
          </p:cNvSpPr>
          <p:nvPr>
            <p:ph idx="1"/>
          </p:nvPr>
        </p:nvSpPr>
        <p:spPr>
          <a:xfrm>
            <a:off x="270769" y="1842625"/>
            <a:ext cx="8742263" cy="3951495"/>
          </a:xfrm>
        </p:spPr>
        <p:txBody>
          <a:bodyPr/>
          <a:p>
            <a:r>
              <a:rPr dirty="0" sz="2800" lang="en-US">
                <a:latin typeface="Gill Sans MT" panose="020B0502020104020203" pitchFamily="34" charset="0"/>
              </a:rPr>
              <a:t>Facility based interventions with support from the management yield more output on adherence and compliance to best practices on hand hygiene </a:t>
            </a:r>
          </a:p>
          <a:p>
            <a:r>
              <a:rPr dirty="0" sz="2800" lang="en-US">
                <a:latin typeface="Gill Sans MT" panose="020B0502020104020203" pitchFamily="34" charset="0"/>
              </a:rPr>
              <a:t>Functional IPC structures, management support and consistent support supervision by facility and county management are key in strengthening conformity to guidelines and best practices.</a:t>
            </a:r>
          </a:p>
          <a:p>
            <a:endParaRPr dirty="0"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0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16</a:t>
            </a:fld>
            <a:endParaRPr dirty="0" lang="en-GB"/>
          </a:p>
        </p:txBody>
      </p:sp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285517" y="1115469"/>
            <a:ext cx="8229600" cy="556428"/>
          </a:xfrm>
        </p:spPr>
        <p:txBody>
          <a:bodyPr>
            <a:noAutofit/>
          </a:bodyPr>
          <a:p>
            <a:pPr algn="ctr"/>
            <a:r>
              <a:rPr b="1" dirty="0" sz="4000" lang="en-GB">
                <a:latin typeface="Gill Sans MT" panose="020B0502020104020203" pitchFamily="34" charset="0"/>
                <a:cs typeface="Arial" pitchFamily="34" charset="0"/>
              </a:rPr>
              <a:t>Conclusions</a:t>
            </a:r>
          </a:p>
        </p:txBody>
      </p:sp>
      <p:pic>
        <p:nvPicPr>
          <p:cNvPr id="2097160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161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162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163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6200" y="0"/>
            <a:ext cx="999831" cy="108518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5"/>
          </p:stSnd>
        </p:sndAc>
        <p:sndAc>
          <p:stSnd>
            <p:snd r:embed="rId5"/>
          </p:stSnd>
        </p:sndAc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Content Placeholder 3"/>
          <p:cNvSpPr>
            <a:spLocks noGrp="1"/>
          </p:cNvSpPr>
          <p:nvPr>
            <p:ph idx="1"/>
          </p:nvPr>
        </p:nvSpPr>
        <p:spPr>
          <a:xfrm>
            <a:off x="277453" y="2133600"/>
            <a:ext cx="8742263" cy="3733800"/>
          </a:xfrm>
        </p:spPr>
        <p:txBody>
          <a:bodyPr>
            <a:normAutofit/>
          </a:bodyPr>
          <a:p>
            <a:r>
              <a:rPr dirty="0" sz="2800" lang="en-GB">
                <a:latin typeface="Gill Sans MT" panose="020B0502020104020203" pitchFamily="34" charset="0"/>
                <a:cs typeface="Arial" pitchFamily="34" charset="0"/>
              </a:rPr>
              <a:t>Management of Naromoru health centre</a:t>
            </a:r>
          </a:p>
          <a:p>
            <a:r>
              <a:rPr dirty="0" sz="2800" lang="en-GB">
                <a:latin typeface="Gill Sans MT" panose="020B0502020104020203" pitchFamily="34" charset="0"/>
                <a:cs typeface="Arial" pitchFamily="34" charset="0"/>
              </a:rPr>
              <a:t>IPC, MTC and QI committees</a:t>
            </a:r>
          </a:p>
          <a:p>
            <a:r>
              <a:rPr dirty="0" sz="2800" lang="en-GB">
                <a:latin typeface="Gill Sans MT" panose="020B0502020104020203" pitchFamily="34" charset="0"/>
                <a:cs typeface="Arial" pitchFamily="34" charset="0"/>
              </a:rPr>
              <a:t>Co-authors</a:t>
            </a:r>
          </a:p>
          <a:p>
            <a:r>
              <a:rPr dirty="0" sz="2800" lang="en-US">
                <a:latin typeface="Gill Sans MT" panose="020B0502020104020203" pitchFamily="34" charset="0"/>
              </a:rPr>
              <a:t>USAID Medicines, Technologies, and Pharmaceutical Services</a:t>
            </a:r>
            <a:r>
              <a:rPr dirty="0" sz="2800" lang="en-GB">
                <a:latin typeface="Gill Sans MT" panose="020B0502020104020203" pitchFamily="34" charset="0"/>
                <a:cs typeface="Arial" pitchFamily="34" charset="0"/>
              </a:rPr>
              <a:t> program (MTaPs)</a:t>
            </a:r>
          </a:p>
          <a:p>
            <a:r>
              <a:rPr dirty="0" sz="2800" lang="en-GB">
                <a:latin typeface="Gill Sans MT" panose="020B0502020104020203" pitchFamily="34" charset="0"/>
                <a:cs typeface="Arial" pitchFamily="34" charset="0"/>
              </a:rPr>
              <a:t>Department of health services Nyeri County</a:t>
            </a:r>
          </a:p>
          <a:p>
            <a:r>
              <a:rPr dirty="0" sz="2800" lang="en-GB">
                <a:latin typeface="Gill Sans MT" panose="020B0502020104020203" pitchFamily="34" charset="0"/>
                <a:cs typeface="Arial" pitchFamily="34" charset="0"/>
              </a:rPr>
              <a:t>IPNET KENYA</a:t>
            </a:r>
          </a:p>
          <a:p>
            <a:endParaRPr dirty="0" sz="2800" lang="en-GB"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104860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17</a:t>
            </a:fld>
            <a:endParaRPr dirty="0" lang="en-GB"/>
          </a:p>
        </p:txBody>
      </p:sp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285517" y="1115469"/>
            <a:ext cx="8229600" cy="556428"/>
          </a:xfrm>
        </p:spPr>
        <p:txBody>
          <a:bodyPr>
            <a:normAutofit fontScale="90000"/>
          </a:bodyPr>
          <a:p>
            <a:pPr algn="ctr"/>
            <a:r>
              <a:rPr dirty="0" sz="4000" lang="en-GB">
                <a:latin typeface="Gill Sans MT" panose="020B0502020104020203" pitchFamily="34" charset="0"/>
                <a:cs typeface="Arial" pitchFamily="34" charset="0"/>
              </a:rPr>
              <a:t>Acknowledgement</a:t>
            </a:r>
            <a:endParaRPr b="1" dirty="0" sz="4000" lang="en-GB"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2097156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157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158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159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6200" y="0"/>
            <a:ext cx="999831" cy="108518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5"/>
          </p:stSnd>
        </p:sndAc>
        <p:sndAc>
          <p:stSnd>
            <p:snd r:embed="rId5"/>
          </p:stSnd>
        </p:sndAc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5"/>
          <p:cNvSpPr>
            <a:spLocks noGrp="1"/>
          </p:cNvSpPr>
          <p:nvPr>
            <p:ph type="ctrTitle"/>
          </p:nvPr>
        </p:nvSpPr>
        <p:spPr>
          <a:xfrm>
            <a:off x="685799" y="2209800"/>
            <a:ext cx="7772400" cy="1829761"/>
          </a:xfrm>
        </p:spPr>
        <p:txBody>
          <a:bodyPr>
            <a:normAutofit/>
          </a:bodyPr>
          <a:p>
            <a:pPr algn="ctr"/>
            <a:r>
              <a:rPr dirty="0" sz="6600" lang="en-US"/>
              <a:t>THANK YOU</a:t>
            </a:r>
          </a:p>
        </p:txBody>
      </p:sp>
      <p:sp>
        <p:nvSpPr>
          <p:cNvPr id="104859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18</a:t>
            </a:fld>
            <a:endParaRPr dirty="0" lang="en-GB"/>
          </a:p>
        </p:txBody>
      </p:sp>
      <p:pic>
        <p:nvPicPr>
          <p:cNvPr id="2097152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0" y="6036816"/>
            <a:ext cx="9143999" cy="696897"/>
          </a:xfrm>
          <a:prstGeom prst="rect"/>
          <a:noFill/>
          <a:ln>
            <a:noFill/>
          </a:ln>
        </p:spPr>
      </p:pic>
      <p:pic>
        <p:nvPicPr>
          <p:cNvPr id="2097153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154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155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6200" y="0"/>
            <a:ext cx="999831" cy="108518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5"/>
          </p:stSnd>
        </p:sndAc>
        <p:sndAc>
          <p:stSnd>
            <p:snd r:embed="rId5"/>
          </p:stSnd>
        </p:sndAc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ontent Placeholder 3"/>
          <p:cNvSpPr>
            <a:spLocks noGrp="1"/>
          </p:cNvSpPr>
          <p:nvPr>
            <p:ph idx="1"/>
          </p:nvPr>
        </p:nvSpPr>
        <p:spPr>
          <a:xfrm>
            <a:off x="457200" y="2242163"/>
            <a:ext cx="8229600" cy="3244237"/>
          </a:xfrm>
        </p:spPr>
        <p:txBody>
          <a:bodyPr>
            <a:normAutofit/>
          </a:bodyPr>
          <a:p>
            <a:r>
              <a:rPr dirty="0" sz="2800" lang="en-GB">
                <a:latin typeface="Gill Sans MT" panose="020B0502020104020203" pitchFamily="34" charset="0"/>
                <a:cs typeface="Arial" pitchFamily="34" charset="0"/>
              </a:rPr>
              <a:t>Background and objectives</a:t>
            </a:r>
          </a:p>
          <a:p>
            <a:r>
              <a:rPr dirty="0" sz="2800" lang="en-GB">
                <a:latin typeface="Gill Sans MT" panose="020B0502020104020203" pitchFamily="34" charset="0"/>
                <a:cs typeface="Arial" pitchFamily="34" charset="0"/>
              </a:rPr>
              <a:t>Methodology</a:t>
            </a:r>
          </a:p>
          <a:p>
            <a:r>
              <a:rPr dirty="0" sz="2800" lang="en-GB">
                <a:latin typeface="Gill Sans MT" panose="020B0502020104020203" pitchFamily="34" charset="0"/>
                <a:cs typeface="Arial" pitchFamily="34" charset="0"/>
              </a:rPr>
              <a:t>Results</a:t>
            </a:r>
          </a:p>
          <a:p>
            <a:r>
              <a:rPr dirty="0" sz="2800" lang="en-GB">
                <a:latin typeface="Gill Sans MT" panose="020B0502020104020203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104861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2</a:t>
            </a:fld>
            <a:endParaRPr dirty="0" lang="en-GB"/>
          </a:p>
        </p:txBody>
      </p:sp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783432" y="1295400"/>
            <a:ext cx="8229600" cy="1143000"/>
          </a:xfrm>
        </p:spPr>
        <p:txBody>
          <a:bodyPr/>
          <a:p>
            <a:r>
              <a:rPr b="1" dirty="0" lang="en-GB">
                <a:latin typeface="Gill Sans MT" panose="020B0502020104020203" pitchFamily="34" charset="0"/>
                <a:cs typeface="Arial" pitchFamily="34" charset="0"/>
              </a:rPr>
              <a:t>Presentation outline</a:t>
            </a:r>
          </a:p>
        </p:txBody>
      </p:sp>
      <p:pic>
        <p:nvPicPr>
          <p:cNvPr id="2097173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174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175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17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305182" y="41976"/>
            <a:ext cx="1002035" cy="108612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5"/>
          </p:stSnd>
        </p:sndAc>
        <p:sndAc>
          <p:stSnd>
            <p:snd r:embed="rId5"/>
          </p:stSnd>
        </p:sndAc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3"/>
          <p:cNvSpPr>
            <a:spLocks noGrp="1"/>
          </p:cNvSpPr>
          <p:nvPr>
            <p:ph idx="1"/>
          </p:nvPr>
        </p:nvSpPr>
        <p:spPr>
          <a:xfrm>
            <a:off x="0" y="1905001"/>
            <a:ext cx="9070769" cy="4092460"/>
          </a:xfrm>
        </p:spPr>
        <p:txBody>
          <a:bodyPr>
            <a:normAutofit/>
          </a:bodyPr>
          <a:p>
            <a:r>
              <a:rPr dirty="0" lang="en-US"/>
              <a:t>Infection Prevention and Control (IPC) is a set of practices, protocols, and procedures executed to prevent infections</a:t>
            </a:r>
          </a:p>
          <a:p>
            <a:r>
              <a:rPr dirty="0" lang="en-US"/>
              <a:t>Unclean hands of health care workers may</a:t>
            </a:r>
            <a:br>
              <a:rPr dirty="0" lang="en-US"/>
            </a:br>
            <a:r>
              <a:rPr dirty="0" lang="en-US"/>
              <a:t>carry harmful pathogens and may be responsible for transmission of up to 80% of Health Care Associated Infections (HAIs). </a:t>
            </a:r>
          </a:p>
          <a:p>
            <a:r>
              <a:rPr dirty="0" lang="en-US"/>
              <a:t>IPC practices are divided into standard and transmission based precautions</a:t>
            </a:r>
          </a:p>
          <a:p>
            <a:endParaRPr dirty="0" lang="en-US"/>
          </a:p>
          <a:p>
            <a:endParaRPr dirty="0" lang="en-GB"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104861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3</a:t>
            </a:fld>
            <a:endParaRPr dirty="0" lang="en-GB"/>
          </a:p>
        </p:txBody>
      </p:sp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417672" y="1024988"/>
            <a:ext cx="8229600" cy="948475"/>
          </a:xfrm>
        </p:spPr>
        <p:txBody>
          <a:bodyPr/>
          <a:p>
            <a:r>
              <a:rPr b="1" dirty="0" lang="en-GB">
                <a:latin typeface="Gill Sans MT" panose="020B0502020104020203" pitchFamily="34" charset="0"/>
                <a:cs typeface="Arial" pitchFamily="34" charset="0"/>
              </a:rPr>
              <a:t>Background and objectives</a:t>
            </a:r>
          </a:p>
        </p:txBody>
      </p:sp>
      <p:pic>
        <p:nvPicPr>
          <p:cNvPr id="2097177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0" y="6036816"/>
            <a:ext cx="9070769" cy="696897"/>
          </a:xfrm>
          <a:prstGeom prst="rect"/>
          <a:noFill/>
          <a:ln>
            <a:noFill/>
          </a:ln>
        </p:spPr>
      </p:pic>
      <p:pic>
        <p:nvPicPr>
          <p:cNvPr id="2097178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179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18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305182" y="41976"/>
            <a:ext cx="1002035" cy="108612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5"/>
          </p:stSnd>
        </p:sndAc>
        <p:sndAc>
          <p:stSnd>
            <p:snd r:embed="rId5"/>
          </p:stSnd>
        </p:sndAc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Content Placeholder 3"/>
          <p:cNvSpPr>
            <a:spLocks noGrp="1"/>
          </p:cNvSpPr>
          <p:nvPr>
            <p:ph idx="1"/>
          </p:nvPr>
        </p:nvSpPr>
        <p:spPr>
          <a:xfrm>
            <a:off x="130968" y="1827877"/>
            <a:ext cx="8939801" cy="4525963"/>
          </a:xfrm>
        </p:spPr>
        <p:txBody>
          <a:bodyPr/>
          <a:p>
            <a:r>
              <a:rPr dirty="0" sz="2800" lang="en-US">
                <a:latin typeface="Gill Sans MT" panose="020B0502020104020203" pitchFamily="34" charset="0"/>
              </a:rPr>
              <a:t>Hand hygiene is one of the components of standard precautions. </a:t>
            </a:r>
          </a:p>
          <a:p>
            <a:r>
              <a:rPr dirty="0" sz="2800" lang="en-US">
                <a:latin typeface="Gill Sans MT" panose="020B0502020104020203" pitchFamily="34" charset="0"/>
              </a:rPr>
              <a:t>It refers to the action of cleaning hands either by using soap and water commonly called hand washing, or Alcohol Based Hand Rub (ABHR) referred to as hand sanitizing.</a:t>
            </a:r>
          </a:p>
          <a:p>
            <a:r>
              <a:rPr dirty="0" sz="2800" lang="en-US">
                <a:latin typeface="Gill Sans MT" panose="020B0502020104020203" pitchFamily="34" charset="0"/>
              </a:rPr>
              <a:t>The overall objective of this study was to assess the effectiveness of the strategies employed in improving hand hygiene compliance in Naromoru health Centre.</a:t>
            </a:r>
          </a:p>
          <a:p>
            <a:endParaRPr dirty="0"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2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4</a:t>
            </a:fld>
            <a:endParaRPr dirty="0" lang="en-GB"/>
          </a:p>
        </p:txBody>
      </p:sp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87890" y="1068647"/>
            <a:ext cx="8742262" cy="719874"/>
          </a:xfrm>
        </p:spPr>
        <p:txBody>
          <a:bodyPr>
            <a:normAutofit/>
          </a:bodyPr>
          <a:p>
            <a:r>
              <a:rPr dirty="0" lang="en-GB">
                <a:latin typeface="Gill Sans MT" panose="020B0502020104020203" pitchFamily="34" charset="0"/>
                <a:cs typeface="Arial" pitchFamily="34" charset="0"/>
              </a:rPr>
              <a:t> Background and objectives cont’d</a:t>
            </a:r>
            <a:endParaRPr b="1" dirty="0" lang="en-GB"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2097181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182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183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18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43258" y="16028"/>
            <a:ext cx="999831" cy="108518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5"/>
          </p:stSnd>
        </p:sndAc>
        <p:sndAc>
          <p:stSnd>
            <p:snd r:embed="rId5"/>
          </p:stSnd>
        </p:sndAc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Content Placeholder 3"/>
          <p:cNvSpPr>
            <a:spLocks noGrp="1"/>
          </p:cNvSpPr>
          <p:nvPr>
            <p:ph idx="1"/>
          </p:nvPr>
        </p:nvSpPr>
        <p:spPr>
          <a:xfrm>
            <a:off x="152401" y="1799012"/>
            <a:ext cx="8860632" cy="4525963"/>
          </a:xfrm>
        </p:spPr>
        <p:txBody>
          <a:bodyPr/>
          <a:p>
            <a:r>
              <a:rPr dirty="0" sz="2800" lang="en-US">
                <a:latin typeface="Gill Sans MT" panose="020B0502020104020203" pitchFamily="34" charset="0"/>
              </a:rPr>
              <a:t>An interventional study that was carried out between February 2022 and January 2023 following a training on application of principles and concepts of CQI in IPC programs.</a:t>
            </a:r>
          </a:p>
          <a:p>
            <a:r>
              <a:rPr dirty="0" sz="2800" lang="en-US">
                <a:latin typeface="Gill Sans MT" panose="020B0502020104020203" pitchFamily="34" charset="0"/>
              </a:rPr>
              <a:t>A work plan detailing the activities to be carried out to improve HH compliance was developed. </a:t>
            </a:r>
          </a:p>
          <a:p>
            <a:r>
              <a:rPr dirty="0" sz="2800" lang="en-US">
                <a:latin typeface="Gill Sans MT" panose="020B0502020104020203" pitchFamily="34" charset="0"/>
              </a:rPr>
              <a:t>The IPC committee conducted monthly HH audits, disseminated findings and identified gaps</a:t>
            </a:r>
            <a:r>
              <a:rPr dirty="0" lang="en-US"/>
              <a:t>.</a:t>
            </a:r>
            <a:endParaRPr dirty="0"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2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5</a:t>
            </a:fld>
            <a:endParaRPr dirty="0" lang="en-GB"/>
          </a:p>
        </p:txBody>
      </p:sp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417672" y="956526"/>
            <a:ext cx="8229600" cy="719874"/>
          </a:xfrm>
        </p:spPr>
        <p:txBody>
          <a:bodyPr/>
          <a:p>
            <a:pPr algn="ctr"/>
            <a:r>
              <a:rPr b="1" dirty="0" lang="en-GB">
                <a:latin typeface="Gill Sans MT" panose="020B0502020104020203" pitchFamily="34" charset="0"/>
                <a:cs typeface="Arial" pitchFamily="34" charset="0"/>
              </a:rPr>
              <a:t>Methodology</a:t>
            </a:r>
          </a:p>
        </p:txBody>
      </p:sp>
      <p:pic>
        <p:nvPicPr>
          <p:cNvPr id="2097185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186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187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18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4413" y="0"/>
            <a:ext cx="999831" cy="108518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5"/>
          </p:stSnd>
        </p:sndAc>
        <p:sndAc>
          <p:stSnd>
            <p:snd r:embed="rId5"/>
          </p:stSnd>
        </p:sndAc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6</a:t>
            </a:fld>
            <a:endParaRPr dirty="0" lang="en-GB"/>
          </a:p>
        </p:txBody>
      </p:sp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417672" y="956526"/>
            <a:ext cx="8229600" cy="719874"/>
          </a:xfrm>
        </p:spPr>
        <p:txBody>
          <a:bodyPr/>
          <a:p>
            <a:r>
              <a:rPr b="1" dirty="0" lang="en-GB">
                <a:latin typeface="Arial" pitchFamily="34" charset="0"/>
                <a:cs typeface="Arial" pitchFamily="34" charset="0"/>
              </a:rPr>
              <a:t>Methodology cont’d</a:t>
            </a:r>
          </a:p>
        </p:txBody>
      </p:sp>
      <p:pic>
        <p:nvPicPr>
          <p:cNvPr id="2097189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190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191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19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4413" y="0"/>
            <a:ext cx="999831" cy="1085182"/>
          </a:xfrm>
          <a:prstGeom prst="rect"/>
        </p:spPr>
      </p:pic>
      <p:sp>
        <p:nvSpPr>
          <p:cNvPr id="1048629" name="Content Placeholder 5"/>
          <p:cNvSpPr>
            <a:spLocks noGrp="1"/>
          </p:cNvSpPr>
          <p:nvPr>
            <p:ph idx="1"/>
          </p:nvPr>
        </p:nvSpPr>
        <p:spPr>
          <a:xfrm>
            <a:off x="152401" y="1649175"/>
            <a:ext cx="8860631" cy="4348286"/>
          </a:xfrm>
        </p:spPr>
        <p:txBody>
          <a:bodyPr>
            <a:normAutofit fontScale="96429" lnSpcReduction="20000"/>
          </a:bodyPr>
          <a:p>
            <a:r>
              <a:rPr dirty="0" sz="2800" lang="en-US">
                <a:latin typeface="Gill Sans MT" panose="020B0502020104020203" pitchFamily="34" charset="0"/>
              </a:rPr>
              <a:t>Strategies employed to improve HH included: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Gill Sans MT" panose="020B0502020104020203" pitchFamily="34" charset="0"/>
              </a:rPr>
              <a:t> integration of IPC with </a:t>
            </a:r>
            <a:r>
              <a:rPr dirty="0" sz="2800" lang="en-GB">
                <a:latin typeface="Gill Sans MT" panose="020B0502020104020203" pitchFamily="34" charset="0"/>
              </a:rPr>
              <a:t>AMS</a:t>
            </a:r>
            <a:r>
              <a:rPr dirty="0" sz="2800" lang="en-US">
                <a:latin typeface="Gill Sans MT" panose="020B0502020104020203" pitchFamily="34" charset="0"/>
              </a:rPr>
              <a:t> and </a:t>
            </a:r>
            <a:r>
              <a:rPr dirty="0" sz="2800" lang="en-GB">
                <a:latin typeface="Gill Sans MT" panose="020B0502020104020203" pitchFamily="34" charset="0"/>
              </a:rPr>
              <a:t>Quality Improvement Team (QIT)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Gill Sans MT" panose="020B0502020104020203" pitchFamily="34" charset="0"/>
              </a:rPr>
              <a:t>training of health care workers &amp; inductions of new staff,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Gill Sans MT" panose="020B0502020104020203" pitchFamily="34" charset="0"/>
              </a:rPr>
              <a:t>Monthly HH audits and quarterly ward infrastructure surveys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Gill Sans MT" panose="020B0502020104020203" pitchFamily="34" charset="0"/>
              </a:rPr>
              <a:t>quantification of HH supplies, repair and installation of additional HH stations and introduction of single use reusable hand drying towels.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5"/>
          </p:stSnd>
        </p:sndAc>
        <p:sndAc>
          <p:stSnd>
            <p:snd r:embed="rId5"/>
          </p:stSnd>
        </p:sndAc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7</a:t>
            </a:fld>
            <a:endParaRPr dirty="0" lang="en-GB"/>
          </a:p>
        </p:txBody>
      </p:sp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417672" y="956526"/>
            <a:ext cx="8229600" cy="719874"/>
          </a:xfrm>
        </p:spPr>
        <p:txBody>
          <a:bodyPr/>
          <a:p>
            <a:pPr algn="ctr"/>
            <a:r>
              <a:rPr b="1" dirty="0" lang="en-GB">
                <a:latin typeface="Gill Sans MT" panose="020B0502020104020203" pitchFamily="34" charset="0"/>
                <a:cs typeface="Arial" pitchFamily="34" charset="0"/>
              </a:rPr>
              <a:t>Methodology cont’d</a:t>
            </a:r>
          </a:p>
        </p:txBody>
      </p:sp>
      <p:pic>
        <p:nvPicPr>
          <p:cNvPr id="2097193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194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195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19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4413" y="0"/>
            <a:ext cx="999831" cy="1085182"/>
          </a:xfrm>
          <a:prstGeom prst="rect"/>
        </p:spPr>
      </p:pic>
      <p:sp>
        <p:nvSpPr>
          <p:cNvPr id="1048632" name="Content Placeholder 5"/>
          <p:cNvSpPr>
            <a:spLocks noGrp="1"/>
          </p:cNvSpPr>
          <p:nvPr>
            <p:ph idx="1"/>
          </p:nvPr>
        </p:nvSpPr>
        <p:spPr>
          <a:xfrm>
            <a:off x="152401" y="1696417"/>
            <a:ext cx="8860631" cy="4170983"/>
          </a:xfrm>
        </p:spPr>
        <p:txBody>
          <a:bodyPr>
            <a:normAutofit fontScale="96429" lnSpcReduction="20000"/>
          </a:bodyPr>
          <a:p>
            <a:r>
              <a:rPr dirty="0" sz="2800" lang="en-US">
                <a:latin typeface="Gill Sans MT" panose="020B0502020104020203" pitchFamily="34" charset="0"/>
              </a:rPr>
              <a:t>Use of the  </a:t>
            </a:r>
            <a:r>
              <a:rPr dirty="0" sz="2800" lang="en-GB">
                <a:latin typeface="Gill Sans MT" panose="020B0502020104020203" pitchFamily="34" charset="0"/>
              </a:rPr>
              <a:t>Plan-Do-Study-Act (PDSA)</a:t>
            </a:r>
            <a:r>
              <a:rPr dirty="0" sz="2800" lang="en-US">
                <a:latin typeface="Gill Sans MT" panose="020B0502020104020203" pitchFamily="34" charset="0"/>
              </a:rPr>
              <a:t> cycle</a:t>
            </a:r>
          </a:p>
          <a:p>
            <a:r>
              <a:rPr dirty="0" sz="2800" lang="en-US">
                <a:latin typeface="Gill Sans MT" panose="020B0502020104020203" pitchFamily="34" charset="0"/>
              </a:rPr>
              <a:t> quarterly joint supportive supervision sessions supported by County teams and USAID </a:t>
            </a:r>
            <a:r>
              <a:rPr dirty="0" sz="2800" lang="en-US" err="1">
                <a:latin typeface="Gill Sans MT" panose="020B0502020104020203" pitchFamily="34" charset="0"/>
              </a:rPr>
              <a:t>MTaPS</a:t>
            </a:r>
            <a:r>
              <a:rPr dirty="0" sz="2800" lang="en-US">
                <a:latin typeface="Gill Sans MT" panose="020B0502020104020203" pitchFamily="34" charset="0"/>
              </a:rPr>
              <a:t> to track compliance and monitor implementation of the work plans. </a:t>
            </a:r>
          </a:p>
          <a:p>
            <a:r>
              <a:rPr dirty="0" sz="2800" lang="en-US">
                <a:latin typeface="Gill Sans MT" panose="020B0502020104020203" pitchFamily="34" charset="0"/>
              </a:rPr>
              <a:t>WHO hand hygiene observation tool which captures the 5 moments of hand hygiene was employed during audits</a:t>
            </a:r>
          </a:p>
          <a:p>
            <a:r>
              <a:rPr dirty="0" sz="2800" lang="en-US">
                <a:latin typeface="Gill Sans MT" panose="020B0502020104020203" pitchFamily="34" charset="0"/>
              </a:rPr>
              <a:t> Descriptive statistics was used during data analysis and findings presented in figures, numerical and narratives.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5"/>
          </p:stSnd>
        </p:sndAc>
        <p:sndAc>
          <p:stSnd>
            <p:snd r:embed="rId5"/>
          </p:stSnd>
        </p:sndAc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Content Placeholder 3"/>
          <p:cNvSpPr>
            <a:spLocks noGrp="1"/>
          </p:cNvSpPr>
          <p:nvPr>
            <p:ph idx="1"/>
          </p:nvPr>
        </p:nvSpPr>
        <p:spPr>
          <a:xfrm>
            <a:off x="76200" y="1898287"/>
            <a:ext cx="8936832" cy="4045313"/>
          </a:xfrm>
        </p:spPr>
        <p:txBody>
          <a:bodyPr>
            <a:normAutofit/>
          </a:bodyPr>
          <a:p>
            <a:r>
              <a:rPr dirty="0" sz="2800" lang="en-US">
                <a:latin typeface="Gill Sans MT" panose="020B0502020104020203" pitchFamily="34" charset="0"/>
              </a:rPr>
              <a:t>The overall Hand hygiene compliance rate increased from 19% in February 2022 to a high of 75% in July 2022 and 71.8 % in September 2022.</a:t>
            </a:r>
          </a:p>
          <a:p>
            <a:r>
              <a:rPr dirty="0" sz="2800" lang="en-US">
                <a:latin typeface="Gill Sans MT" panose="020B0502020104020203" pitchFamily="34" charset="0"/>
              </a:rPr>
              <a:t>The most missed moments of HH were before performing a clean or aseptic procedure and after touching the patients surrounding but improved by 20% and 25% respectively over time. </a:t>
            </a:r>
          </a:p>
          <a:p>
            <a:r>
              <a:rPr dirty="0" sz="2800" lang="en-US">
                <a:latin typeface="Gill Sans MT" panose="020B0502020104020203" pitchFamily="34" charset="0"/>
              </a:rPr>
              <a:t>The laboratory was leading among 17 departments as it realized 100% compliance. </a:t>
            </a:r>
            <a:endParaRPr dirty="0" sz="2800" lang="en-GB"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104863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3B382E-45E7-4E61-B424-66450FFAAB61}" type="slidenum">
              <a:rPr lang="en-GB" smtClean="0"/>
              <a:t>8</a:t>
            </a:fld>
            <a:endParaRPr dirty="0" lang="en-GB"/>
          </a:p>
        </p:txBody>
      </p:sp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285517" y="1115469"/>
            <a:ext cx="8229600" cy="556428"/>
          </a:xfrm>
        </p:spPr>
        <p:txBody>
          <a:bodyPr>
            <a:noAutofit/>
          </a:bodyPr>
          <a:p>
            <a:pPr algn="ctr"/>
            <a:r>
              <a:rPr b="1" dirty="0" sz="4000" lang="en-GB">
                <a:latin typeface="Gill Sans MT" panose="020B0502020104020203" pitchFamily="34" charset="0"/>
                <a:cs typeface="Arial" pitchFamily="34" charset="0"/>
              </a:rPr>
              <a:t>Results</a:t>
            </a:r>
          </a:p>
        </p:txBody>
      </p:sp>
      <p:pic>
        <p:nvPicPr>
          <p:cNvPr id="2097197" name="Google Shape;222;p1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0769" y="6036816"/>
            <a:ext cx="8602462" cy="696897"/>
          </a:xfrm>
          <a:prstGeom prst="rect"/>
          <a:noFill/>
          <a:ln>
            <a:noFill/>
          </a:ln>
        </p:spPr>
      </p:pic>
      <p:pic>
        <p:nvPicPr>
          <p:cNvPr id="2097198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3200" y="32334"/>
            <a:ext cx="1219200" cy="826458"/>
          </a:xfrm>
          <a:prstGeom prst="rect"/>
        </p:spPr>
      </p:pic>
      <p:pic>
        <p:nvPicPr>
          <p:cNvPr id="2097199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72400" y="16028"/>
            <a:ext cx="1298369" cy="826458"/>
          </a:xfrm>
          <a:prstGeom prst="rect"/>
        </p:spPr>
      </p:pic>
      <p:pic>
        <p:nvPicPr>
          <p:cNvPr id="2097200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6200" y="0"/>
            <a:ext cx="999831" cy="108518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5"/>
          </p:stSnd>
        </p:sndAc>
        <p:sndAc>
          <p:stSnd>
            <p:snd r:embed="rId5"/>
          </p:stSnd>
        </p:sndAc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/>
              <a:t>Moment before a septic procedure</a:t>
            </a:r>
          </a:p>
        </p:txBody>
      </p:sp>
      <p:graphicFrame>
        <p:nvGraphicFramePr>
          <p:cNvPr id="419430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0" p14:dur="3000">
        <p:pull/>
        <p:sndAc>
          <p:stSnd>
            <p:snd r:embed="rId2"/>
          </p:stSnd>
        </p:sndAc>
        <p:sndAc>
          <p:stSnd>
            <p:snd r:embed="rId2"/>
          </p:stSnd>
        </p:sndAc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dir="t" rig="glow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algn="tl" flip="none" sx="50000" sy="5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Background</dc:title>
  <dc:creator>AQQQ</dc:creator>
  <cp:lastModifiedBy>user</cp:lastModifiedBy>
  <dcterms:created xsi:type="dcterms:W3CDTF">2023-04-21T10:05:51Z</dcterms:created>
  <dcterms:modified xsi:type="dcterms:W3CDTF">2023-05-04T00:22:32Z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08a6455b158d4f5ba1032a7a7b66abb4</vt:lpwstr>
  </property>
</Properties>
</file>