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66" r:id="rId6"/>
    <p:sldId id="280" r:id="rId7"/>
    <p:sldId id="267" r:id="rId8"/>
    <p:sldId id="273" r:id="rId9"/>
    <p:sldId id="274" r:id="rId10"/>
    <p:sldId id="270" r:id="rId11"/>
    <p:sldId id="276" r:id="rId12"/>
    <p:sldId id="277" r:id="rId13"/>
    <p:sldId id="279" r:id="rId14"/>
    <p:sldId id="262" r:id="rId15"/>
    <p:sldId id="263" r:id="rId16"/>
    <p:sldId id="28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5" d="100"/>
          <a:sy n="75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615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416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069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645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455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452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511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033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188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027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237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6BAEA-BF66-4224-AFA0-C267164906EC}" type="datetimeFigureOut">
              <a:rPr lang="en-GB" smtClean="0"/>
              <a:t>08/05/2023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E399F-FFB9-4645-9CA7-E7938B0AA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85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7.wdp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8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7" Type="http://schemas.microsoft.com/office/2007/relationships/hdphoto" Target="../media/hdphoto5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4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22455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Improving Quality of Prescriptions at the Coast General Teaching and Referral Hospital using Prescription Audits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5300" y="3983038"/>
            <a:ext cx="9144000" cy="2239962"/>
          </a:xfrm>
        </p:spPr>
        <p:txBody>
          <a:bodyPr>
            <a:normAutofit fontScale="25000" lnSpcReduction="20000"/>
          </a:bodyPr>
          <a:lstStyle/>
          <a:p>
            <a:endParaRPr lang="en-GB" dirty="0" smtClean="0"/>
          </a:p>
          <a:p>
            <a:r>
              <a:rPr lang="en-GB" sz="11200" dirty="0" smtClean="0"/>
              <a:t> </a:t>
            </a:r>
            <a:r>
              <a:rPr lang="en-GB" sz="11200" dirty="0" err="1" smtClean="0"/>
              <a:t>Kassam</a:t>
            </a:r>
            <a:r>
              <a:rPr lang="en-GB" sz="11200" dirty="0" smtClean="0"/>
              <a:t> Yusuf, </a:t>
            </a:r>
            <a:r>
              <a:rPr lang="en-GB" sz="11200" dirty="0" err="1" smtClean="0"/>
              <a:t>Wanjiru</a:t>
            </a:r>
            <a:r>
              <a:rPr lang="en-GB" sz="11200" dirty="0" smtClean="0"/>
              <a:t> </a:t>
            </a:r>
            <a:r>
              <a:rPr lang="en-GB" sz="11200" dirty="0" err="1" smtClean="0"/>
              <a:t>Korir</a:t>
            </a:r>
            <a:r>
              <a:rPr lang="en-GB" sz="11200" dirty="0" smtClean="0"/>
              <a:t>, </a:t>
            </a:r>
            <a:r>
              <a:rPr lang="en-GB" sz="11200" dirty="0" err="1" smtClean="0"/>
              <a:t>Rafida</a:t>
            </a:r>
            <a:r>
              <a:rPr lang="en-GB" sz="11200" dirty="0" smtClean="0"/>
              <a:t> </a:t>
            </a:r>
            <a:r>
              <a:rPr lang="en-GB" sz="11200" dirty="0" err="1" smtClean="0"/>
              <a:t>Ahmed,Payal</a:t>
            </a:r>
            <a:r>
              <a:rPr lang="en-GB" sz="11200" dirty="0" smtClean="0"/>
              <a:t> </a:t>
            </a:r>
            <a:r>
              <a:rPr lang="en-GB" sz="11200" dirty="0" err="1" smtClean="0"/>
              <a:t>ved</a:t>
            </a:r>
            <a:r>
              <a:rPr lang="en-GB" sz="11200" dirty="0" smtClean="0"/>
              <a:t>, Salma Jabir, </a:t>
            </a:r>
            <a:r>
              <a:rPr lang="en-GB" sz="11200" dirty="0" err="1" smtClean="0"/>
              <a:t>Everlyne</a:t>
            </a:r>
            <a:r>
              <a:rPr lang="en-GB" sz="11200" dirty="0" smtClean="0"/>
              <a:t> </a:t>
            </a:r>
            <a:r>
              <a:rPr lang="en-GB" sz="11200" dirty="0" err="1" smtClean="0"/>
              <a:t>Sumbi</a:t>
            </a:r>
            <a:r>
              <a:rPr lang="en-GB" sz="11200" dirty="0" smtClean="0"/>
              <a:t>  </a:t>
            </a:r>
          </a:p>
          <a:p>
            <a:r>
              <a:rPr lang="en-GB" sz="11200" dirty="0" smtClean="0"/>
              <a:t>IPNET conference</a:t>
            </a:r>
          </a:p>
          <a:p>
            <a:r>
              <a:rPr lang="en-GB" sz="11200" dirty="0" smtClean="0"/>
              <a:t>Sai rock Hotel</a:t>
            </a:r>
          </a:p>
          <a:p>
            <a:r>
              <a:rPr lang="en-GB" sz="11200" dirty="0" smtClean="0"/>
              <a:t>9</a:t>
            </a:r>
            <a:r>
              <a:rPr lang="en-GB" sz="11200" baseline="30000" dirty="0" smtClean="0"/>
              <a:t>th</a:t>
            </a:r>
            <a:r>
              <a:rPr lang="en-GB" sz="11200" dirty="0" smtClean="0"/>
              <a:t> to 12</a:t>
            </a:r>
            <a:r>
              <a:rPr lang="en-GB" sz="11200" baseline="30000" dirty="0" smtClean="0"/>
              <a:t>th</a:t>
            </a:r>
            <a:r>
              <a:rPr lang="en-GB" sz="11200" dirty="0" smtClean="0"/>
              <a:t> May 2023</a:t>
            </a:r>
            <a:endParaRPr lang="en-GB" sz="11200" dirty="0"/>
          </a:p>
        </p:txBody>
      </p:sp>
    </p:spTree>
    <p:extLst>
      <p:ext uri="{BB962C8B-B14F-4D97-AF65-F5344CB8AC3E}">
        <p14:creationId xmlns:p14="http://schemas.microsoft.com/office/powerpoint/2010/main" val="273710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Interventions put in place by hospital administration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Updated prescription format to include weight and diagnosis(After </a:t>
            </a:r>
            <a:r>
              <a:rPr lang="en-GB" dirty="0" smtClean="0"/>
              <a:t>Quarter 1</a:t>
            </a:r>
            <a:r>
              <a:rPr lang="en-GB" dirty="0" smtClean="0"/>
              <a:t>)</a:t>
            </a:r>
          </a:p>
          <a:p>
            <a:r>
              <a:rPr lang="en-GB" dirty="0" smtClean="0"/>
              <a:t>Sensitization of departmental heads (After Quarter 1)</a:t>
            </a:r>
          </a:p>
          <a:p>
            <a:r>
              <a:rPr lang="en-GB" dirty="0" smtClean="0"/>
              <a:t>Memo on rational prescribing sent to all departments(After Quarter 3)</a:t>
            </a:r>
          </a:p>
          <a:p>
            <a:r>
              <a:rPr lang="en-GB" dirty="0" smtClean="0"/>
              <a:t>Sensitization on rational prescribing during staff induction(After Quarter 3)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31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Trends over the year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1563" y="1790700"/>
            <a:ext cx="5024437" cy="423134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5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561192" y="1900238"/>
            <a:ext cx="4792608" cy="412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3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37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Trends over the year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3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18317" y="1066800"/>
            <a:ext cx="4584589" cy="53975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071563" y="1066800"/>
            <a:ext cx="5024437" cy="539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85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Trends over the year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9000" y="1524000"/>
            <a:ext cx="7048499" cy="488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6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Prescription audit report was well received by hospital </a:t>
            </a:r>
            <a:r>
              <a:rPr lang="en-GB" dirty="0" smtClean="0"/>
              <a:t>management</a:t>
            </a:r>
          </a:p>
          <a:p>
            <a:pPr lvl="0"/>
            <a:r>
              <a:rPr lang="en-GB" dirty="0" smtClean="0"/>
              <a:t>Improvement was only seen in the quarters when interventions were made</a:t>
            </a:r>
          </a:p>
          <a:p>
            <a:r>
              <a:rPr lang="en-GB" dirty="0" smtClean="0"/>
              <a:t>Audits need to </a:t>
            </a:r>
            <a:r>
              <a:rPr lang="en-GB" dirty="0"/>
              <a:t>be done consistently to change prescribing culture among prescribers</a:t>
            </a:r>
          </a:p>
          <a:p>
            <a:pPr lvl="0"/>
            <a:r>
              <a:rPr lang="en-GB" dirty="0" smtClean="0"/>
              <a:t>Further root cause analysis and interventions are required to improve the indicators at CGTRH</a:t>
            </a:r>
          </a:p>
          <a:p>
            <a:pPr marL="0" lv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07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Way forward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200000"/>
              </a:lnSpc>
            </a:pPr>
            <a:r>
              <a:rPr lang="en-GB" dirty="0" smtClean="0"/>
              <a:t>Continue quarterly audits and reports </a:t>
            </a:r>
          </a:p>
          <a:p>
            <a:pPr lvl="0">
              <a:lnSpc>
                <a:spcPct val="200000"/>
              </a:lnSpc>
            </a:pPr>
            <a:r>
              <a:rPr lang="en-GB" dirty="0" smtClean="0"/>
              <a:t>Brainstorm better interventions to improve quality of prescriptions</a:t>
            </a:r>
          </a:p>
          <a:p>
            <a:pPr lvl="0">
              <a:lnSpc>
                <a:spcPct val="200000"/>
              </a:lnSpc>
            </a:pPr>
            <a:r>
              <a:rPr lang="en-GB" dirty="0" smtClean="0"/>
              <a:t>Using the data on diagnosis, improve surveillance on antibiotic use and promote rational use of antibiotics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710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Acknowledgement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Co-authors</a:t>
            </a:r>
          </a:p>
          <a:p>
            <a:pPr lvl="1"/>
            <a:r>
              <a:rPr lang="en-GB" sz="2600" dirty="0" smtClean="0"/>
              <a:t>Dr </a:t>
            </a:r>
            <a:r>
              <a:rPr lang="en-GB" sz="2600" dirty="0" err="1" smtClean="0"/>
              <a:t>Wanjiru</a:t>
            </a:r>
            <a:r>
              <a:rPr lang="en-GB" sz="2600" dirty="0" smtClean="0"/>
              <a:t> </a:t>
            </a:r>
            <a:r>
              <a:rPr lang="en-GB" sz="2600" dirty="0" err="1"/>
              <a:t>Korir</a:t>
            </a:r>
            <a:r>
              <a:rPr lang="en-GB" sz="2600" dirty="0" smtClean="0"/>
              <a:t>, Dr </a:t>
            </a:r>
            <a:r>
              <a:rPr lang="en-GB" sz="2600" dirty="0" err="1"/>
              <a:t>Rafida</a:t>
            </a:r>
            <a:r>
              <a:rPr lang="en-GB" sz="2600" dirty="0"/>
              <a:t> Ahmed</a:t>
            </a:r>
            <a:r>
              <a:rPr lang="en-GB" sz="2600" dirty="0" smtClean="0"/>
              <a:t>, </a:t>
            </a:r>
            <a:r>
              <a:rPr lang="en-GB" sz="2600" dirty="0" err="1" smtClean="0"/>
              <a:t>Payal</a:t>
            </a:r>
            <a:r>
              <a:rPr lang="en-GB" sz="2600" dirty="0" smtClean="0"/>
              <a:t> </a:t>
            </a:r>
            <a:r>
              <a:rPr lang="en-GB" sz="2600" dirty="0" err="1"/>
              <a:t>ved</a:t>
            </a:r>
            <a:r>
              <a:rPr lang="en-GB" sz="2600" dirty="0"/>
              <a:t>, </a:t>
            </a:r>
            <a:r>
              <a:rPr lang="en-GB" sz="2600" dirty="0" smtClean="0"/>
              <a:t>Dr Salma </a:t>
            </a:r>
            <a:r>
              <a:rPr lang="en-GB" sz="2600" dirty="0"/>
              <a:t>Jabir, </a:t>
            </a:r>
            <a:r>
              <a:rPr lang="en-GB" sz="2600" dirty="0" smtClean="0"/>
              <a:t>Dr </a:t>
            </a:r>
            <a:r>
              <a:rPr lang="en-GB" sz="2600" dirty="0" err="1" smtClean="0"/>
              <a:t>Everlyne</a:t>
            </a:r>
            <a:r>
              <a:rPr lang="en-GB" sz="2600" dirty="0" smtClean="0"/>
              <a:t> </a:t>
            </a:r>
            <a:r>
              <a:rPr lang="en-GB" sz="2600" dirty="0" err="1" smtClean="0"/>
              <a:t>Sumbi</a:t>
            </a:r>
            <a:endParaRPr lang="en-GB" sz="2600" dirty="0" smtClean="0"/>
          </a:p>
          <a:p>
            <a:r>
              <a:rPr lang="en-GB" sz="3000" dirty="0" smtClean="0"/>
              <a:t>Mentors</a:t>
            </a:r>
          </a:p>
          <a:p>
            <a:pPr lvl="1"/>
            <a:r>
              <a:rPr lang="en-GB" sz="2600" dirty="0" smtClean="0"/>
              <a:t>Dr Paul </a:t>
            </a:r>
            <a:r>
              <a:rPr lang="en-GB" sz="2600" dirty="0" err="1" smtClean="0"/>
              <a:t>Musilinga</a:t>
            </a:r>
            <a:r>
              <a:rPr lang="en-GB" sz="2600" dirty="0" smtClean="0"/>
              <a:t>, Dr Ernest </a:t>
            </a:r>
            <a:r>
              <a:rPr lang="en-GB" sz="2600" dirty="0" err="1" smtClean="0"/>
              <a:t>Makokha</a:t>
            </a:r>
            <a:r>
              <a:rPr lang="en-GB" sz="2600" dirty="0" smtClean="0"/>
              <a:t>, Dr Raphael </a:t>
            </a:r>
            <a:r>
              <a:rPr lang="en-GB" sz="2600" dirty="0" err="1" smtClean="0"/>
              <a:t>Odondo</a:t>
            </a:r>
            <a:endParaRPr lang="en-GB" sz="2600" dirty="0" smtClean="0"/>
          </a:p>
          <a:p>
            <a:r>
              <a:rPr lang="en-GB" sz="3000" dirty="0" smtClean="0"/>
              <a:t>Special Thanks</a:t>
            </a:r>
          </a:p>
          <a:p>
            <a:pPr lvl="1"/>
            <a:r>
              <a:rPr lang="en-GB" sz="2600" dirty="0" smtClean="0"/>
              <a:t>County </a:t>
            </a:r>
            <a:r>
              <a:rPr lang="en-GB" sz="2600" dirty="0" err="1" smtClean="0"/>
              <a:t>dept</a:t>
            </a:r>
            <a:r>
              <a:rPr lang="en-GB" sz="2600" dirty="0" smtClean="0"/>
              <a:t> of health, CGTRH management, Ann </a:t>
            </a:r>
            <a:r>
              <a:rPr lang="en-GB" sz="2600" dirty="0" err="1" smtClean="0"/>
              <a:t>Mumbua</a:t>
            </a:r>
            <a:r>
              <a:rPr lang="en-GB" sz="2600" dirty="0" smtClean="0"/>
              <a:t>, Dr </a:t>
            </a:r>
            <a:r>
              <a:rPr lang="en-GB" sz="2600" dirty="0" err="1" smtClean="0"/>
              <a:t>Irine</a:t>
            </a:r>
            <a:r>
              <a:rPr lang="en-GB" sz="2600" dirty="0" smtClean="0"/>
              <a:t> </a:t>
            </a:r>
            <a:r>
              <a:rPr lang="en-GB" sz="2600" dirty="0" err="1" smtClean="0"/>
              <a:t>Muramba</a:t>
            </a:r>
            <a:r>
              <a:rPr lang="en-GB" sz="2600" dirty="0" smtClean="0"/>
              <a:t>, Florence </a:t>
            </a:r>
            <a:r>
              <a:rPr lang="en-GB" sz="2600" dirty="0" err="1" smtClean="0"/>
              <a:t>Wachira</a:t>
            </a:r>
            <a:r>
              <a:rPr lang="en-GB" sz="2600" dirty="0" smtClean="0"/>
              <a:t>, Washington State university (WSU)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530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sz="3200" dirty="0"/>
              <a:t>A</a:t>
            </a:r>
            <a:r>
              <a:rPr lang="en-GB" sz="3200" dirty="0" smtClean="0"/>
              <a:t>ntimicrobial </a:t>
            </a:r>
            <a:r>
              <a:rPr lang="en-GB" sz="3200" dirty="0"/>
              <a:t>resistance (AMR) </a:t>
            </a:r>
            <a:r>
              <a:rPr lang="en-GB" sz="3200" dirty="0" smtClean="0"/>
              <a:t>is a </a:t>
            </a:r>
            <a:r>
              <a:rPr lang="en-GB" sz="3200" dirty="0"/>
              <a:t>global public health </a:t>
            </a:r>
            <a:r>
              <a:rPr lang="en-GB" sz="3200" dirty="0" smtClean="0"/>
              <a:t>threat </a:t>
            </a:r>
            <a:r>
              <a:rPr lang="en-GB" sz="3200" dirty="0" smtClean="0"/>
              <a:t>(world health organisation (WHO), </a:t>
            </a:r>
            <a:r>
              <a:rPr lang="en-GB" sz="3200" dirty="0" smtClean="0"/>
              <a:t>2019) </a:t>
            </a:r>
          </a:p>
          <a:p>
            <a:pPr>
              <a:lnSpc>
                <a:spcPct val="150000"/>
              </a:lnSpc>
            </a:pPr>
            <a:r>
              <a:rPr lang="en-GB" sz="3200" dirty="0" smtClean="0"/>
              <a:t>Rational prescribing of antibiotics is key to fighting AMR</a:t>
            </a:r>
          </a:p>
          <a:p>
            <a:pPr>
              <a:lnSpc>
                <a:spcPct val="150000"/>
              </a:lnSpc>
            </a:pPr>
            <a:r>
              <a:rPr lang="en-GB" sz="3200" dirty="0" smtClean="0"/>
              <a:t>Prescription audits monitor rationality </a:t>
            </a:r>
            <a:r>
              <a:rPr lang="en-GB" sz="3200" dirty="0"/>
              <a:t>a</a:t>
            </a:r>
            <a:r>
              <a:rPr lang="en-GB" sz="3200" dirty="0" smtClean="0"/>
              <a:t>nd completeness of prescriptions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428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Prescription audit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A facility level quality improvement tool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Aims to improve patient care and outcomes </a:t>
            </a:r>
          </a:p>
          <a:p>
            <a:pPr lvl="0">
              <a:lnSpc>
                <a:spcPct val="150000"/>
              </a:lnSpc>
            </a:pPr>
            <a:r>
              <a:rPr lang="en-GB" dirty="0"/>
              <a:t>Detection of prescribing errors with their </a:t>
            </a:r>
            <a:r>
              <a:rPr lang="en-GB" dirty="0" smtClean="0"/>
              <a:t>reasons</a:t>
            </a:r>
            <a:endParaRPr lang="en-GB" dirty="0"/>
          </a:p>
          <a:p>
            <a:pPr lvl="0">
              <a:lnSpc>
                <a:spcPct val="150000"/>
              </a:lnSpc>
            </a:pPr>
            <a:r>
              <a:rPr lang="en-GB" dirty="0"/>
              <a:t>To reduce the irrational usage of antibiotics, syrups, injections, etc.</a:t>
            </a:r>
          </a:p>
          <a:p>
            <a:pPr lvl="0">
              <a:lnSpc>
                <a:spcPct val="150000"/>
              </a:lnSpc>
            </a:pPr>
            <a:r>
              <a:rPr lang="en-GB" dirty="0"/>
              <a:t>To identify opportunities for the improvement </a:t>
            </a:r>
          </a:p>
        </p:txBody>
      </p:sp>
    </p:spTree>
    <p:extLst>
      <p:ext uri="{BB962C8B-B14F-4D97-AF65-F5344CB8AC3E}">
        <p14:creationId xmlns:p14="http://schemas.microsoft.com/office/powerpoint/2010/main" val="426515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</a:t>
            </a:r>
            <a:r>
              <a:rPr lang="en-GB" dirty="0" smtClean="0"/>
              <a:t>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GB" dirty="0" smtClean="0"/>
              <a:t>To determine Prescription rationale and completeness at </a:t>
            </a:r>
            <a:r>
              <a:rPr lang="en-GB" dirty="0" smtClean="0"/>
              <a:t>Coast general teaching </a:t>
            </a:r>
            <a:r>
              <a:rPr lang="en-GB" dirty="0" smtClean="0"/>
              <a:t>and referral hospital (</a:t>
            </a:r>
            <a:r>
              <a:rPr lang="en-GB" dirty="0" smtClean="0"/>
              <a:t>CGTRH) as at March 2022</a:t>
            </a:r>
          </a:p>
          <a:p>
            <a:pPr>
              <a:lnSpc>
                <a:spcPct val="200000"/>
              </a:lnSpc>
            </a:pPr>
            <a:r>
              <a:rPr lang="en-GB" dirty="0" smtClean="0"/>
              <a:t>To monitor </a:t>
            </a:r>
            <a:r>
              <a:rPr lang="en-GB" dirty="0"/>
              <a:t>Prescription rationale and completeness at Coast general teaching and referral hospital (CGTRH</a:t>
            </a:r>
            <a:r>
              <a:rPr lang="en-GB" dirty="0" smtClean="0"/>
              <a:t>) over 4 quarters in the year 2022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7383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This was a retrospective </a:t>
            </a:r>
            <a:r>
              <a:rPr lang="en-GB" dirty="0" smtClean="0"/>
              <a:t>study</a:t>
            </a:r>
          </a:p>
          <a:p>
            <a:r>
              <a:rPr lang="en-GB" dirty="0" smtClean="0"/>
              <a:t>A prescription audit team was formed </a:t>
            </a:r>
            <a:r>
              <a:rPr lang="en-GB" dirty="0" smtClean="0"/>
              <a:t> </a:t>
            </a:r>
            <a:endParaRPr lang="en-GB" dirty="0" smtClean="0"/>
          </a:p>
          <a:p>
            <a:r>
              <a:rPr lang="en-GB" dirty="0" smtClean="0"/>
              <a:t>Prescriptions were selected randomly from all outpatient dispensing points</a:t>
            </a:r>
          </a:p>
          <a:p>
            <a:r>
              <a:rPr lang="en-GB" dirty="0" smtClean="0"/>
              <a:t>96 prescriptions were audited every quarter</a:t>
            </a:r>
          </a:p>
          <a:p>
            <a:r>
              <a:rPr lang="en-GB" dirty="0" smtClean="0"/>
              <a:t>A prescription audit tool was used to capture the data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39950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WHO indicators were used</a:t>
            </a:r>
          </a:p>
          <a:p>
            <a:r>
              <a:rPr lang="en-GB" dirty="0" smtClean="0"/>
              <a:t>For prescription completeness</a:t>
            </a:r>
          </a:p>
          <a:p>
            <a:pPr lvl="1"/>
            <a:r>
              <a:rPr lang="en-GB" dirty="0"/>
              <a:t>Name and signature of prescriber, age, sex, weight, diagnosis, medicine schedule, dose and duration</a:t>
            </a:r>
          </a:p>
          <a:p>
            <a:r>
              <a:rPr lang="en-GB" dirty="0"/>
              <a:t>For </a:t>
            </a:r>
            <a:r>
              <a:rPr lang="en-GB" dirty="0" smtClean="0"/>
              <a:t>rationality</a:t>
            </a:r>
            <a:endParaRPr lang="en-GB" dirty="0"/>
          </a:p>
          <a:p>
            <a:pPr lvl="1"/>
            <a:r>
              <a:rPr lang="en-GB" dirty="0"/>
              <a:t>The number of medicines prescribed, antibiotics, injections, and generic names </a:t>
            </a:r>
            <a:r>
              <a:rPr lang="en-GB" dirty="0" smtClean="0"/>
              <a:t>used</a:t>
            </a:r>
          </a:p>
          <a:p>
            <a:r>
              <a:rPr lang="en-GB" dirty="0" smtClean="0"/>
              <a:t>Data was analysed in form of percentages </a:t>
            </a:r>
            <a:r>
              <a:rPr lang="en-GB" dirty="0"/>
              <a:t>using excel </a:t>
            </a:r>
            <a:r>
              <a:rPr lang="en-GB" dirty="0" smtClean="0"/>
              <a:t>and presented in form of graphs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8817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 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dirty="0"/>
              <a:t>exercise was conducted over 4 quarters</a:t>
            </a:r>
          </a:p>
          <a:p>
            <a:r>
              <a:rPr lang="en-GB" dirty="0"/>
              <a:t>A report was prepared after every </a:t>
            </a:r>
            <a:r>
              <a:rPr lang="en-GB" dirty="0" smtClean="0"/>
              <a:t>audit performed</a:t>
            </a:r>
            <a:endParaRPr lang="en-GB" dirty="0"/>
          </a:p>
          <a:p>
            <a:r>
              <a:rPr lang="en-GB" dirty="0"/>
              <a:t>This was presented to the hospital management </a:t>
            </a:r>
          </a:p>
          <a:p>
            <a:r>
              <a:rPr lang="en-GB" dirty="0"/>
              <a:t>The hospital management put in measures to improve prescription </a:t>
            </a:r>
            <a:r>
              <a:rPr lang="en-GB" dirty="0" smtClean="0"/>
              <a:t>quality such as </a:t>
            </a:r>
          </a:p>
          <a:p>
            <a:pPr lvl="1"/>
            <a:r>
              <a:rPr lang="en-GB" dirty="0" smtClean="0"/>
              <a:t>Updating the prescription format</a:t>
            </a:r>
          </a:p>
          <a:p>
            <a:pPr lvl="1"/>
            <a:r>
              <a:rPr lang="en-GB" dirty="0" smtClean="0"/>
              <a:t>Sensitization of prescribers</a:t>
            </a:r>
          </a:p>
          <a:p>
            <a:pPr lvl="1"/>
            <a:r>
              <a:rPr lang="en-GB" dirty="0" smtClean="0"/>
              <a:t>Writing of </a:t>
            </a:r>
            <a:r>
              <a:rPr lang="en-GB" dirty="0" smtClean="0"/>
              <a:t>MEMOs </a:t>
            </a:r>
            <a:r>
              <a:rPr lang="en-GB" dirty="0" smtClean="0"/>
              <a:t>on appropriate prescribing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76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Baseline prescription audit results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9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96000" y="1800226"/>
            <a:ext cx="4976536" cy="4351338"/>
          </a:xfrm>
          <a:prstGeom prst="rect">
            <a:avLst/>
          </a:prstGeom>
        </p:spPr>
      </p:pic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9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03392" y="1800226"/>
            <a:ext cx="458458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69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Baseline prescription audit results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91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057" y="1690688"/>
            <a:ext cx="4203493" cy="47065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8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86290" y="1690688"/>
            <a:ext cx="3717980" cy="470651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3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04269" y="1690688"/>
            <a:ext cx="3840105" cy="45100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961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515</Words>
  <Application>Microsoft Office PowerPoint</Application>
  <PresentationFormat>Widescreen</PresentationFormat>
  <Paragraphs>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Improving Quality of Prescriptions at the Coast General Teaching and Referral Hospital using Prescription Audits </vt:lpstr>
      <vt:lpstr>Background</vt:lpstr>
      <vt:lpstr>Prescription audit</vt:lpstr>
      <vt:lpstr>Objectives</vt:lpstr>
      <vt:lpstr>Methods</vt:lpstr>
      <vt:lpstr>Methods</vt:lpstr>
      <vt:lpstr>Methods continued</vt:lpstr>
      <vt:lpstr>Baseline prescription audit results</vt:lpstr>
      <vt:lpstr>Baseline prescription audit results</vt:lpstr>
      <vt:lpstr>Interventions put in place by hospital administration</vt:lpstr>
      <vt:lpstr>Trends over the year</vt:lpstr>
      <vt:lpstr>Trends over the year</vt:lpstr>
      <vt:lpstr>Trends over the year</vt:lpstr>
      <vt:lpstr>Conclusion</vt:lpstr>
      <vt:lpstr>Way forward</vt:lpstr>
      <vt:lpstr>Acknowledgement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Prescription audit report</dc:title>
  <dc:creator>Default</dc:creator>
  <cp:lastModifiedBy>Default</cp:lastModifiedBy>
  <cp:revision>43</cp:revision>
  <dcterms:created xsi:type="dcterms:W3CDTF">2023-01-03T16:24:33Z</dcterms:created>
  <dcterms:modified xsi:type="dcterms:W3CDTF">2023-05-08T18:45:13Z</dcterms:modified>
</cp:coreProperties>
</file>