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68" r:id="rId4"/>
    <p:sldId id="269" r:id="rId5"/>
    <p:sldId id="265" r:id="rId6"/>
    <p:sldId id="263" r:id="rId7"/>
    <p:sldId id="258" r:id="rId8"/>
    <p:sldId id="270" r:id="rId9"/>
    <p:sldId id="262" r:id="rId10"/>
    <p:sldId id="272" r:id="rId11"/>
    <p:sldId id="259" r:id="rId12"/>
    <p:sldId id="273" r:id="rId13"/>
    <p:sldId id="274" r:id="rId14"/>
    <p:sldId id="260" r:id="rId15"/>
    <p:sldId id="261" r:id="rId16"/>
    <p:sldId id="266" r:id="rId17"/>
    <p:sldId id="26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605" autoAdjust="0"/>
    <p:restoredTop sz="99614" autoAdjust="0"/>
  </p:normalViewPr>
  <p:slideViewPr>
    <p:cSldViewPr>
      <p:cViewPr>
        <p:scale>
          <a:sx n="62" d="100"/>
          <a:sy n="62" d="100"/>
        </p:scale>
        <p:origin x="-1128" y="-2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64" y="12278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716" y="-6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Average Score In Chart Form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Average Score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Component 1</c:v>
                </c:pt>
                <c:pt idx="1">
                  <c:v>Component 2</c:v>
                </c:pt>
                <c:pt idx="2">
                  <c:v>Component 3</c:v>
                </c:pt>
                <c:pt idx="3">
                  <c:v>Component 4</c:v>
                </c:pt>
                <c:pt idx="4">
                  <c:v>Component 5</c:v>
                </c:pt>
                <c:pt idx="5">
                  <c:v>Component 6</c:v>
                </c:pt>
                <c:pt idx="6">
                  <c:v>Component 7</c:v>
                </c:pt>
                <c:pt idx="7">
                  <c:v>Component 8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0.66</c:v>
                </c:pt>
                <c:pt idx="1">
                  <c:v>0.54</c:v>
                </c:pt>
                <c:pt idx="2">
                  <c:v>0.54</c:v>
                </c:pt>
                <c:pt idx="3">
                  <c:v>0.47</c:v>
                </c:pt>
                <c:pt idx="4">
                  <c:v>0.59</c:v>
                </c:pt>
                <c:pt idx="5">
                  <c:v>0.54</c:v>
                </c:pt>
                <c:pt idx="6">
                  <c:v>0.57999999999999996</c:v>
                </c:pt>
                <c:pt idx="7">
                  <c:v>0.57999999999999996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6E2-45B5-BB6C-F629F5F8704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05163520"/>
        <c:axId val="205170560"/>
      </c:barChart>
      <c:catAx>
        <c:axId val="20516352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5170560"/>
        <c:crosses val="autoZero"/>
        <c:auto val="1"/>
        <c:lblAlgn val="ctr"/>
        <c:lblOffset val="100"/>
        <c:noMultiLvlLbl val="0"/>
      </c:catAx>
      <c:valAx>
        <c:axId val="205170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51635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A23E17-0DB0-47C1-8EAC-BE271BFBB9CF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CCFD85-0733-4C99-81BF-CE534FA045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2746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16C1C7-D1B5-4DA2-8808-0852CAB46539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248F4A-0A0A-4974-9520-825D42427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6630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248F4A-0A0A-4974-9520-825D424276D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3290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248F4A-0A0A-4974-9520-825D424276D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4234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248F4A-0A0A-4974-9520-825D424276D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9295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248F4A-0A0A-4974-9520-825D424276D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888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B272008-65DC-48E4-A430-6510AEA5B109}" type="datetimeFigureOut">
              <a:rPr lang="en-US" smtClean="0"/>
              <a:t>5/11/2023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796CFD7-AC78-484D-BC6E-61C39498D6D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72008-65DC-48E4-A430-6510AEA5B109}" type="datetimeFigureOut">
              <a:rPr lang="en-US" smtClean="0"/>
              <a:t>5/11/2023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6CFD7-AC78-484D-BC6E-61C39498D6D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72008-65DC-48E4-A430-6510AEA5B109}" type="datetimeFigureOut">
              <a:rPr lang="en-US" smtClean="0"/>
              <a:t>5/11/2023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6CFD7-AC78-484D-BC6E-61C39498D6D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72008-65DC-48E4-A430-6510AEA5B109}" type="datetimeFigureOut">
              <a:rPr lang="en-US" smtClean="0"/>
              <a:t>5/11/2023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6CFD7-AC78-484D-BC6E-61C39498D6D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72008-65DC-48E4-A430-6510AEA5B109}" type="datetimeFigureOut">
              <a:rPr lang="en-US" smtClean="0"/>
              <a:t>5/11/2023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6CFD7-AC78-484D-BC6E-61C39498D6D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72008-65DC-48E4-A430-6510AEA5B109}" type="datetimeFigureOut">
              <a:rPr lang="en-US" smtClean="0"/>
              <a:t>5/11/2023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6CFD7-AC78-484D-BC6E-61C39498D6D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72008-65DC-48E4-A430-6510AEA5B109}" type="datetimeFigureOut">
              <a:rPr lang="en-US" smtClean="0"/>
              <a:t>5/11/2023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6CFD7-AC78-484D-BC6E-61C39498D6D3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72008-65DC-48E4-A430-6510AEA5B109}" type="datetimeFigureOut">
              <a:rPr lang="en-US" smtClean="0"/>
              <a:t>5/11/2023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6CFD7-AC78-484D-BC6E-61C39498D6D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72008-65DC-48E4-A430-6510AEA5B109}" type="datetimeFigureOut">
              <a:rPr lang="en-US" smtClean="0"/>
              <a:t>5/11/2023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6CFD7-AC78-484D-BC6E-61C39498D6D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4B272008-65DC-48E4-A430-6510AEA5B109}" type="datetimeFigureOut">
              <a:rPr lang="en-US" smtClean="0"/>
              <a:t>5/11/2023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6CFD7-AC78-484D-BC6E-61C39498D6D3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B272008-65DC-48E4-A430-6510AEA5B109}" type="datetimeFigureOut">
              <a:rPr lang="en-US" smtClean="0"/>
              <a:t>5/11/2023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796CFD7-AC78-484D-BC6E-61C39498D6D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B272008-65DC-48E4-A430-6510AEA5B109}" type="datetimeFigureOut">
              <a:rPr lang="en-US" smtClean="0"/>
              <a:t>5/11/2023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796CFD7-AC78-484D-BC6E-61C39498D6D3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067800" cy="5229342"/>
          </a:xfrm>
          <a:solidFill>
            <a:schemeClr val="bg1">
              <a:lumMod val="85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ASSESSMENT OF </a:t>
            </a:r>
          </a:p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INFECTION PREVENTION AND CONTROL (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IPC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 IN MOMBASA COUNTY </a:t>
            </a:r>
          </a:p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COMPLIANCE WITH </a:t>
            </a:r>
          </a:p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WORLD HEALTH ORGANIZATION (WHO) MINIMUM REQUIREMENTS</a:t>
            </a:r>
          </a:p>
          <a:p>
            <a:pPr algn="ctr"/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Jane W. </a:t>
            </a:r>
            <a:r>
              <a:rPr 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Gitahi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</a:t>
            </a:r>
          </a:p>
          <a:p>
            <a:pPr algn="ctr"/>
            <a:r>
              <a:rPr 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Mtr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Florence </a:t>
            </a:r>
            <a:r>
              <a:rPr 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Wachira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, Caren </a:t>
            </a:r>
            <a:r>
              <a:rPr 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Mibei</a:t>
            </a:r>
            <a:endParaRPr lang="en-US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33773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33728"/>
            <a:ext cx="8229600" cy="4081272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Inadequate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(0–200)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Basic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(201–400)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Intermediate (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401–600)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Advanced (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601-800).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WAS ANALYZED USING EXCEL.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381000"/>
            <a:ext cx="2209800" cy="8382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Contin…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55C62292-4CB7-1503-140B-730E9A28FF6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1765" t="8016" r="11765" b="11112"/>
          <a:stretch/>
        </p:blipFill>
        <p:spPr>
          <a:xfrm>
            <a:off x="7010400" y="2597054"/>
            <a:ext cx="1981200" cy="1663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0972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28194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FACILITY SCORED 430,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WITH THE OTHER LEVEL 4 FACILITIES BETWEEN 320 - 375. </a:t>
            </a:r>
          </a:p>
          <a:p>
            <a:endParaRPr lang="en-US" sz="32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152400"/>
            <a:ext cx="3657600" cy="838200"/>
          </a:xfrm>
        </p:spPr>
        <p:txBody>
          <a:bodyPr/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977366E8-65E6-D1CC-4086-D9FA65BC9D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67600" y="4114800"/>
            <a:ext cx="1524132" cy="2274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6884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30987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average scores for components were 63% Component 1, 66% Components 2 &amp; 3 54% Components 5, 59% Components 6, 54% Components 7 and 58% Components 8. Component 4 scored 47%.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152400"/>
            <a:ext cx="3657600" cy="11430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06B3F486-1E8D-CA86-F3C6-A48D8CCA43C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4000" t="29048" r="41000"/>
          <a:stretch/>
        </p:blipFill>
        <p:spPr>
          <a:xfrm>
            <a:off x="7543800" y="3962400"/>
            <a:ext cx="1524000" cy="2270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12548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228600"/>
            <a:ext cx="3657600" cy="1143000"/>
          </a:xfrm>
        </p:spPr>
        <p:txBody>
          <a:bodyPr/>
          <a:lstStyle/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="" xmlns:a16="http://schemas.microsoft.com/office/drawing/2014/main" id="{23354969-E241-3A9E-0DD7-101AE3B911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5012320"/>
              </p:ext>
            </p:extLst>
          </p:nvPr>
        </p:nvGraphicFramePr>
        <p:xfrm>
          <a:off x="381000" y="1371600"/>
          <a:ext cx="8305800" cy="4635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885312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62100"/>
            <a:ext cx="8496300" cy="4076700"/>
          </a:xfrm>
          <a:solidFill>
            <a:schemeClr val="bg1">
              <a:lumMod val="75000"/>
            </a:schemeClr>
          </a:solidFill>
        </p:spPr>
        <p:txBody>
          <a:bodyPr>
            <a:normAutofit fontScale="92500" lnSpcReduction="20000"/>
          </a:bodyPr>
          <a:lstStyle/>
          <a:p>
            <a:pPr marL="109728" indent="0" algn="just">
              <a:lnSpc>
                <a:spcPct val="150000"/>
              </a:lnSpc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 algn="just">
              <a:lnSpc>
                <a:spcPct val="150000"/>
              </a:lnSpc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 algn="just">
              <a:lnSpc>
                <a:spcPct val="150000"/>
              </a:lnSpc>
              <a:buNone/>
            </a:pP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IPC Program In Mombasa County Established In June 2021 Has Gaps In All 8 Components With HAI Surveillance Scoring The Least.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429000" cy="639762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DISCUSSION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E1B642B1-6845-FCAA-DE16-84C30EE491A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812" t="7895" r="16793" b="16315"/>
          <a:stretch/>
        </p:blipFill>
        <p:spPr>
          <a:xfrm>
            <a:off x="990601" y="684654"/>
            <a:ext cx="2285999" cy="1959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245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534399" cy="4572000"/>
          </a:xfrm>
          <a:solidFill>
            <a:schemeClr val="bg1">
              <a:lumMod val="85000"/>
            </a:schemeClr>
          </a:solidFill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endParaRPr lang="en-US" sz="3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IPC program is established in a stepwise manner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Gaps Identified will help in prioritizing areas where focus needs to be placed towards achieving full compliance.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152400"/>
            <a:ext cx="3505200" cy="868362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sz="4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FD453E1E-E2A4-C3A2-0F0C-71AB5D46CE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2700" y="152400"/>
            <a:ext cx="1685500" cy="1914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1902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8382000" cy="33528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the level 4 &amp; 5 in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managers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the our mentors. </a:t>
            </a:r>
          </a:p>
          <a:p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F703312E-037F-A4DB-A7BA-746509002F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0" y="381000"/>
            <a:ext cx="2209799" cy="1909763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37214956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9AF60087-3A90-E82F-BF56-37CD4447DF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3793" y="1424684"/>
            <a:ext cx="6248400" cy="3200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2048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458200" cy="4114799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Epidemics, Pandemics and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ntimicrobial Resistance (AMR) are common challenges.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IPC is the cornerstone for their control. </a:t>
            </a:r>
          </a:p>
          <a:p>
            <a:pPr marL="0" indent="0">
              <a:lnSpc>
                <a:spcPct val="120000"/>
              </a:lnSpc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endParaRPr lang="en-US" sz="2800" dirty="0"/>
          </a:p>
          <a:p>
            <a:pPr>
              <a:lnSpc>
                <a:spcPct val="120000"/>
              </a:lnSpc>
            </a:pPr>
            <a:endParaRPr lang="en-US" sz="2800" dirty="0"/>
          </a:p>
          <a:p>
            <a:pPr marL="0" indent="0">
              <a:lnSpc>
                <a:spcPct val="120000"/>
              </a:lnSpc>
              <a:buNone/>
            </a:pP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0" y="381000"/>
            <a:ext cx="3886200" cy="914400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32030073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082624" cy="37338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WHO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Guidelines Development Group Identified Eight core Components (CC) of IPC programs.</a:t>
            </a:r>
          </a:p>
          <a:p>
            <a:pPr>
              <a:lnSpc>
                <a:spcPct val="120000"/>
              </a:lnSpc>
            </a:pP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381000"/>
            <a:ext cx="3924300" cy="762000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31299891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3886200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CC 1: IPC programs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CC 2: IPC Guidelines</a:t>
            </a:r>
          </a:p>
          <a:p>
            <a:pPr marL="0" lvl="0" indent="0">
              <a:lnSpc>
                <a:spcPct val="170000"/>
              </a:lnSpc>
              <a:buClr>
                <a:srgbClr val="6076B4"/>
              </a:buClr>
              <a:buFont typeface="Wingdings" panose="05000000000000000000" pitchFamily="2" charset="2"/>
              <a:buChar char="q"/>
            </a:pP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CC 3: IPC education and training</a:t>
            </a:r>
          </a:p>
          <a:p>
            <a:pPr marL="0" lvl="0" indent="0">
              <a:lnSpc>
                <a:spcPct val="170000"/>
              </a:lnSpc>
              <a:buClr>
                <a:srgbClr val="6076B4"/>
              </a:buClr>
              <a:buFont typeface="Wingdings" panose="05000000000000000000" pitchFamily="2" charset="2"/>
              <a:buChar char="q"/>
            </a:pP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CC 4: Health care-associated infection (HAI) surveillance 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endParaRPr lang="en-US" sz="5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sz="7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sz="7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sz="7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2700" y="228600"/>
            <a:ext cx="3924300" cy="639762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16095430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752600"/>
            <a:ext cx="8686800" cy="3429000"/>
          </a:xfrm>
        </p:spPr>
        <p:txBody>
          <a:bodyPr>
            <a:normAutofit/>
          </a:bodyPr>
          <a:lstStyle/>
          <a:p>
            <a:pPr marL="0" lvl="0" indent="0">
              <a:lnSpc>
                <a:spcPct val="170000"/>
              </a:lnSpc>
              <a:buClr>
                <a:srgbClr val="6076B4"/>
              </a:buClr>
              <a:buFont typeface="Wingdings" panose="05000000000000000000" pitchFamily="2" charset="2"/>
              <a:buChar char="q"/>
            </a:pP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CC 5: Multimodal strategies for implementing infection prevention and control activities.</a:t>
            </a:r>
          </a:p>
          <a:p>
            <a:pPr marL="0" lvl="0" indent="0">
              <a:lnSpc>
                <a:spcPct val="170000"/>
              </a:lnSpc>
              <a:buClr>
                <a:srgbClr val="6076B4"/>
              </a:buClr>
              <a:buFont typeface="Wingdings" panose="05000000000000000000" pitchFamily="2" charset="2"/>
              <a:buChar char="q"/>
            </a:pP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CC 6: Monitoring and Evaluation and Feedback.</a:t>
            </a:r>
          </a:p>
          <a:p>
            <a:pPr marL="457200" lvl="0" indent="-457200">
              <a:lnSpc>
                <a:spcPct val="170000"/>
              </a:lnSpc>
              <a:buClr>
                <a:srgbClr val="6076B4"/>
              </a:buClr>
              <a:buFont typeface="Wingdings" panose="05000000000000000000" pitchFamily="2" charset="2"/>
              <a:buChar char="Ø"/>
            </a:pPr>
            <a:endParaRPr lang="en-US" sz="23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lnSpc>
                <a:spcPct val="170000"/>
              </a:lnSpc>
              <a:buClr>
                <a:srgbClr val="6076B4"/>
              </a:buClr>
              <a:buFont typeface="Wingdings" panose="05000000000000000000" pitchFamily="2" charset="2"/>
              <a:buChar char="Ø"/>
            </a:pPr>
            <a:endParaRPr lang="en-US" sz="23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19200" y="1143000"/>
            <a:ext cx="3352800" cy="762000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CONTINUE…</a:t>
            </a:r>
          </a:p>
        </p:txBody>
      </p:sp>
    </p:spTree>
    <p:extLst>
      <p:ext uri="{BB962C8B-B14F-4D97-AF65-F5344CB8AC3E}">
        <p14:creationId xmlns:p14="http://schemas.microsoft.com/office/powerpoint/2010/main" val="31497793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305800" cy="4648200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CC 7: Workload, Staffing and Bed occupancy at the facility level.</a:t>
            </a:r>
          </a:p>
          <a:p>
            <a:pPr marL="0" indent="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CC 8: Built Environment, Materials And Equipment For Infection Prevention And Control At The Facility Level.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3810000" cy="563562"/>
          </a:xfrm>
        </p:spPr>
        <p:txBody>
          <a:bodyPr>
            <a:no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CONTINUE….</a:t>
            </a:r>
          </a:p>
        </p:txBody>
      </p:sp>
    </p:spTree>
    <p:extLst>
      <p:ext uri="{BB962C8B-B14F-4D97-AF65-F5344CB8AC3E}">
        <p14:creationId xmlns:p14="http://schemas.microsoft.com/office/powerpoint/2010/main" val="8694987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8847"/>
            <a:ext cx="8305800" cy="2697164"/>
          </a:xfrm>
          <a:solidFill>
            <a:schemeClr val="bg1">
              <a:lumMod val="85000"/>
            </a:schemeClr>
          </a:solidFill>
        </p:spPr>
        <p:txBody>
          <a:bodyPr>
            <a:noAutofit/>
          </a:bodyPr>
          <a:lstStyle/>
          <a:p>
            <a:pPr marL="109728" indent="0" algn="ctr">
              <a:lnSpc>
                <a:spcPct val="150000"/>
              </a:lnSpc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Cross-sectional Study Assessed </a:t>
            </a:r>
          </a:p>
          <a:p>
            <a:pPr marL="109728" indent="0" algn="ctr">
              <a:lnSpc>
                <a:spcPct val="150000"/>
              </a:lnSpc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IPC Programs In Level 4 &amp; 5 Facilities In Department Of Health In January 2023.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8900" y="168275"/>
            <a:ext cx="38862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/>
            </a:r>
            <a:br>
              <a:rPr lang="en-US" b="1" dirty="0"/>
            </a:b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METHODS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0817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534400" cy="3048000"/>
          </a:xfrm>
          <a:solidFill>
            <a:schemeClr val="bg1">
              <a:lumMod val="85000"/>
            </a:schemeClr>
          </a:solidFill>
        </p:spPr>
        <p:txBody>
          <a:bodyPr>
            <a:noAutofit/>
          </a:bodyPr>
          <a:lstStyle/>
          <a:p>
            <a:pPr marL="109728" indent="0" algn="ctr">
              <a:lnSpc>
                <a:spcPct val="150000"/>
              </a:lnSpc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Quantitative Data was collected using </a:t>
            </a:r>
          </a:p>
          <a:p>
            <a:pPr marL="109728" indent="0" algn="ctr">
              <a:lnSpc>
                <a:spcPct val="150000"/>
              </a:lnSpc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WHO Infection Prevention and Control Assessment Framework at the Facility Level (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IPCAF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8900" y="168275"/>
            <a:ext cx="38862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METHODS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30F89024-A30B-7FBD-CE24-FFB9CF5FA74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897" t="13045" r="12897" b="8685"/>
          <a:stretch/>
        </p:blipFill>
        <p:spPr>
          <a:xfrm>
            <a:off x="2943225" y="4267200"/>
            <a:ext cx="3257550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1985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382000" cy="36576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A Structured, Closed-Formatted Questionnaire With An Associated Scoring System To Assign An IPC Levels.</a:t>
            </a:r>
          </a:p>
          <a:p>
            <a:pPr marL="0" indent="0" algn="ctr">
              <a:lnSpc>
                <a:spcPct val="150000"/>
              </a:lnSpc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3962400" cy="566928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Contin…</a:t>
            </a:r>
          </a:p>
        </p:txBody>
      </p:sp>
    </p:spTree>
    <p:extLst>
      <p:ext uri="{BB962C8B-B14F-4D97-AF65-F5344CB8AC3E}">
        <p14:creationId xmlns:p14="http://schemas.microsoft.com/office/powerpoint/2010/main" val="13937243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279</TotalTime>
  <Words>388</Words>
  <Application>Microsoft Office PowerPoint</Application>
  <PresentationFormat>On-screen Show (4:3)</PresentationFormat>
  <Paragraphs>68</Paragraphs>
  <Slides>17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Concourse</vt:lpstr>
      <vt:lpstr>PowerPoint Presentation</vt:lpstr>
      <vt:lpstr>INTRODUCTION</vt:lpstr>
      <vt:lpstr>INTRODUCTION</vt:lpstr>
      <vt:lpstr>INTRODUCTION</vt:lpstr>
      <vt:lpstr>CONTINUE…</vt:lpstr>
      <vt:lpstr>CONTINUE….</vt:lpstr>
      <vt:lpstr> METHODS </vt:lpstr>
      <vt:lpstr>METHODS</vt:lpstr>
      <vt:lpstr>Contin…</vt:lpstr>
      <vt:lpstr>Contin…</vt:lpstr>
      <vt:lpstr>RESULTS</vt:lpstr>
      <vt:lpstr>RESULTS</vt:lpstr>
      <vt:lpstr>RESULTS </vt:lpstr>
      <vt:lpstr>DISCUSSION:</vt:lpstr>
      <vt:lpstr> CONCLUSION: 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User</dc:creator>
  <cp:lastModifiedBy>User</cp:lastModifiedBy>
  <cp:revision>64</cp:revision>
  <dcterms:created xsi:type="dcterms:W3CDTF">2023-05-08T19:48:36Z</dcterms:created>
  <dcterms:modified xsi:type="dcterms:W3CDTF">2023-05-11T19:11:30Z</dcterms:modified>
</cp:coreProperties>
</file>