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0" r:id="rId3"/>
    <p:sldId id="394" r:id="rId5"/>
    <p:sldId id="395" r:id="rId6"/>
    <p:sldId id="396" r:id="rId7"/>
    <p:sldId id="334" r:id="rId8"/>
    <p:sldId id="397" r:id="rId9"/>
    <p:sldId id="398" r:id="rId10"/>
    <p:sldId id="372" r:id="rId11"/>
    <p:sldId id="373" r:id="rId12"/>
    <p:sldId id="336" r:id="rId13"/>
    <p:sldId id="370" r:id="rId14"/>
    <p:sldId id="351" r:id="rId15"/>
    <p:sldId id="40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0"/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0100311274817167"/>
                  <c:y val="-0.016752835704098"/>
                </c:manualLayout>
              </c:layout>
              <c:numFmt formatCode="General" sourceLinked="1"/>
              <c:spPr>
                <a:solidFill>
                  <a:srgbClr val="FFFFFF"/>
                </a:solidFill>
                <a:ln>
                  <a:solidFill>
                    <a:srgbClr val="000000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0834944632551"/>
                      <c:h val="0.138708406087926"/>
                    </c:manualLayout>
                  </c15:layout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/>
              </c:ext>
            </c:extLst>
          </c:dLbls>
          <c:cat>
            <c:strRef>
              <c:f>Sheet1!$A$2:$A$3</c:f>
              <c:strCache>
                <c:ptCount val="2"/>
                <c:pt idx="0">
                  <c:v>Had NSIs</c:v>
                </c:pt>
                <c:pt idx="1">
                  <c:v>Didn't have NSIs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0"/>
          <c:dPt>
            <c:idx val="0"/>
            <c:bubble3D val="0"/>
            <c:spPr>
              <a:solidFill>
                <a:srgbClr val="FF993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045525886263176"/>
                  <c:y val="0.272342965757244"/>
                </c:manualLayout>
              </c:layout>
              <c:numFmt formatCode="General" sourceLinked="1"/>
              <c:spPr>
                <a:solidFill>
                  <a:srgbClr val="FFFFFF"/>
                </a:solidFill>
                <a:ln>
                  <a:solidFill>
                    <a:srgbClr val="000000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4848707995641"/>
                      <c:h val="0.15503547014687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"/>
                  <c:y val="-0.19587930977099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/>
              </c:ext>
            </c:extLst>
          </c:dLbls>
          <c:cat>
            <c:strRef>
              <c:f>Sheet1!$A$2:$A$3</c:f>
              <c:strCache>
                <c:ptCount val="2"/>
                <c:pt idx="0">
                  <c:v>Reported NSIs&amp;put on PEP</c:v>
                </c:pt>
                <c:pt idx="1">
                  <c:v>Non Reported NSIs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/>
          <c:explosion val="0"/>
          <c:dPt>
            <c:idx val="0"/>
            <c:bubble3D val="0"/>
            <c:explosion val="12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1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explosion val="17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explosion val="1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0775085058812094"/>
                  <c:y val="0.056150713821476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354938271604938"/>
                  <c:y val="-0.023642405819568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0802468528239525"/>
                  <c:y val="-0.195049964361866"/>
                </c:manualLayout>
              </c:layout>
              <c:numFmt formatCode="General" sourceLinked="1"/>
              <c:spPr>
                <a:solidFill>
                  <a:srgbClr val="FFFFFF"/>
                </a:solidFill>
                <a:ln>
                  <a:solidFill>
                    <a:srgbClr val="000000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4204214056576"/>
                      <c:h val="0.14427196399280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042843212306795"/>
                  <c:y val="0.081270770004768"/>
                </c:manualLayout>
              </c:layout>
              <c:numFmt formatCode="General" sourceLinked="1"/>
              <c:spPr>
                <a:solidFill>
                  <a:srgbClr val="FFFFFF"/>
                </a:solidFill>
                <a:ln>
                  <a:solidFill>
                    <a:srgbClr val="000000">
                      <a:lumMod val="25000"/>
                      <a:lumOff val="75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16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5981214153786"/>
                      <c:h val="0.141316663265356"/>
                    </c:manualLayout>
                  </c15:layout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Nurses</c:v>
                </c:pt>
                <c:pt idx="1">
                  <c:v>Clinicians</c:v>
                </c:pt>
                <c:pt idx="2">
                  <c:v>Lab Techs</c:v>
                </c:pt>
                <c:pt idx="3">
                  <c:v>Support Staff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0"/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1.0912858776471e-16"/>
                  <c:y val="0.1800028346903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1093349844203"/>
                      <c:h val="0.10704676451597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0409236931603004"/>
                  <c:y val="-0.161252539410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4400049870075"/>
                      <c:h val="0.114546882628073"/>
                    </c:manualLayout>
                  </c15:layout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/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C33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8593021751602"/>
                      <c:h val="0.172129666676126"/>
                    </c:manualLayout>
                  </c15:layout>
                </c:ext>
              </c:extLst>
            </c:dLbl>
            <c:dLbl>
              <c:idx val="1"/>
              <c:layout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5623868080527"/>
                      <c:h val="0.146748560371659"/>
                    </c:manualLayout>
                  </c15:layout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Vaccinated</c:v>
                </c:pt>
                <c:pt idx="1">
                  <c:v>Not Vaccinated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Training status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0132577655609481"/>
                  <c:y val="0.11929119963099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301439533852"/>
                      <c:h val="0.23304432180684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0397732966828444"/>
                  <c:y val="-0.13705797404412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0294575918529"/>
                      <c:h val="0.149286671002106"/>
                    </c:manualLayout>
                  </c15:layout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Trained</c:v>
                </c:pt>
                <c:pt idx="1">
                  <c:v>Not Trained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16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A2A78-ED6D-4E50-B121-D6231BD1340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EB3A7-9EC7-42A5-BA17-20F4C11AAF0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>
                <a:latin typeface="Arial" panose="020B0604020202020204" pitchFamily="34" charset="0"/>
              </a:rPr>
            </a:fld>
            <a:endParaRPr lang="en-US" altLang="zh-CN" sz="1200" dirty="0">
              <a:latin typeface="Arial" panose="020B0604020202020204" pitchFamily="34" charset="0"/>
            </a:endParaRPr>
          </a:p>
        </p:txBody>
      </p:sp>
      <p:sp>
        <p:nvSpPr>
          <p:cNvPr id="6146" name="Slide Image Placeholder 10956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6147" name="Text Placeholder 109570"/>
          <p:cNvSpPr>
            <a:spLocks noGrp="1"/>
          </p:cNvSpPr>
          <p:nvPr>
            <p:ph type="body"/>
          </p:nvPr>
        </p:nvSpPr>
        <p:spPr/>
        <p:txBody>
          <a:bodyPr lIns="92125" tIns="46063" rIns="92125" bIns="46063" anchor="t" anchorCtr="0"/>
          <a:lstStyle/>
          <a:p>
            <a:pPr lvl="0"/>
            <a:endParaRPr lang="en-US" sz="2400"/>
          </a:p>
          <a:p>
            <a:pPr lvl="0"/>
            <a:endParaRPr lang="en-US" sz="2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8194" name="Slide Image Placeholder 25088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6962" cy="3475038"/>
          </a:xfrm>
        </p:spPr>
      </p:sp>
      <p:sp>
        <p:nvSpPr>
          <p:cNvPr id="8195" name="Text Placeholder 250882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8194" name="Slide Image Placeholder 25088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6962" cy="3475038"/>
          </a:xfrm>
        </p:spPr>
      </p:sp>
      <p:sp>
        <p:nvSpPr>
          <p:cNvPr id="8195" name="Text Placeholder 250882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28674" name="Slide Image Placeholder 16588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28675" name="Text Placeholder 165890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28674" name="Slide Image Placeholder 16588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28675" name="Text Placeholder 165890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28674" name="Slide Image Placeholder 16588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28675" name="Text Placeholder 165890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32770" name="Slide Image Placeholder 16896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32771" name="Text Placeholder 168962"/>
          <p:cNvSpPr>
            <a:spLocks noGrp="1"/>
          </p:cNvSpPr>
          <p:nvPr>
            <p:ph type="body"/>
          </p:nvPr>
        </p:nvSpPr>
        <p:spPr>
          <a:xfrm>
            <a:off x="914400" y="4402138"/>
            <a:ext cx="5029200" cy="4168775"/>
          </a:xfrm>
        </p:spPr>
        <p:txBody>
          <a:bodyPr lIns="92125" tIns="46063" rIns="92125" bIns="46063" anchor="t" anchorCtr="0"/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1"/>
          <p:cNvSpPr>
            <a:spLocks noGrp="1"/>
          </p:cNvSpPr>
          <p:nvPr>
            <p:ph type="sldNum" sz="quarter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  <a:noFill/>
          <a:ln w="9525">
            <a:noFill/>
          </a:ln>
        </p:spPr>
        <p:txBody>
          <a:bodyPr lIns="92125" tIns="46063" rIns="92125" bIns="46063" anchor="b" anchorCtr="0"/>
          <a:lstStyle/>
          <a:p>
            <a:pPr lvl="0" algn="r" defTabSz="922655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72706" name="Slide Image Placeholder 23552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695325"/>
            <a:ext cx="6175375" cy="3475038"/>
          </a:xfrm>
        </p:spPr>
      </p:sp>
      <p:sp>
        <p:nvSpPr>
          <p:cNvPr id="72707" name="Text Placeholder 235522"/>
          <p:cNvSpPr>
            <a:spLocks noGrp="1"/>
          </p:cNvSpPr>
          <p:nvPr>
            <p:ph type="body"/>
          </p:nvPr>
        </p:nvSpPr>
        <p:spPr/>
        <p:txBody>
          <a:bodyPr lIns="92125" tIns="46063" rIns="92125" bIns="46063" anchor="t" anchorCtr="0"/>
          <a:lstStyle/>
          <a:p>
            <a:pPr lvl="0"/>
            <a:endParaRPr lang="en-US" sz="2000">
              <a:solidFill>
                <a:srgbClr val="FFCC99"/>
              </a:solidFill>
            </a:endParaRPr>
          </a:p>
          <a:p>
            <a:pPr lvl="0"/>
            <a:r>
              <a:rPr lang="en-US" sz="2000">
                <a:solidFill>
                  <a:srgbClr val="FFCC99"/>
                </a:solidFill>
              </a:rPr>
              <a:t>Encourage reporting of injuries / exposures</a:t>
            </a:r>
            <a:endParaRPr lang="en-US" sz="2000">
              <a:solidFill>
                <a:srgbClr val="FFCC99"/>
              </a:solidFill>
            </a:endParaRPr>
          </a:p>
          <a:p>
            <a:pPr lvl="0"/>
            <a:r>
              <a:rPr lang="en-US" sz="2000">
                <a:solidFill>
                  <a:srgbClr val="FFCC99"/>
                </a:solidFill>
              </a:rPr>
              <a:t>Streamline post-exposure management</a:t>
            </a:r>
            <a:endParaRPr lang="en-US" sz="2000">
              <a:solidFill>
                <a:srgbClr val="FFCC99"/>
              </a:solidFill>
            </a:endParaRPr>
          </a:p>
          <a:p>
            <a:pPr lvl="0"/>
            <a:endParaRPr lang="en-US" sz="2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showMasterSp="0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/>
        <p:txBody>
          <a:bodyPr/>
          <a:lstStyle/>
          <a:p>
            <a:pPr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597E-C22C-46F6-A4AC-ADFCD2DFEC3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189DDD-EB3B-4378-A57E-BD2F8E3345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8597E-C22C-46F6-A4AC-ADFCD2DFEC3D}" type="slidenum">
              <a:rPr lang="en-US" smtClean="0"/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08545"/>
          <p:cNvSpPr>
            <a:spLocks noGrp="1"/>
          </p:cNvSpPr>
          <p:nvPr>
            <p:ph type="ctrTitle"/>
          </p:nvPr>
        </p:nvSpPr>
        <p:spPr>
          <a:xfrm>
            <a:off x="2209800" y="1219200"/>
            <a:ext cx="7848600" cy="2133600"/>
          </a:xfrm>
        </p:spPr>
        <p:txBody>
          <a:bodyPr anchor="ctr" anchorCtr="0">
            <a:normAutofit fontScale="90000"/>
          </a:bodyPr>
          <a:lstStyle/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sz="2800" b="1" spc="0" noProof="1">
                <a:solidFill>
                  <a:schemeClr val="tx1"/>
                </a:solidFill>
                <a:latin typeface="Arial" panose="020B0604020202020204" pitchFamily="34" charset="0"/>
              </a:rPr>
              <a:t>Incidence, knowledge and practice of healthcare workers regarding needle stick injuries</a:t>
            </a:r>
            <a:endParaRPr sz="2800" b="1" spc="0" noProof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sz="2800" b="1" spc="0" noProof="1">
                <a:solidFill>
                  <a:schemeClr val="tx1"/>
                </a:solidFill>
                <a:latin typeface="Arial" panose="020B0604020202020204" pitchFamily="34" charset="0"/>
              </a:rPr>
              <a:t>in a private medium level facility in Kajiado County, Kenya: a culture of silence.</a:t>
            </a:r>
            <a:br>
              <a:rPr sz="2800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sz="2800" spc="0" noProof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8547" name="Subtitle 108546"/>
          <p:cNvSpPr>
            <a:spLocks noGrp="1"/>
          </p:cNvSpPr>
          <p:nvPr>
            <p:ph type="subTitle" idx="1"/>
          </p:nvPr>
        </p:nvSpPr>
        <p:spPr>
          <a:xfrm>
            <a:off x="3657664" y="4724331"/>
            <a:ext cx="4953000" cy="1219200"/>
          </a:xfrm>
        </p:spPr>
        <p:txBody>
          <a:bodyPr anchor="t" anchorCtr="0"/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2000" cap="none" spc="0" noProof="1">
                <a:solidFill>
                  <a:schemeClr val="tx1"/>
                </a:solidFill>
                <a:latin typeface="Arial" panose="020B0604020202020204" pitchFamily="34" charset="0"/>
              </a:rPr>
              <a:t>Samuel Otieno</a:t>
            </a:r>
            <a:endParaRPr lang="en-US" sz="2000" cap="none" spc="0" noProof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2000" cap="none" spc="0" noProof="1">
                <a:solidFill>
                  <a:schemeClr val="tx1"/>
                </a:solidFill>
                <a:latin typeface="Arial" panose="020B0604020202020204" pitchFamily="34" charset="0"/>
              </a:rPr>
              <a:t>IPNET-Kenya 2023 Scientific Conference</a:t>
            </a:r>
            <a:endParaRPr lang="en-US" sz="2000" cap="none" spc="0" noProof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en-US" sz="2000" cap="none" spc="0" noProof="1">
                <a:solidFill>
                  <a:schemeClr val="tx1"/>
                </a:solidFill>
                <a:latin typeface="Arial" panose="020B0604020202020204" pitchFamily="34" charset="0"/>
              </a:rPr>
              <a:t>Sai-Rock Mombasa.</a:t>
            </a:r>
            <a:endParaRPr lang="en-US" sz="2000" cap="none" spc="0" noProof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Straight Connector 108547"/>
          <p:cNvSpPr/>
          <p:nvPr/>
        </p:nvSpPr>
        <p:spPr>
          <a:xfrm>
            <a:off x="2133600" y="3505198"/>
            <a:ext cx="7924800" cy="0"/>
          </a:xfrm>
          <a:prstGeom prst="line">
            <a:avLst/>
          </a:prstGeom>
          <a:ln w="9525" cap="flat" cmpd="sng">
            <a:solidFill>
              <a:srgbClr val="FFCC99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24" name="Straight Connector 108548"/>
          <p:cNvSpPr/>
          <p:nvPr/>
        </p:nvSpPr>
        <p:spPr>
          <a:xfrm>
            <a:off x="2133600" y="914466"/>
            <a:ext cx="7924800" cy="0"/>
          </a:xfrm>
          <a:prstGeom prst="line">
            <a:avLst/>
          </a:prstGeom>
          <a:ln w="9525" cap="flat" cmpd="sng">
            <a:solidFill>
              <a:srgbClr val="FFCC99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67937"/>
          <p:cNvSpPr>
            <a:spLocks noGrp="1"/>
          </p:cNvSpPr>
          <p:nvPr>
            <p:ph type="title"/>
          </p:nvPr>
        </p:nvSpPr>
        <p:spPr>
          <a:xfrm>
            <a:off x="1752600" y="228600"/>
            <a:ext cx="8610600" cy="990600"/>
          </a:xfrm>
        </p:spPr>
        <p:txBody>
          <a:bodyPr anchor="ctr" anchorCtr="0"/>
          <a:lstStyle/>
          <a:p>
            <a:r>
              <a:rPr lang="en-US" sz="3200" b="1" dirty="0">
                <a:solidFill>
                  <a:schemeClr val="tx1"/>
                </a:solidFill>
              </a:rPr>
              <a:t>Healthcare Workers training on disposal of Sharps and Clinical Waste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981308" y="1397000"/>
          <a:ext cx="8229384" cy="5079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234497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altLang="zh-CN" sz="3200" b="1" dirty="0">
                <a:solidFill>
                  <a:schemeClr val="tx1"/>
                </a:solidFill>
              </a:rPr>
              <a:t>Conclusions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1682" name="Text Placeholder 234498"/>
          <p:cNvSpPr>
            <a:spLocks noGrp="1"/>
          </p:cNvSpPr>
          <p:nvPr>
            <p:ph idx="1"/>
          </p:nvPr>
        </p:nvSpPr>
        <p:spPr>
          <a:xfrm>
            <a:off x="1177730" y="1846997"/>
            <a:ext cx="8986837" cy="4724400"/>
          </a:xfrm>
        </p:spPr>
        <p:txBody>
          <a:bodyPr anchor="t" anchorCtr="0">
            <a:normAutofit/>
          </a:bodyPr>
          <a:lstStyle/>
          <a:p>
            <a:pPr>
              <a:lnSpc>
                <a:spcPct val="90000"/>
              </a:lnSpc>
              <a:buFont typeface="Wingdings" panose="05000000000000000000" charset="0"/>
              <a:buChar char="q"/>
            </a:pPr>
            <a:r>
              <a:rPr lang="en-US" sz="2800" dirty="0"/>
              <a:t>Needle stick injuries were a common underreported occupational hazard at Topcare Nursing</a:t>
            </a:r>
            <a:r>
              <a:rPr lang="en-US" altLang="zh-CN" sz="2800" dirty="0"/>
              <a:t> </a:t>
            </a:r>
            <a:r>
              <a:rPr lang="en-US" sz="2800" dirty="0"/>
              <a:t>Home .</a:t>
            </a: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charset="0"/>
              <a:buChar char="q"/>
            </a:pPr>
            <a:r>
              <a:rPr lang="en-US" sz="2800" dirty="0"/>
              <a:t>The study results provide information that can be used to monitor injuries and</a:t>
            </a:r>
            <a:r>
              <a:rPr lang="en-US" altLang="zh-CN" sz="2800" dirty="0"/>
              <a:t> </a:t>
            </a:r>
            <a:r>
              <a:rPr lang="en-US" sz="2800" dirty="0"/>
              <a:t>compliance to NSIs prevention strategies in the private hospitals. </a:t>
            </a: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charset="0"/>
              <a:buChar char="q"/>
            </a:pPr>
            <a:r>
              <a:rPr lang="en-US" sz="2800" dirty="0"/>
              <a:t>Vaccination for HBV</a:t>
            </a:r>
            <a:r>
              <a:rPr lang="en-US" altLang="zh-CN" sz="2800" dirty="0"/>
              <a:t> should be offered for free to staff.</a:t>
            </a:r>
            <a:endParaRPr lang="en-US" altLang="zh-CN" sz="2800" dirty="0"/>
          </a:p>
          <a:p>
            <a:pPr>
              <a:lnSpc>
                <a:spcPct val="90000"/>
              </a:lnSpc>
              <a:buFont typeface="Wingdings" panose="05000000000000000000" charset="0"/>
              <a:buChar char="q"/>
            </a:pPr>
            <a:r>
              <a:rPr lang="en-US" sz="2800" dirty="0"/>
              <a:t>Training on safe waste disposal should be reinforced. </a:t>
            </a: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charset="0"/>
              <a:buChar char="q"/>
            </a:pPr>
            <a:r>
              <a:rPr lang="en-US" sz="2800" dirty="0"/>
              <a:t>Safety-engineered devices should be</a:t>
            </a:r>
            <a:r>
              <a:rPr lang="en-US" altLang="zh-CN" sz="2800" dirty="0"/>
              <a:t> </a:t>
            </a:r>
            <a:r>
              <a:rPr lang="en-US" sz="2800" dirty="0"/>
              <a:t>considered.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9456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sz="3600" b="1" dirty="0">
                <a:solidFill>
                  <a:schemeClr val="tx1"/>
                </a:solidFill>
              </a:rPr>
              <a:t>Acknowledgement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3730" name="Text Placeholder 194562"/>
          <p:cNvSpPr>
            <a:spLocks noGrp="1"/>
          </p:cNvSpPr>
          <p:nvPr>
            <p:ph idx="1"/>
          </p:nvPr>
        </p:nvSpPr>
        <p:spPr>
          <a:xfrm>
            <a:off x="1905000" y="1600201"/>
            <a:ext cx="8305800" cy="4525963"/>
          </a:xfrm>
        </p:spPr>
        <p:txBody>
          <a:bodyPr anchor="t" anchorCtr="0"/>
          <a:lstStyle/>
          <a:p>
            <a:pPr>
              <a:buNone/>
            </a:pPr>
            <a:r>
              <a:rPr lang="en-US" sz="2700" dirty="0"/>
              <a:t>	</a:t>
            </a:r>
            <a:endParaRPr lang="en-US" sz="3000" dirty="0"/>
          </a:p>
          <a:p>
            <a:pPr>
              <a:buFont typeface="Wingdings" panose="05000000000000000000" charset="0"/>
              <a:buChar char="q"/>
            </a:pPr>
            <a:r>
              <a:rPr lang="en-US" altLang="zh-CN" sz="3000" dirty="0"/>
              <a:t> Co-authors-Ruth Njuguna,Edna Komen,Said Omar,Purity Ochieng and Mercy Njeru</a:t>
            </a:r>
            <a:r>
              <a:rPr lang="en-US" altLang="zh-CN" sz="3000" dirty="0">
                <a:solidFill>
                  <a:srgbClr val="FF0000"/>
                </a:solidFill>
              </a:rPr>
              <a:t> </a:t>
            </a:r>
            <a:r>
              <a:rPr lang="en-US" altLang="zh-CN" sz="3000" dirty="0">
                <a:solidFill>
                  <a:schemeClr val="tx1"/>
                </a:solidFill>
              </a:rPr>
              <a:t>.</a:t>
            </a:r>
            <a:endParaRPr lang="en-US" altLang="zh-CN" sz="3000" dirty="0">
              <a:solidFill>
                <a:srgbClr val="FF0000"/>
              </a:solidFill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zh-CN" sz="3000" dirty="0"/>
              <a:t>Management of </a:t>
            </a:r>
            <a:r>
              <a:rPr lang="en-US" altLang="zh-CN" sz="3000" dirty="0" err="1"/>
              <a:t>Topcare</a:t>
            </a:r>
            <a:r>
              <a:rPr lang="en-US" altLang="zh-CN" sz="3000" dirty="0"/>
              <a:t> Nursing Home.</a:t>
            </a:r>
            <a:endParaRPr lang="en-US" altLang="zh-CN" sz="3000" dirty="0"/>
          </a:p>
          <a:p>
            <a:pPr>
              <a:buFont typeface="Wingdings" panose="05000000000000000000" charset="0"/>
              <a:buChar char="q"/>
            </a:pPr>
            <a:r>
              <a:rPr lang="en-US" altLang="zh-CN" sz="3000" dirty="0"/>
              <a:t> IPNET Kenya.</a:t>
            </a:r>
            <a:endParaRPr lang="en-US" altLang="zh-CN" sz="3000" dirty="0"/>
          </a:p>
          <a:p>
            <a:pPr>
              <a:buNone/>
            </a:pPr>
            <a:r>
              <a:rPr lang="en-US" altLang="zh-CN" sz="3000" dirty="0"/>
              <a:t>    </a:t>
            </a:r>
            <a:endParaRPr lang="en-US" altLang="zh-CN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b="1" dirty="0">
                <a:solidFill>
                  <a:schemeClr val="tx1"/>
                </a:solidFill>
                <a:sym typeface="+mn-ea"/>
              </a:rPr>
              <a:t>It takes a team to end needle stick injuries</a:t>
            </a:r>
            <a:br>
              <a:rPr lang="en-US" b="1" dirty="0">
                <a:solidFill>
                  <a:schemeClr val="bg1"/>
                </a:solidFill>
                <a:sym typeface="+mn-ea"/>
              </a:rPr>
            </a:br>
            <a:endParaRPr lang="en-US" b="1"/>
          </a:p>
        </p:txBody>
      </p:sp>
      <p:pic>
        <p:nvPicPr>
          <p:cNvPr id="4" name="Content Placeholder 3" descr="WhatsApp Image 2023-05-07 at 17.57.5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75405" y="1845945"/>
            <a:ext cx="6149340" cy="402336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443355" y="3895090"/>
            <a:ext cx="2524125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/>
              <a:t>Thank you</a:t>
            </a:r>
            <a:endParaRPr lang="en-US"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49857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229600" cy="1143000"/>
          </a:xfrm>
        </p:spPr>
        <p:txBody>
          <a:bodyPr anchor="ctr" anchorCtr="0"/>
          <a:lstStyle/>
          <a:p>
            <a:r>
              <a:rPr lang="en-US" sz="3200" b="1" dirty="0">
                <a:solidFill>
                  <a:schemeClr val="tx1"/>
                </a:solidFill>
              </a:rPr>
              <a:t>Background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171" name="Text Placeholder 249858"/>
          <p:cNvSpPr>
            <a:spLocks noGrp="1"/>
          </p:cNvSpPr>
          <p:nvPr>
            <p:ph idx="1"/>
          </p:nvPr>
        </p:nvSpPr>
        <p:spPr>
          <a:xfrm>
            <a:off x="1981199" y="2158270"/>
            <a:ext cx="10121757" cy="4924425"/>
          </a:xfrm>
        </p:spPr>
        <p:txBody>
          <a:bodyPr anchor="t" anchorCtr="0">
            <a:normAutofit/>
          </a:bodyPr>
          <a:lstStyle/>
          <a:p>
            <a:pPr>
              <a:buFont typeface="Wingdings" panose="05000000000000000000" charset="0"/>
              <a:buChar char="q"/>
            </a:pPr>
            <a:r>
              <a:rPr lang="en-US" sz="2800" dirty="0"/>
              <a:t>CDC estimates ~385,000 sharps injuries annually among hospital-based healthcare personnel (&gt;1,000 injuries/day)</a:t>
            </a:r>
            <a:endParaRPr lang="en-US" sz="2800" dirty="0"/>
          </a:p>
          <a:p>
            <a:pPr>
              <a:lnSpc>
                <a:spcPct val="40000"/>
              </a:lnSpc>
              <a:buNone/>
            </a:pPr>
            <a:endParaRPr lang="en-US" sz="2800" dirty="0"/>
          </a:p>
          <a:p>
            <a:pPr>
              <a:buFont typeface="Wingdings" panose="05000000000000000000" charset="0"/>
              <a:buChar char="q"/>
            </a:pPr>
            <a:r>
              <a:rPr lang="en-US" sz="2800" dirty="0"/>
              <a:t>Risk of infection </a:t>
            </a:r>
            <a:r>
              <a:rPr lang="en-US" sz="2800" dirty="0">
                <a:solidFill>
                  <a:schemeClr val="tx1"/>
                </a:solidFill>
              </a:rPr>
              <a:t>with</a:t>
            </a:r>
            <a:r>
              <a:rPr lang="en-US" sz="2800" dirty="0"/>
              <a:t>:</a:t>
            </a:r>
            <a:endParaRPr lang="en-US" sz="2800" dirty="0"/>
          </a:p>
          <a:p>
            <a:pPr lvl="1">
              <a:buNone/>
            </a:pPr>
            <a:r>
              <a:rPr lang="en-US" sz="2400" dirty="0"/>
              <a:t>HBV     6% to 30% </a:t>
            </a:r>
            <a:endParaRPr lang="en-US" sz="2400" dirty="0"/>
          </a:p>
          <a:p>
            <a:pPr lvl="1">
              <a:buNone/>
            </a:pPr>
            <a:r>
              <a:rPr lang="en-US" sz="2400" dirty="0"/>
              <a:t>            (for those not immune to HBV)</a:t>
            </a:r>
            <a:endParaRPr lang="en-US" sz="2400" dirty="0"/>
          </a:p>
          <a:p>
            <a:pPr lvl="1">
              <a:buNone/>
            </a:pPr>
            <a:r>
              <a:rPr lang="en-US" sz="2400" dirty="0"/>
              <a:t>HCV    1.8% (range 0% to 7%)</a:t>
            </a:r>
            <a:endParaRPr lang="en-US" sz="2400" dirty="0"/>
          </a:p>
          <a:p>
            <a:pPr lvl="1">
              <a:buNone/>
            </a:pPr>
            <a:r>
              <a:rPr lang="en-US" sz="2400" dirty="0"/>
              <a:t>HIV      0.3%</a:t>
            </a:r>
            <a:endParaRPr lang="en-US" sz="2400" dirty="0"/>
          </a:p>
        </p:txBody>
      </p:sp>
      <p:sp>
        <p:nvSpPr>
          <p:cNvPr id="7172" name="Text Box 2"/>
          <p:cNvSpPr txBox="1"/>
          <p:nvPr/>
        </p:nvSpPr>
        <p:spPr>
          <a:xfrm>
            <a:off x="8701088" y="6457950"/>
            <a:ext cx="309562" cy="368300"/>
          </a:xfrm>
          <a:prstGeom prst="rect">
            <a:avLst/>
          </a:prstGeom>
          <a:noFill/>
          <a:ln w="28575" cap="flat" cmpd="sng">
            <a:solidFill>
              <a:srgbClr val="89A4A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49857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229600" cy="1143000"/>
          </a:xfrm>
        </p:spPr>
        <p:txBody>
          <a:bodyPr anchor="ctr" anchorCtr="0"/>
          <a:lstStyle/>
          <a:p>
            <a:r>
              <a:rPr lang="en-US" sz="3200" b="1" dirty="0">
                <a:solidFill>
                  <a:schemeClr val="tx1"/>
                </a:solidFill>
              </a:rPr>
              <a:t>Background……..2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171" name="Text Placeholder 249858"/>
          <p:cNvSpPr>
            <a:spLocks noGrp="1"/>
          </p:cNvSpPr>
          <p:nvPr>
            <p:ph idx="1"/>
          </p:nvPr>
        </p:nvSpPr>
        <p:spPr>
          <a:xfrm>
            <a:off x="1200364" y="1901825"/>
            <a:ext cx="10210800" cy="4924425"/>
          </a:xfrm>
        </p:spPr>
        <p:txBody>
          <a:bodyPr anchor="t" anchorCtr="0"/>
          <a:lstStyle/>
          <a:p>
            <a:pPr>
              <a:buFont typeface="Wingdings" panose="05000000000000000000" charset="0"/>
              <a:buChar char="q"/>
            </a:pPr>
            <a:r>
              <a:rPr lang="en-US" sz="2800" dirty="0"/>
              <a:t>There is minimal data on needle stick injuries (NSI) in private facilities</a:t>
            </a:r>
            <a:endParaRPr lang="en-US" sz="2800" dirty="0"/>
          </a:p>
          <a:p>
            <a:pPr>
              <a:buFont typeface="Wingdings" panose="05000000000000000000" charset="0"/>
              <a:buChar char="q"/>
            </a:pPr>
            <a:r>
              <a:rPr lang="en-US" sz="2800" dirty="0"/>
              <a:t>The study was carried out in a medium size facility:</a:t>
            </a:r>
            <a:endParaRPr lang="en-US" sz="2800" dirty="0"/>
          </a:p>
          <a:p>
            <a:pPr lvl="1">
              <a:buFont typeface="Wingdings" panose="05000000000000000000" charset="0"/>
              <a:buChar char="q"/>
            </a:pPr>
            <a:r>
              <a:rPr lang="en-US" sz="2400" dirty="0"/>
              <a:t>40-bed hospital with about 100 outpatients per day</a:t>
            </a:r>
            <a:endParaRPr lang="en-US" sz="2400" dirty="0"/>
          </a:p>
          <a:p>
            <a:pPr lvl="1">
              <a:buFont typeface="Wingdings" panose="05000000000000000000" charset="0"/>
              <a:buChar char="q"/>
            </a:pPr>
            <a:r>
              <a:rPr lang="en-US" sz="2400" dirty="0"/>
              <a:t>25 staff including 17 clinical and 8 non-clinical staff</a:t>
            </a:r>
            <a:endParaRPr lang="en-US" sz="2400" dirty="0"/>
          </a:p>
          <a:p>
            <a:pPr lvl="1">
              <a:buFont typeface="Wingdings" panose="05000000000000000000" charset="0"/>
              <a:buChar char="q"/>
            </a:pPr>
            <a:r>
              <a:rPr lang="en-US" sz="2400" dirty="0"/>
              <a:t>Has an active IPC committee and QA officer</a:t>
            </a:r>
            <a:endParaRPr lang="en-US" sz="2400" dirty="0"/>
          </a:p>
          <a:p>
            <a:pPr lvl="1">
              <a:buFont typeface="Wingdings" panose="05000000000000000000" charset="0"/>
              <a:buChar char="q"/>
            </a:pPr>
            <a:r>
              <a:rPr lang="en-US" sz="2400" dirty="0"/>
              <a:t>Waste management is outsourced</a:t>
            </a:r>
            <a:endParaRPr lang="en-US" sz="2400" dirty="0"/>
          </a:p>
          <a:p>
            <a:pPr lvl="1">
              <a:buFont typeface="Wingdings" panose="05000000000000000000" charset="0"/>
              <a:buChar char="q"/>
            </a:pPr>
            <a:endParaRPr lang="en-US" dirty="0"/>
          </a:p>
        </p:txBody>
      </p:sp>
      <p:sp>
        <p:nvSpPr>
          <p:cNvPr id="7172" name="Text Box 2"/>
          <p:cNvSpPr txBox="1"/>
          <p:nvPr/>
        </p:nvSpPr>
        <p:spPr>
          <a:xfrm>
            <a:off x="8701088" y="6457950"/>
            <a:ext cx="309562" cy="368300"/>
          </a:xfrm>
          <a:prstGeom prst="rect">
            <a:avLst/>
          </a:prstGeom>
          <a:noFill/>
          <a:ln w="28575" cap="flat" cmpd="sng">
            <a:solidFill>
              <a:srgbClr val="89A4A7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252929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31837"/>
          </a:xfrm>
        </p:spPr>
        <p:txBody>
          <a:bodyPr anchor="ctr" anchorCtr="0"/>
          <a:lstStyle/>
          <a:p>
            <a:r>
              <a:rPr lang="en-US" altLang="zh-CN" sz="3200" b="1" dirty="0">
                <a:solidFill>
                  <a:schemeClr val="tx1"/>
                </a:solidFill>
              </a:rPr>
              <a:t>Methods</a:t>
            </a:r>
            <a:endParaRPr lang="en-US" altLang="zh-CN" sz="3200" b="1" dirty="0">
              <a:solidFill>
                <a:schemeClr val="tx1"/>
              </a:solidFill>
            </a:endParaRPr>
          </a:p>
        </p:txBody>
      </p:sp>
      <p:sp>
        <p:nvSpPr>
          <p:cNvPr id="9218" name="Text Placeholder 252930"/>
          <p:cNvSpPr>
            <a:spLocks noGrp="1"/>
          </p:cNvSpPr>
          <p:nvPr>
            <p:ph idx="1"/>
          </p:nvPr>
        </p:nvSpPr>
        <p:spPr>
          <a:xfrm>
            <a:off x="1213206" y="1851972"/>
            <a:ext cx="10787009" cy="5164137"/>
          </a:xfrm>
        </p:spPr>
        <p:txBody>
          <a:bodyPr anchor="t" anchorCtr="0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A cross-sectional survey was conducted between November and December 2022 at Topcare Nursing Home Kitengela targeting 25 HCWs. </a:t>
            </a:r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A structured questionnaire was used to collect data on NSI incidence in the preceding 12 months, practices of HCWs in handling sharps, training on sharps disposal and HBV vaccination status.</a:t>
            </a:r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Simple frequency analysis were run on the data.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64865"/>
          <p:cNvSpPr>
            <a:spLocks noGrp="1"/>
          </p:cNvSpPr>
          <p:nvPr>
            <p:ph type="title"/>
          </p:nvPr>
        </p:nvSpPr>
        <p:spPr>
          <a:xfrm>
            <a:off x="2133600" y="274639"/>
            <a:ext cx="7772400" cy="877887"/>
          </a:xfrm>
        </p:spPr>
        <p:txBody>
          <a:bodyPr anchor="ctr" anchorCtr="0"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One fifth of healthcare workers had a needle stick injury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981308" y="1397000"/>
          <a:ext cx="8229384" cy="492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64865"/>
          <p:cNvSpPr>
            <a:spLocks noGrp="1"/>
          </p:cNvSpPr>
          <p:nvPr>
            <p:ph type="title"/>
          </p:nvPr>
        </p:nvSpPr>
        <p:spPr>
          <a:xfrm>
            <a:off x="2133600" y="274639"/>
            <a:ext cx="7772400" cy="877887"/>
          </a:xfrm>
        </p:spPr>
        <p:txBody>
          <a:bodyPr anchor="ctr" anchorCtr="0"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Two of those with needle stick injury did not report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981308" y="1397000"/>
          <a:ext cx="8229384" cy="492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64865"/>
          <p:cNvSpPr>
            <a:spLocks noGrp="1"/>
          </p:cNvSpPr>
          <p:nvPr>
            <p:ph type="title"/>
          </p:nvPr>
        </p:nvSpPr>
        <p:spPr>
          <a:xfrm>
            <a:off x="2133600" y="274639"/>
            <a:ext cx="7772400" cy="877887"/>
          </a:xfrm>
        </p:spPr>
        <p:txBody>
          <a:bodyPr anchor="ctr" anchorCtr="0"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Needle Stick Injuries among Healthcare Workers by Cadre, N=25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Chart Placeholder 5"/>
          <p:cNvGraphicFramePr>
            <a:graphicFrameLocks noGrp="1"/>
          </p:cNvGraphicFramePr>
          <p:nvPr>
            <p:ph type="chart" idx="1"/>
          </p:nvPr>
        </p:nvGraphicFramePr>
        <p:xfrm>
          <a:off x="1981200" y="1828801"/>
          <a:ext cx="82296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237569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371600"/>
          </a:xfrm>
        </p:spPr>
        <p:txBody>
          <a:bodyPr anchor="ctr" anchorCtr="0"/>
          <a:lstStyle/>
          <a:p>
            <a:r>
              <a:rPr lang="en-US" sz="3200" b="1" dirty="0">
                <a:solidFill>
                  <a:schemeClr val="tx1"/>
                </a:solidFill>
              </a:rPr>
              <a:t>Needle stick injury by gender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752714" y="1397000"/>
          <a:ext cx="8534176" cy="5079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238593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371600"/>
          </a:xfrm>
        </p:spPr>
        <p:txBody>
          <a:bodyPr anchor="ctr" anchorCtr="0"/>
          <a:lstStyle/>
          <a:p>
            <a:r>
              <a:rPr lang="en-US" sz="3200" b="1" dirty="0">
                <a:solidFill>
                  <a:schemeClr val="tx1"/>
                </a:solidFill>
              </a:rPr>
              <a:t>HBV Vaccination Status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1905110" y="1397000"/>
          <a:ext cx="8534176" cy="5003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2070</Words>
  <Application>WPS Presentation</Application>
  <PresentationFormat>Widescreen</PresentationFormat>
  <Paragraphs>65</Paragraphs>
  <Slides>13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Wingdings</vt:lpstr>
      <vt:lpstr>Microsoft YaHei</vt:lpstr>
      <vt:lpstr>Arial Unicode MS</vt:lpstr>
      <vt:lpstr>Calibri Light</vt:lpstr>
      <vt:lpstr>Retrospect</vt:lpstr>
      <vt:lpstr>in a private medium level facility in Kajiado County, Kenya: a culture of silence. </vt:lpstr>
      <vt:lpstr>Background</vt:lpstr>
      <vt:lpstr>Background……..2</vt:lpstr>
      <vt:lpstr>Methods</vt:lpstr>
      <vt:lpstr>One fifth of healthcare workers had a needle stick injury</vt:lpstr>
      <vt:lpstr>Two of those with needle stick injury did not report</vt:lpstr>
      <vt:lpstr>Needle Stick Injuries among Healthcare Workers by Cadre, N=25</vt:lpstr>
      <vt:lpstr>Needle stick injury by gender</vt:lpstr>
      <vt:lpstr>HBV Vaccination Status</vt:lpstr>
      <vt:lpstr>Healthcare Workers training on disposal of Sharps and Clinical Waste</vt:lpstr>
      <vt:lpstr>Conclusions</vt:lpstr>
      <vt:lpstr>Acknowledgement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men and health</dc:title>
  <dc:creator>Kimani, Daniel K. (CDC/DDPHSIS/CGH/DGHT)</dc:creator>
  <cp:lastModifiedBy>hp</cp:lastModifiedBy>
  <cp:revision>52</cp:revision>
  <dcterms:created xsi:type="dcterms:W3CDTF">2022-03-18T03:53:00Z</dcterms:created>
  <dcterms:modified xsi:type="dcterms:W3CDTF">2023-05-07T15:24:04Z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2022-03-18T04:32:47Z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96a166c8-213e-4279-ad84-2b5fc041cfc6</vt:lpwstr>
  </property>
  <property fmtid="{D5CDD505-2E9C-101B-9397-08002B2CF9AE}" pid="8" name="MSIP_Label_7b94a7b8-f06c-4dfe-bdcc-9b548fd58c31_ContentBits">
    <vt:lpwstr>0</vt:lpwstr>
  </property>
  <property fmtid="{D5CDD505-2E9C-101B-9397-08002B2CF9AE}" pid="9" name="ICV">
    <vt:lpwstr>347A32B2FB2E469080F2560BFE1AF23F</vt:lpwstr>
  </property>
  <property fmtid="{D5CDD505-2E9C-101B-9397-08002B2CF9AE}" pid="10" name="KSOProductBuildVer">
    <vt:lpwstr>1033-11.2.0.11537</vt:lpwstr>
  </property>
</Properties>
</file>