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6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92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7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513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4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08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7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9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4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4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3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0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8AB8E-56EE-457C-AD9B-AA0A59553E5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B64EF5-BC2B-485E-8BA3-F841FBE3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3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20700" y="1267098"/>
            <a:ext cx="10502899" cy="1332412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IPNET-K CONFERENCE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07066" y="3239589"/>
            <a:ext cx="8805333" cy="222141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– 12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May 2023</a:t>
            </a:r>
          </a:p>
          <a:p>
            <a:pPr algn="ctr"/>
            <a:r>
              <a:rPr lang="en-US" sz="3200" dirty="0" smtClean="0"/>
              <a:t>SAI ROCK HOTEL ,MOMBASA ,KENYA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13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20866" cy="13208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498600"/>
            <a:ext cx="10096500" cy="4940299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90C226"/>
              </a:buClr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Mycobacterium species in clinical samples is necessary to avert misdiagnosis and misuse of anti-TB drugs thus controlling the emergence of MDR strains.</a:t>
            </a:r>
          </a:p>
          <a:p>
            <a:pPr lvl="0">
              <a:buClr>
                <a:srgbClr val="90C226"/>
              </a:buClr>
              <a:defRPr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prevalence survey to identify mycobacterium species causing TB  is key for better understanding of the circulating species and also their transmission dynamics.</a:t>
            </a:r>
          </a:p>
          <a:p>
            <a:pPr lvl="0">
              <a:buClr>
                <a:srgbClr val="90C226"/>
              </a:buClr>
              <a:defRPr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laboratory diagnostic tool that is able to identify NTMs is necessary in clinical setup to enhance better management of patients.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11366" cy="13208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b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4300"/>
            <a:ext cx="10511366" cy="4851399"/>
          </a:xfrm>
        </p:spPr>
        <p:txBody>
          <a:bodyPr/>
          <a:lstStyle/>
          <a:p>
            <a:pPr lvl="8">
              <a:buClr>
                <a:srgbClr val="90C226"/>
              </a:buClr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AHF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Mathare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clinic</a:t>
            </a:r>
          </a:p>
          <a:p>
            <a:pPr lvl="8">
              <a:buClr>
                <a:srgbClr val="90C226"/>
              </a:buClr>
              <a:defRPr/>
            </a:pP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Mbagathi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Hospital</a:t>
            </a:r>
          </a:p>
          <a:p>
            <a:pPr lvl="8">
              <a:buClr>
                <a:srgbClr val="90C226"/>
              </a:buClr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Rhodes chest clinic</a:t>
            </a:r>
          </a:p>
          <a:p>
            <a:pPr lvl="8">
              <a:buClr>
                <a:srgbClr val="90C226"/>
              </a:buClr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Geoffrey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Okallo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data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marL="0" lvl="0" indent="0">
              <a:buClr>
                <a:srgbClr val="90C226"/>
              </a:buClr>
              <a:buNone/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4076700"/>
            <a:ext cx="8737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11200"/>
            <a:ext cx="10541000" cy="26797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Mycobacterium species causing pulmonary tuberculosis in sputum samples from three health facilities in Nairobi county, Kenya.</a:t>
            </a: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4508500"/>
            <a:ext cx="10058400" cy="1816100"/>
          </a:xfrm>
        </p:spPr>
        <p:txBody>
          <a:bodyPr/>
          <a:lstStyle/>
          <a:p>
            <a:pPr marL="0" lvl="0" indent="0" algn="ctr">
              <a:buClr>
                <a:srgbClr val="90C226"/>
              </a:buClr>
              <a:buNone/>
              <a:defRPr/>
            </a:pPr>
            <a:r>
              <a:rPr lang="en-US" sz="2000" b="1" u="sng" dirty="0">
                <a:solidFill>
                  <a:prstClr val="black">
                    <a:lumMod val="50000"/>
                    <a:lumOff val="50000"/>
                  </a:prstClr>
                </a:solidFill>
              </a:rPr>
              <a:t>Jeremiah Ndeto</a:t>
            </a:r>
            <a:r>
              <a:rPr lang="en-US" sz="2000" b="1" u="sng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1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r>
              <a:rPr lang="en-US" sz="20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Robi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Chacha</a:t>
            </a:r>
            <a:r>
              <a:rPr lang="en-US" sz="2000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1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r>
              <a:rPr lang="en-US" sz="20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Pascah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Bulia</a:t>
            </a:r>
            <a:r>
              <a:rPr lang="en-US" sz="2000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1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Dorcas Wanjiru</a:t>
            </a:r>
            <a:r>
              <a:rPr lang="en-US" sz="2000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1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</a:t>
            </a:r>
            <a:r>
              <a:rPr lang="en-US" sz="2000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Geoffrey Okallo</a:t>
            </a:r>
            <a:r>
              <a:rPr lang="en-US" sz="2000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1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Paul Mwangi</a:t>
            </a:r>
            <a:r>
              <a:rPr lang="en-US" sz="2000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1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Janice Endsley</a:t>
            </a:r>
            <a:r>
              <a:rPr lang="en-US" sz="2000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Evans Amukoye</a:t>
            </a:r>
            <a:r>
              <a:rPr lang="en-US" sz="2000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1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r>
              <a:rPr lang="en-US" sz="20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Asiko</a:t>
            </a: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Ongaya</a:t>
            </a:r>
            <a:r>
              <a:rPr lang="en-US" sz="2000" baseline="30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1</a:t>
            </a:r>
          </a:p>
          <a:p>
            <a:pPr marL="0" lvl="0" indent="0" algn="ctr">
              <a:buClr>
                <a:srgbClr val="90C226"/>
              </a:buClr>
              <a:buNone/>
              <a:defRPr/>
            </a:pPr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1. KEMRI Centre for Respiratory Diseases Research </a:t>
            </a:r>
          </a:p>
          <a:p>
            <a:pPr marL="0" lvl="0" indent="0" algn="ctr">
              <a:buClr>
                <a:srgbClr val="90C226"/>
              </a:buClr>
              <a:buNone/>
              <a:defRPr/>
            </a:pPr>
            <a:r>
              <a:rPr lang="en-US" sz="2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2. University of Texas, Medical Branch (UTMB)-Galveston USA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609600"/>
            <a:ext cx="1308206" cy="13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76103"/>
            <a:ext cx="10243216" cy="515982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90C226"/>
              </a:buClr>
              <a:buFont typeface="Wingdings 3" panose="05040102010807070707" pitchFamily="18" charset="2"/>
              <a:buChar char=""/>
            </a:pPr>
            <a:r>
              <a:rPr lang="en-US" alt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Tuberculosis is the leading cause of death in the world especially in the sub-Saharan Africa. In 2021 9.1 million people were estimated to have developed TB whereby 1.5million people died of the same disease.(WHO 2021)</a:t>
            </a:r>
          </a:p>
          <a:p>
            <a:pPr lvl="0" fontAlgn="base">
              <a:spcAft>
                <a:spcPct val="0"/>
              </a:spcAft>
              <a:buClr>
                <a:srgbClr val="90C226"/>
              </a:buClr>
              <a:buFont typeface="Wingdings 3" panose="05040102010807070707" pitchFamily="18" charset="2"/>
              <a:buChar char=""/>
            </a:pPr>
            <a:endParaRPr lang="en-US" altLang="en-US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buClr>
                <a:srgbClr val="90C226"/>
              </a:buClr>
              <a:buFont typeface="Wingdings 3" panose="05040102010807070707" pitchFamily="18" charset="2"/>
              <a:buChar char=""/>
            </a:pPr>
            <a:r>
              <a:rPr lang="en-US" alt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Kenya is among one of the African countries with highest TB burden with an  incidence of 558/100,000 population which is much more to that of global average.(Kenya tuberculosis prevalence survey 2016).</a:t>
            </a:r>
          </a:p>
          <a:p>
            <a:pPr lvl="0" fontAlgn="base">
              <a:spcAft>
                <a:spcPct val="0"/>
              </a:spcAft>
              <a:buClr>
                <a:srgbClr val="90C226"/>
              </a:buClr>
              <a:buFont typeface="Wingdings 3" panose="05040102010807070707" pitchFamily="18" charset="2"/>
              <a:buChar char=""/>
            </a:pPr>
            <a:endParaRPr lang="en-US" altLang="en-US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buClr>
                <a:srgbClr val="90C226"/>
              </a:buClr>
              <a:buFont typeface="Wingdings 3" panose="05040102010807070707" pitchFamily="18" charset="2"/>
              <a:buChar char=""/>
            </a:pPr>
            <a:r>
              <a:rPr lang="en-US" altLang="en-US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global TB targets aim at a 95% reduction in TB deaths, 90% reduction  and 0% TB affected families facing catastrophic costs due to TB by 2035(WHO 2015)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17536" cy="1320800"/>
          </a:xfrm>
        </p:spPr>
        <p:txBody>
          <a:bodyPr/>
          <a:lstStyle/>
          <a:p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89167"/>
            <a:ext cx="10517536" cy="5029200"/>
          </a:xfrm>
        </p:spPr>
        <p:txBody>
          <a:bodyPr>
            <a:noAutofit/>
          </a:bodyPr>
          <a:lstStyle/>
          <a:p>
            <a:pPr lvl="0" algn="just">
              <a:buClr>
                <a:srgbClr val="90C226"/>
              </a:buClr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tuberculosis is caused by Mycobacterium tuberculosis</a:t>
            </a:r>
          </a:p>
          <a:p>
            <a:pPr lvl="0" algn="just">
              <a:buClr>
                <a:srgbClr val="90C226"/>
              </a:buClr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90C226"/>
              </a:buClr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 is necessary for identifying Mycobacterium tuberculosis.</a:t>
            </a:r>
          </a:p>
          <a:p>
            <a:pPr lvl="0" algn="just">
              <a:buClr>
                <a:srgbClr val="90C226"/>
              </a:buClr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90C226"/>
              </a:buClr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Non-Tuberculous Mycobacterium(NTMs) species are also known to cause a disease with similar clinical characteristics to pulmonary tuberculosis.</a:t>
            </a:r>
          </a:p>
          <a:p>
            <a:pPr lvl="0" algn="just">
              <a:buClr>
                <a:srgbClr val="90C226"/>
              </a:buClr>
              <a:defRPr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90C226"/>
              </a:buClr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that are able to differentiate  between infections due to MTBC and non-tuberculous mycobacteria (NTM) are therefore necessary (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Shuaib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et al. 2018).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0589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846" y="2299063"/>
            <a:ext cx="9235440" cy="2603137"/>
          </a:xfrm>
        </p:spPr>
        <p:txBody>
          <a:bodyPr/>
          <a:lstStyle/>
          <a:p>
            <a:pPr marL="0" lvl="0" indent="0" algn="ctr">
              <a:buClr>
                <a:srgbClr val="90C226"/>
              </a:buClr>
              <a:buNone/>
              <a:defRPr/>
            </a:pP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study aimed to identify Mycobacterium species in sputum samples to enhance improved treatment and management of TB.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2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39866" cy="13208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663700"/>
            <a:ext cx="9652000" cy="4635499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90C226"/>
              </a:buClr>
              <a:buNone/>
              <a:defRPr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Design:</a:t>
            </a:r>
          </a:p>
          <a:p>
            <a:pPr lvl="0">
              <a:buClr>
                <a:srgbClr val="90C226"/>
              </a:buClr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across-sectional study.</a:t>
            </a:r>
          </a:p>
          <a:p>
            <a:pPr lvl="0">
              <a:buClr>
                <a:srgbClr val="90C226"/>
              </a:buClr>
              <a:defRPr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0C226"/>
              </a:buClr>
              <a:buNone/>
              <a:defRPr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site</a:t>
            </a:r>
          </a:p>
          <a:p>
            <a:pPr lvl="0">
              <a:buClr>
                <a:srgbClr val="90C226"/>
              </a:buClr>
              <a:defRPr/>
            </a:pP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Mbagathi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Hospital, AHF </a:t>
            </a: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Mathare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clinic and Rhodes TB clinic in Nairobi Kenya.</a:t>
            </a:r>
          </a:p>
          <a:p>
            <a:pPr lvl="0">
              <a:buClr>
                <a:srgbClr val="90C226"/>
              </a:buClr>
              <a:defRPr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0C226"/>
              </a:buClr>
              <a:buNone/>
              <a:defRPr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size</a:t>
            </a:r>
          </a:p>
          <a:p>
            <a:pPr lvl="0">
              <a:buClr>
                <a:srgbClr val="90C226"/>
              </a:buClr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  LJ culture positive sputum samples were </a:t>
            </a: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analysed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17500"/>
            <a:ext cx="10473266" cy="11176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FLOW FOR THE STUDY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486" y="1052054"/>
            <a:ext cx="9805613" cy="3859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866" y="4483099"/>
            <a:ext cx="2615411" cy="1917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653" y="4528111"/>
            <a:ext cx="2577159" cy="1921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685" y="4604310"/>
            <a:ext cx="2778939" cy="17964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429457" y="6449816"/>
            <a:ext cx="2584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Trebuchet MS" panose="020B0603020202020204" pitchFamily="34" charset="0"/>
              </a:rPr>
              <a:t>Tropical doctor 2020</a:t>
            </a:r>
            <a:endParaRPr lang="en-US" altLang="en-US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prstClr val="black"/>
                </a:solidFill>
              </a:rPr>
              <a:t>RESULTS: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101" y="1487535"/>
            <a:ext cx="5384800" cy="3782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0" y="1487535"/>
            <a:ext cx="5295900" cy="3782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6101" y="5468729"/>
            <a:ext cx="5494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positive and total Negative results of LJ </a:t>
            </a:r>
            <a:r>
              <a:rPr lang="en-US" alt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CAPILLIA </a:t>
            </a:r>
            <a:r>
              <a:rPr lang="en-US" alt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lang="en-US" alt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75600" y="5437951"/>
            <a:ext cx="368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Positivity </a:t>
            </a:r>
            <a:r>
              <a:rPr lang="en-US" alt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5032" y="6133741"/>
            <a:ext cx="253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P-value </a:t>
            </a:r>
            <a:r>
              <a:rPr lang="en-US" altLang="en-US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 </a:t>
            </a:r>
            <a:r>
              <a:rPr lang="en-US" alt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0.001</a:t>
            </a:r>
            <a:endParaRPr lang="en-US" altLang="en-US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35166" cy="13208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8900"/>
            <a:ext cx="10803466" cy="5130799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96.5% of the total samples analyzed had </a:t>
            </a: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complex.3.1% were identified as NTMs which forms a respiratory health concern to the population.</a:t>
            </a:r>
          </a:p>
          <a:p>
            <a:pPr lvl="0">
              <a:buClr>
                <a:srgbClr val="90C226"/>
              </a:buClr>
              <a:defRPr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study in Germany indicated  a growing incidence of NTM(Felix C. et al 2014).</a:t>
            </a:r>
          </a:p>
          <a:p>
            <a:pPr lvl="0">
              <a:buClr>
                <a:srgbClr val="90C226"/>
              </a:buClr>
              <a:defRPr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  <a:defRPr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have shown that diagnostic tools have been designed to identify </a:t>
            </a: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only which causes majority of infections and not identifying the Non-Tuberculous Mycobacterium.</a:t>
            </a:r>
          </a:p>
          <a:p>
            <a:pPr lvl="0">
              <a:buClr>
                <a:srgbClr val="90C226"/>
              </a:buCl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494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Facet</vt:lpstr>
      <vt:lpstr>10th IPNET-K CONFERENCE</vt:lpstr>
      <vt:lpstr>Identification of Mycobacterium species causing pulmonary tuberculosis in sputum samples from three health facilities in Nairobi county, Kenya.  </vt:lpstr>
      <vt:lpstr>BACKGROUND</vt:lpstr>
      <vt:lpstr>CONT:</vt:lpstr>
      <vt:lpstr>OBJECTIVE</vt:lpstr>
      <vt:lpstr>METHODOLOGY</vt:lpstr>
      <vt:lpstr>WORK FLOW FOR THE STUDY</vt:lpstr>
      <vt:lpstr>RESULTS:</vt:lpstr>
      <vt:lpstr>DISCUSSION AND CONCLUSION</vt:lpstr>
      <vt:lpstr>RECOMMENDATIONS</vt:lpstr>
      <vt:lpstr>ACKNOWLEDGEMENT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IPNET-K CONFERENCE</dc:title>
  <dc:creator>CRDR Lab Staff</dc:creator>
  <cp:lastModifiedBy>CRDR Lab Staff</cp:lastModifiedBy>
  <cp:revision>10</cp:revision>
  <dcterms:created xsi:type="dcterms:W3CDTF">2023-05-05T12:16:28Z</dcterms:created>
  <dcterms:modified xsi:type="dcterms:W3CDTF">2023-05-05T13:09:45Z</dcterms:modified>
</cp:coreProperties>
</file>