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70" r:id="rId6"/>
    <p:sldId id="268" r:id="rId7"/>
    <p:sldId id="263" r:id="rId8"/>
    <p:sldId id="264" r:id="rId9"/>
    <p:sldId id="269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488" autoAdjust="0"/>
  </p:normalViewPr>
  <p:slideViewPr>
    <p:cSldViewPr>
      <p:cViewPr>
        <p:scale>
          <a:sx n="60" d="100"/>
          <a:sy n="60" d="100"/>
        </p:scale>
        <p:origin x="-1456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4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7785618778784727E-2"/>
          <c:y val="0.10176811820805254"/>
          <c:w val="0.8615289273414064"/>
          <c:h val="0.76406398074627668"/>
        </c:manualLayout>
      </c:layout>
      <c:lineChart>
        <c:grouping val="standard"/>
        <c:varyColors val="0"/>
        <c:ser>
          <c:idx val="0"/>
          <c:order val="0"/>
          <c:tx>
            <c:strRef>
              <c:f>Sheet1!$F$2</c:f>
              <c:strCache>
                <c:ptCount val="1"/>
                <c:pt idx="0">
                  <c:v>Average Score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Sheet1!$E$3:$E$6</c:f>
              <c:strCache>
                <c:ptCount val="4"/>
                <c:pt idx="0">
                  <c:v>Year 2016</c:v>
                </c:pt>
                <c:pt idx="1">
                  <c:v>Year 2017</c:v>
                </c:pt>
                <c:pt idx="2">
                  <c:v>Year 2019</c:v>
                </c:pt>
                <c:pt idx="3">
                  <c:v>Year 2022</c:v>
                </c:pt>
              </c:strCache>
            </c:strRef>
          </c:cat>
          <c:val>
            <c:numRef>
              <c:f>Sheet1!$F$3:$F$6</c:f>
              <c:numCache>
                <c:formatCode>General</c:formatCode>
                <c:ptCount val="4"/>
                <c:pt idx="0">
                  <c:v>11</c:v>
                </c:pt>
                <c:pt idx="1">
                  <c:v>33</c:v>
                </c:pt>
                <c:pt idx="2">
                  <c:v>49</c:v>
                </c:pt>
                <c:pt idx="3">
                  <c:v>60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0FB5-4E11-AD95-6FD430777679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9490048"/>
        <c:axId val="119526144"/>
      </c:lineChart>
      <c:catAx>
        <c:axId val="1194900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sw-KE" dirty="0"/>
                  <a:t>Year</a:t>
                </a:r>
                <a:r>
                  <a:rPr lang="sw-KE" baseline="0" dirty="0"/>
                  <a:t> of assessment</a:t>
                </a:r>
                <a:endParaRPr lang="sw-KE" dirty="0"/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119526144"/>
        <c:crosses val="autoZero"/>
        <c:auto val="1"/>
        <c:lblAlgn val="ctr"/>
        <c:lblOffset val="100"/>
        <c:noMultiLvlLbl val="0"/>
      </c:catAx>
      <c:valAx>
        <c:axId val="11952614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sw-KE" dirty="0"/>
                  <a:t>Average performance (%)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19490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 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Sheet1!$C$24</c:f>
              <c:strCache>
                <c:ptCount val="1"/>
                <c:pt idx="0">
                  <c:v> Score (%)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Sheet1!$B$25:$B$28</c:f>
              <c:strCache>
                <c:ptCount val="4"/>
                <c:pt idx="0">
                  <c:v>Year 2022</c:v>
                </c:pt>
                <c:pt idx="1">
                  <c:v>Year 2019</c:v>
                </c:pt>
                <c:pt idx="2">
                  <c:v>Year 2017</c:v>
                </c:pt>
                <c:pt idx="3">
                  <c:v>Year 2016</c:v>
                </c:pt>
              </c:strCache>
            </c:strRef>
          </c:cat>
          <c:val>
            <c:numRef>
              <c:f>Sheet1!$C$25:$C$28</c:f>
              <c:numCache>
                <c:formatCode>General</c:formatCode>
                <c:ptCount val="4"/>
                <c:pt idx="0">
                  <c:v>25</c:v>
                </c:pt>
                <c:pt idx="1">
                  <c:v>49</c:v>
                </c:pt>
                <c:pt idx="2">
                  <c:v>55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92C-4979-AA7E-CD798C70404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1699456"/>
        <c:axId val="131706880"/>
      </c:barChart>
      <c:catAx>
        <c:axId val="13169945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sw-KE"/>
                  <a:t>Year of assessment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131706880"/>
        <c:crosses val="autoZero"/>
        <c:auto val="1"/>
        <c:lblAlgn val="ctr"/>
        <c:lblOffset val="100"/>
        <c:noMultiLvlLbl val="0"/>
      </c:catAx>
      <c:valAx>
        <c:axId val="1317068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Isolation and Standard Precautions Score (%)</a:t>
                </a:r>
                <a:endParaRPr lang="sw-KE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316994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047424"/>
        <c:axId val="131049344"/>
      </c:barChart>
      <c:catAx>
        <c:axId val="13104742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sw-KE"/>
                  <a:t>Year of assessmemt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131049344"/>
        <c:crosses val="autoZero"/>
        <c:auto val="1"/>
        <c:lblAlgn val="ctr"/>
        <c:lblOffset val="100"/>
        <c:noMultiLvlLbl val="0"/>
      </c:catAx>
      <c:valAx>
        <c:axId val="1310493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Occupational health score  (%)</a:t>
                </a:r>
                <a:endParaRPr lang="sw-KE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310474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 Isolation and Standard</a:t>
            </a:r>
            <a:r>
              <a:rPr lang="en-US" baseline="0"/>
              <a:t> Precautions </a:t>
            </a:r>
            <a:r>
              <a:rPr lang="en-US"/>
              <a:t>Score (%)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2638976"/>
        <c:axId val="152640512"/>
      </c:barChart>
      <c:catAx>
        <c:axId val="152638976"/>
        <c:scaling>
          <c:orientation val="minMax"/>
        </c:scaling>
        <c:delete val="0"/>
        <c:axPos val="l"/>
        <c:majorTickMark val="out"/>
        <c:minorTickMark val="none"/>
        <c:tickLblPos val="nextTo"/>
        <c:crossAx val="152640512"/>
        <c:crosses val="autoZero"/>
        <c:auto val="1"/>
        <c:lblAlgn val="ctr"/>
        <c:lblOffset val="100"/>
        <c:noMultiLvlLbl val="0"/>
      </c:catAx>
      <c:valAx>
        <c:axId val="15264051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526389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 </a:t>
            </a:r>
            <a:r>
              <a:rPr lang="en-US" sz="1800" b="1" i="0" u="none" strike="noStrike" baseline="0">
                <a:effectLst/>
              </a:rPr>
              <a:t>Occupational health </a:t>
            </a:r>
            <a:r>
              <a:rPr lang="en-US"/>
              <a:t> (%)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'[Chart in Microsoft PowerPoint]Sheet1'!$C$37</c:f>
              <c:strCache>
                <c:ptCount val="1"/>
                <c:pt idx="0">
                  <c:v> Score (%)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'[Chart in Microsoft PowerPoint]Sheet1'!$B$38:$B$41</c:f>
              <c:strCache>
                <c:ptCount val="4"/>
                <c:pt idx="0">
                  <c:v>Year 2022</c:v>
                </c:pt>
                <c:pt idx="1">
                  <c:v>Year 2019</c:v>
                </c:pt>
                <c:pt idx="2">
                  <c:v>Year 2017</c:v>
                </c:pt>
                <c:pt idx="3">
                  <c:v>Year 2016</c:v>
                </c:pt>
              </c:strCache>
            </c:strRef>
          </c:cat>
          <c:val>
            <c:numRef>
              <c:f>'[Chart in Microsoft PowerPoint]Sheet1'!$C$38:$C$41</c:f>
              <c:numCache>
                <c:formatCode>General</c:formatCode>
                <c:ptCount val="4"/>
                <c:pt idx="0">
                  <c:v>41</c:v>
                </c:pt>
                <c:pt idx="1">
                  <c:v>49</c:v>
                </c:pt>
                <c:pt idx="2">
                  <c:v>55</c:v>
                </c:pt>
                <c:pt idx="3">
                  <c:v>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9633152"/>
        <c:axId val="879634688"/>
      </c:barChart>
      <c:catAx>
        <c:axId val="879633152"/>
        <c:scaling>
          <c:orientation val="minMax"/>
        </c:scaling>
        <c:delete val="0"/>
        <c:axPos val="l"/>
        <c:majorTickMark val="out"/>
        <c:minorTickMark val="none"/>
        <c:tickLblPos val="nextTo"/>
        <c:crossAx val="879634688"/>
        <c:crosses val="autoZero"/>
        <c:auto val="1"/>
        <c:lblAlgn val="ctr"/>
        <c:lblOffset val="100"/>
        <c:noMultiLvlLbl val="0"/>
      </c:catAx>
      <c:valAx>
        <c:axId val="87963468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8796331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058688"/>
        <c:axId val="131980672"/>
      </c:barChart>
      <c:catAx>
        <c:axId val="131058688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sw-KE"/>
                  <a:t>Assessment year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131980672"/>
        <c:crosses val="autoZero"/>
        <c:auto val="1"/>
        <c:lblAlgn val="ctr"/>
        <c:lblOffset val="100"/>
        <c:noMultiLvlLbl val="0"/>
      </c:catAx>
      <c:valAx>
        <c:axId val="1319806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 algn="ctr" rtl="0">
                  <a:defRPr/>
                </a:pPr>
                <a:r>
                  <a:rPr lang="en-US"/>
                  <a:t> Pharmacy Score (%)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310586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 </a:t>
            </a:r>
            <a:r>
              <a:rPr lang="en-US" sz="1600"/>
              <a:t>Healthcare waste management Score (%)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'[Chart in Microsoft PowerPoint]Sheet1'!$C$66</c:f>
              <c:strCache>
                <c:ptCount val="1"/>
                <c:pt idx="0">
                  <c:v> Score (%)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'[Chart in Microsoft PowerPoint]Sheet1'!$B$67:$B$70</c:f>
              <c:strCache>
                <c:ptCount val="4"/>
                <c:pt idx="0">
                  <c:v>Year 2022</c:v>
                </c:pt>
                <c:pt idx="1">
                  <c:v>Year 2019</c:v>
                </c:pt>
                <c:pt idx="2">
                  <c:v>Year 2017</c:v>
                </c:pt>
                <c:pt idx="3">
                  <c:v>Year 2016</c:v>
                </c:pt>
              </c:strCache>
            </c:strRef>
          </c:cat>
          <c:val>
            <c:numRef>
              <c:f>'[Chart in Microsoft PowerPoint]Sheet1'!$C$67:$C$70</c:f>
              <c:numCache>
                <c:formatCode>General</c:formatCode>
                <c:ptCount val="4"/>
                <c:pt idx="0">
                  <c:v>69</c:v>
                </c:pt>
                <c:pt idx="1">
                  <c:v>30</c:v>
                </c:pt>
                <c:pt idx="2">
                  <c:v>53</c:v>
                </c:pt>
                <c:pt idx="3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1313408"/>
        <c:axId val="231315328"/>
      </c:barChart>
      <c:catAx>
        <c:axId val="231313408"/>
        <c:scaling>
          <c:orientation val="minMax"/>
        </c:scaling>
        <c:delete val="0"/>
        <c:axPos val="l"/>
        <c:majorTickMark val="out"/>
        <c:minorTickMark val="none"/>
        <c:tickLblPos val="nextTo"/>
        <c:crossAx val="231315328"/>
        <c:crosses val="autoZero"/>
        <c:auto val="1"/>
        <c:lblAlgn val="ctr"/>
        <c:lblOffset val="100"/>
        <c:noMultiLvlLbl val="0"/>
      </c:catAx>
      <c:valAx>
        <c:axId val="23131532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313134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 Pharmacy Score (%)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'[Chart in Microsoft PowerPoint]Sheet1'!$C$51</c:f>
              <c:strCache>
                <c:ptCount val="1"/>
                <c:pt idx="0">
                  <c:v> Score (%)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'[Chart in Microsoft PowerPoint]Sheet1'!$B$52:$B$55</c:f>
              <c:strCache>
                <c:ptCount val="4"/>
                <c:pt idx="0">
                  <c:v>Year 2022</c:v>
                </c:pt>
                <c:pt idx="1">
                  <c:v>Year 2019</c:v>
                </c:pt>
                <c:pt idx="2">
                  <c:v>Year 2017</c:v>
                </c:pt>
                <c:pt idx="3">
                  <c:v>Year 2016</c:v>
                </c:pt>
              </c:strCache>
            </c:strRef>
          </c:cat>
          <c:val>
            <c:numRef>
              <c:f>'[Chart in Microsoft PowerPoint]Sheet1'!$C$52:$C$55</c:f>
              <c:numCache>
                <c:formatCode>General</c:formatCode>
                <c:ptCount val="4"/>
                <c:pt idx="0">
                  <c:v>45</c:v>
                </c:pt>
                <c:pt idx="1">
                  <c:v>30</c:v>
                </c:pt>
                <c:pt idx="2">
                  <c:v>53</c:v>
                </c:pt>
                <c:pt idx="3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7838336"/>
        <c:axId val="157840128"/>
      </c:barChart>
      <c:catAx>
        <c:axId val="157838336"/>
        <c:scaling>
          <c:orientation val="minMax"/>
        </c:scaling>
        <c:delete val="0"/>
        <c:axPos val="l"/>
        <c:majorTickMark val="out"/>
        <c:minorTickMark val="none"/>
        <c:tickLblPos val="nextTo"/>
        <c:crossAx val="157840128"/>
        <c:crosses val="autoZero"/>
        <c:auto val="1"/>
        <c:lblAlgn val="ctr"/>
        <c:lblOffset val="100"/>
        <c:noMultiLvlLbl val="0"/>
      </c:catAx>
      <c:valAx>
        <c:axId val="15784012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578383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7F7CE7-0218-4F80-954E-7DE0E87E160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6A19517-FBFB-452D-813E-FC4ACC97138A}">
      <dgm:prSet custT="1"/>
      <dgm:spPr/>
      <dgm:t>
        <a:bodyPr/>
        <a:lstStyle/>
        <a:p>
          <a:r>
            <a:rPr lang="en-US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 </a:t>
          </a:r>
          <a:r>
            <a: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cross sectional survey, December 2022. </a:t>
          </a:r>
        </a:p>
      </dgm:t>
    </dgm:pt>
    <dgm:pt modelId="{D2EA81C6-204B-49CE-851B-D9833FB586E5}" type="parTrans" cxnId="{12C2F222-2B0E-43ED-B0EA-B29AF0A04145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5CB9F35-71B6-459C-8C61-54C8C9A105C8}" type="sibTrans" cxnId="{12C2F222-2B0E-43ED-B0EA-B29AF0A04145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A12C667-BFAA-4B2A-8B0A-C64747AF97D9}">
      <dgm:prSet custT="1"/>
      <dgm:spPr/>
      <dgm:t>
        <a:bodyPr/>
        <a:lstStyle/>
        <a:p>
          <a:r>
            <a:rPr lang="en-US" sz="24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Infection Control Assessment Tool (ICAT)  used</a:t>
          </a:r>
        </a:p>
      </dgm:t>
    </dgm:pt>
    <dgm:pt modelId="{9D7E0400-C197-49C8-9D43-F56F8357D534}" type="parTrans" cxnId="{0F78356A-FCFF-4689-969B-F7BAF2959EA0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F5847EB-2B5F-4D38-9432-4501DE2FF56F}" type="sibTrans" cxnId="{0F78356A-FCFF-4689-969B-F7BAF2959EA0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D7D77FC-420C-4D67-A401-BCC8E4FAADC2}">
      <dgm:prSet custT="1"/>
      <dgm:spPr/>
      <dgm:t>
        <a:bodyPr/>
        <a:lstStyle/>
        <a:p>
          <a:r>
            <a: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interviews, </a:t>
          </a:r>
          <a:r>
            <a:rPr lang="en-US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                    -Observations</a:t>
          </a:r>
          <a:endParaRPr lang="en-US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D4D8B3F-758C-4504-94C5-18157983970C}" type="parTrans" cxnId="{AF74907D-7C08-42C8-8386-C4E21D3BDC68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1832632-9F99-44F2-A159-2E01341BB1CE}" type="sibTrans" cxnId="{AF74907D-7C08-42C8-8386-C4E21D3BDC68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E070998-9056-4AA0-A242-EAFE04B6ACF0}">
      <dgm:prSet custT="1"/>
      <dgm:spPr/>
      <dgm:t>
        <a:bodyPr/>
        <a:lstStyle/>
        <a:p>
          <a:r>
            <a: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document reviews  </a:t>
          </a:r>
        </a:p>
      </dgm:t>
    </dgm:pt>
    <dgm:pt modelId="{5B5CFFB0-F8A2-4FE1-A9B8-7CD911722767}" type="parTrans" cxnId="{89FF68DF-4D09-4CDD-8656-31D6880A968A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2E553B6-025B-4F50-A040-1977699DC0EE}" type="sibTrans" cxnId="{89FF68DF-4D09-4CDD-8656-31D6880A968A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5351C46-6559-487D-9AFC-CE55B9CBE18A}">
      <dgm:prSet custT="1"/>
      <dgm:spPr/>
      <dgm:t>
        <a:bodyPr/>
        <a:lstStyle/>
        <a:p>
          <a:r>
            <a: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All IPC key areas assessed including;</a:t>
          </a:r>
        </a:p>
      </dgm:t>
    </dgm:pt>
    <dgm:pt modelId="{A5DACC1E-D732-4267-B3FE-D940A8765F3D}" type="parTrans" cxnId="{1FD73B67-A2E4-4DF2-9140-2D6D2FAD8347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A0CB836-D222-46DA-A511-B5BBFDA0562D}" type="sibTrans" cxnId="{1FD73B67-A2E4-4DF2-9140-2D6D2FAD8347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32882BB-8D22-4A35-B171-E49CD9C26A15}">
      <dgm:prSet custT="1"/>
      <dgm:spPr/>
      <dgm:t>
        <a:bodyPr/>
        <a:lstStyle/>
        <a:p>
          <a:r>
            <a: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The IPC </a:t>
          </a:r>
          <a:r>
            <a: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program                        -Pharmacy</a:t>
          </a:r>
          <a:endParaRPr lang="en-US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53040AC-055F-488D-99C9-D8769DEAB0C5}" type="parTrans" cxnId="{47DCE83F-9DEC-4938-8218-D76DE0FF6711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50D4C4B-19A5-41DF-A85D-0501B1444E60}" type="sibTrans" cxnId="{47DCE83F-9DEC-4938-8218-D76DE0FF6711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994FCF8-58FD-4A3F-93B8-791B3FFED954}">
      <dgm:prSet custT="1"/>
      <dgm:spPr/>
      <dgm:t>
        <a:bodyPr/>
        <a:lstStyle/>
        <a:p>
          <a:r>
            <a: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Isolation </a:t>
          </a:r>
          <a:r>
            <a: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standards                      -Waste management</a:t>
          </a:r>
          <a:endParaRPr lang="en-US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7A6C530-A2E8-48BC-8819-34B1DD1459A9}" type="parTrans" cxnId="{8C83601C-4820-444D-ADE9-8BE89EFB56C7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68205D1-58B7-476F-9E99-2BBCD798F757}" type="sibTrans" cxnId="{8C83601C-4820-444D-ADE9-8BE89EFB56C7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D125A42-E384-44E0-B3B8-335A0A0788E9}">
      <dgm:prSet custT="1"/>
      <dgm:spPr/>
      <dgm:t>
        <a:bodyPr/>
        <a:lstStyle/>
        <a:p>
          <a:r>
            <a:rPr lang="en-US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Ward practices- hand hygiene, injection safety, catheters, IV fluids and medication</a:t>
          </a:r>
        </a:p>
      </dgm:t>
    </dgm:pt>
    <dgm:pt modelId="{247C38F2-7BD9-4620-8FFE-E580EC43469C}" type="parTrans" cxnId="{D8463DF0-6706-4D92-A241-503D3CB22594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3F35302-58C8-4CCC-8A6A-FCD28BA018E1}" type="sibTrans" cxnId="{D8463DF0-6706-4D92-A241-503D3CB22594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A704A66-369F-4950-9529-F1D334DE7748}">
      <dgm:prSet custT="1"/>
      <dgm:spPr/>
      <dgm:t>
        <a:bodyPr/>
        <a:lstStyle/>
        <a:p>
          <a:r>
            <a: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Data was summarized in proportions </a:t>
          </a:r>
        </a:p>
      </dgm:t>
    </dgm:pt>
    <dgm:pt modelId="{E2551CC4-78EF-4148-B534-F211A105DB91}" type="parTrans" cxnId="{1F594630-141C-4A1C-9CF4-ECD8BD19E247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BCB602E-8DBB-4B4A-B97A-AF694AA957F8}" type="sibTrans" cxnId="{1F594630-141C-4A1C-9CF4-ECD8BD19E247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6FF0246-D3C5-4B45-9A67-7F6BEEF795E9}">
      <dgm:prSet custT="1"/>
      <dgm:spPr/>
      <dgm:t>
        <a:bodyPr/>
        <a:lstStyle/>
        <a:p>
          <a:r>
            <a: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Findings compared to previous results; 2016 (baseline), 2017 and 2019</a:t>
          </a:r>
        </a:p>
      </dgm:t>
    </dgm:pt>
    <dgm:pt modelId="{33349831-A2C4-4195-B84E-094CDB4FC034}" type="parTrans" cxnId="{4DFAE790-4115-4AF0-AF84-1C81F4C8E473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5FF1836-2721-4575-B212-1B03CB355F6C}" type="sibTrans" cxnId="{4DFAE790-4115-4AF0-AF84-1C81F4C8E473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8ED987C-F5AC-4395-8FA5-DD0F6D301159}">
      <dgm:prSet custT="1"/>
      <dgm:spPr/>
      <dgm:t>
        <a:bodyPr/>
        <a:lstStyle/>
        <a:p>
          <a:r>
            <a: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Occupational safety and health      </a:t>
          </a:r>
          <a:endParaRPr lang="en-US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117C45D-D3DF-4578-92F3-2E86BB54DDC0}" type="parTrans" cxnId="{8F688193-D2DC-4277-A283-0BE395BE867E}">
      <dgm:prSet/>
      <dgm:spPr/>
      <dgm:t>
        <a:bodyPr/>
        <a:lstStyle/>
        <a:p>
          <a:endParaRPr lang="en-US"/>
        </a:p>
      </dgm:t>
    </dgm:pt>
    <dgm:pt modelId="{449933F2-FA5A-4836-A2DB-D6A3A6CA14B6}" type="sibTrans" cxnId="{8F688193-D2DC-4277-A283-0BE395BE867E}">
      <dgm:prSet/>
      <dgm:spPr/>
      <dgm:t>
        <a:bodyPr/>
        <a:lstStyle/>
        <a:p>
          <a:endParaRPr lang="en-US"/>
        </a:p>
      </dgm:t>
    </dgm:pt>
    <dgm:pt modelId="{8B4A43F9-473D-454B-B4C0-8F37C7CCBDD2}" type="pres">
      <dgm:prSet presAssocID="{A87F7CE7-0218-4F80-954E-7DE0E87E160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709B81-BA8C-4A30-8A53-8E8919D629A3}" type="pres">
      <dgm:prSet presAssocID="{C6A19517-FBFB-452D-813E-FC4ACC97138A}" presName="parentText" presStyleLbl="node1" presStyleIdx="0" presStyleCnt="5" custScaleY="6226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E6F45A-0494-4990-AD97-1930C41329CF}" type="pres">
      <dgm:prSet presAssocID="{B5CB9F35-71B6-459C-8C61-54C8C9A105C8}" presName="spacer" presStyleCnt="0"/>
      <dgm:spPr/>
    </dgm:pt>
    <dgm:pt modelId="{143D95BB-1ADB-4321-BCE2-544021AEAEDF}" type="pres">
      <dgm:prSet presAssocID="{3A12C667-BFAA-4B2A-8B0A-C64747AF97D9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01A47E-3F82-4AE3-9595-E0BBEA42CF7C}" type="pres">
      <dgm:prSet presAssocID="{3A12C667-BFAA-4B2A-8B0A-C64747AF97D9}" presName="childText" presStyleLbl="revTx" presStyleIdx="0" presStyleCnt="2" custScaleY="1869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AEFEF7-3B7F-4BB5-BE7B-5A099D15E0AE}" type="pres">
      <dgm:prSet presAssocID="{35351C46-6559-487D-9AFC-CE55B9CBE18A}" presName="parentText" presStyleLbl="node1" presStyleIdx="2" presStyleCnt="5" custScaleY="9798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6635BA-82F3-42B9-90D6-974092C7620B}" type="pres">
      <dgm:prSet presAssocID="{35351C46-6559-487D-9AFC-CE55B9CBE18A}" presName="childText" presStyleLbl="revTx" presStyleIdx="1" presStyleCnt="2" custScaleY="2060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F1DF28-438E-466C-B12B-708790E07B03}" type="pres">
      <dgm:prSet presAssocID="{5A704A66-369F-4950-9529-F1D334DE7748}" presName="parentText" presStyleLbl="node1" presStyleIdx="3" presStyleCnt="5" custScaleY="6105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32EAB0-1BF7-43C1-8233-DDD971C77E54}" type="pres">
      <dgm:prSet presAssocID="{1BCB602E-8DBB-4B4A-B97A-AF694AA957F8}" presName="spacer" presStyleCnt="0"/>
      <dgm:spPr/>
    </dgm:pt>
    <dgm:pt modelId="{13EFAF70-A90A-4D0D-815E-2F47043FC9DF}" type="pres">
      <dgm:prSet presAssocID="{96FF0246-D3C5-4B45-9A67-7F6BEEF795E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DACAA04-AD63-4AE3-938F-35C3FB6AC6C2}" type="presOf" srcId="{3A12C667-BFAA-4B2A-8B0A-C64747AF97D9}" destId="{143D95BB-1ADB-4321-BCE2-544021AEAEDF}" srcOrd="0" destOrd="0" presId="urn:microsoft.com/office/officeart/2005/8/layout/vList2"/>
    <dgm:cxn modelId="{D8463DF0-6706-4D92-A241-503D3CB22594}" srcId="{35351C46-6559-487D-9AFC-CE55B9CBE18A}" destId="{FD125A42-E384-44E0-B3B8-335A0A0788E9}" srcOrd="3" destOrd="0" parTransId="{247C38F2-7BD9-4620-8FFE-E580EC43469C}" sibTransId="{83F35302-58C8-4CCC-8A6A-FCD28BA018E1}"/>
    <dgm:cxn modelId="{539DACD5-1B19-492C-A7A5-03935CABEE15}" type="presOf" srcId="{96FF0246-D3C5-4B45-9A67-7F6BEEF795E9}" destId="{13EFAF70-A90A-4D0D-815E-2F47043FC9DF}" srcOrd="0" destOrd="0" presId="urn:microsoft.com/office/officeart/2005/8/layout/vList2"/>
    <dgm:cxn modelId="{B3BE1BAD-53EF-4092-8FE3-E77BC5DBAF43}" type="presOf" srcId="{632882BB-8D22-4A35-B171-E49CD9C26A15}" destId="{336635BA-82F3-42B9-90D6-974092C7620B}" srcOrd="0" destOrd="0" presId="urn:microsoft.com/office/officeart/2005/8/layout/vList2"/>
    <dgm:cxn modelId="{12C2F222-2B0E-43ED-B0EA-B29AF0A04145}" srcId="{A87F7CE7-0218-4F80-954E-7DE0E87E1609}" destId="{C6A19517-FBFB-452D-813E-FC4ACC97138A}" srcOrd="0" destOrd="0" parTransId="{D2EA81C6-204B-49CE-851B-D9833FB586E5}" sibTransId="{B5CB9F35-71B6-459C-8C61-54C8C9A105C8}"/>
    <dgm:cxn modelId="{DE28D679-8EEA-4648-AE88-948A9D58C403}" type="presOf" srcId="{D994FCF8-58FD-4A3F-93B8-791B3FFED954}" destId="{336635BA-82F3-42B9-90D6-974092C7620B}" srcOrd="0" destOrd="1" presId="urn:microsoft.com/office/officeart/2005/8/layout/vList2"/>
    <dgm:cxn modelId="{E82FD7DA-7E9C-4340-9EFE-1C5BD068D1F7}" type="presOf" srcId="{FD125A42-E384-44E0-B3B8-335A0A0788E9}" destId="{336635BA-82F3-42B9-90D6-974092C7620B}" srcOrd="0" destOrd="3" presId="urn:microsoft.com/office/officeart/2005/8/layout/vList2"/>
    <dgm:cxn modelId="{8C83601C-4820-444D-ADE9-8BE89EFB56C7}" srcId="{35351C46-6559-487D-9AFC-CE55B9CBE18A}" destId="{D994FCF8-58FD-4A3F-93B8-791B3FFED954}" srcOrd="1" destOrd="0" parTransId="{27A6C530-A2E8-48BC-8819-34B1DD1459A9}" sibTransId="{A68205D1-58B7-476F-9E99-2BBCD798F757}"/>
    <dgm:cxn modelId="{1873D502-013B-44AC-971A-86B71DEC0FF2}" type="presOf" srcId="{6E070998-9056-4AA0-A242-EAFE04B6ACF0}" destId="{6701A47E-3F82-4AE3-9595-E0BBEA42CF7C}" srcOrd="0" destOrd="1" presId="urn:microsoft.com/office/officeart/2005/8/layout/vList2"/>
    <dgm:cxn modelId="{1F594630-141C-4A1C-9CF4-ECD8BD19E247}" srcId="{A87F7CE7-0218-4F80-954E-7DE0E87E1609}" destId="{5A704A66-369F-4950-9529-F1D334DE7748}" srcOrd="3" destOrd="0" parTransId="{E2551CC4-78EF-4148-B534-F211A105DB91}" sibTransId="{1BCB602E-8DBB-4B4A-B97A-AF694AA957F8}"/>
    <dgm:cxn modelId="{0F78356A-FCFF-4689-969B-F7BAF2959EA0}" srcId="{A87F7CE7-0218-4F80-954E-7DE0E87E1609}" destId="{3A12C667-BFAA-4B2A-8B0A-C64747AF97D9}" srcOrd="1" destOrd="0" parTransId="{9D7E0400-C197-49C8-9D43-F56F8357D534}" sibTransId="{4F5847EB-2B5F-4D38-9432-4501DE2FF56F}"/>
    <dgm:cxn modelId="{8DACBAE2-A994-413B-9D95-20866E1ED37B}" type="presOf" srcId="{5A704A66-369F-4950-9529-F1D334DE7748}" destId="{37F1DF28-438E-466C-B12B-708790E07B03}" srcOrd="0" destOrd="0" presId="urn:microsoft.com/office/officeart/2005/8/layout/vList2"/>
    <dgm:cxn modelId="{8F957E00-776B-4F82-B986-B4FC02B2611D}" type="presOf" srcId="{35351C46-6559-487D-9AFC-CE55B9CBE18A}" destId="{DCAEFEF7-3B7F-4BB5-BE7B-5A099D15E0AE}" srcOrd="0" destOrd="0" presId="urn:microsoft.com/office/officeart/2005/8/layout/vList2"/>
    <dgm:cxn modelId="{AF74907D-7C08-42C8-8386-C4E21D3BDC68}" srcId="{3A12C667-BFAA-4B2A-8B0A-C64747AF97D9}" destId="{5D7D77FC-420C-4D67-A401-BCC8E4FAADC2}" srcOrd="0" destOrd="0" parTransId="{5D4D8B3F-758C-4504-94C5-18157983970C}" sibTransId="{51832632-9F99-44F2-A159-2E01341BB1CE}"/>
    <dgm:cxn modelId="{8F688193-D2DC-4277-A283-0BE395BE867E}" srcId="{35351C46-6559-487D-9AFC-CE55B9CBE18A}" destId="{68ED987C-F5AC-4395-8FA5-DD0F6D301159}" srcOrd="2" destOrd="0" parTransId="{D117C45D-D3DF-4578-92F3-2E86BB54DDC0}" sibTransId="{449933F2-FA5A-4836-A2DB-D6A3A6CA14B6}"/>
    <dgm:cxn modelId="{A5FE2793-3ED0-47FF-B37F-48667E8A5BD4}" type="presOf" srcId="{C6A19517-FBFB-452D-813E-FC4ACC97138A}" destId="{B6709B81-BA8C-4A30-8A53-8E8919D629A3}" srcOrd="0" destOrd="0" presId="urn:microsoft.com/office/officeart/2005/8/layout/vList2"/>
    <dgm:cxn modelId="{4DFAE790-4115-4AF0-AF84-1C81F4C8E473}" srcId="{A87F7CE7-0218-4F80-954E-7DE0E87E1609}" destId="{96FF0246-D3C5-4B45-9A67-7F6BEEF795E9}" srcOrd="4" destOrd="0" parTransId="{33349831-A2C4-4195-B84E-094CDB4FC034}" sibTransId="{25FF1836-2721-4575-B212-1B03CB355F6C}"/>
    <dgm:cxn modelId="{89FF68DF-4D09-4CDD-8656-31D6880A968A}" srcId="{3A12C667-BFAA-4B2A-8B0A-C64747AF97D9}" destId="{6E070998-9056-4AA0-A242-EAFE04B6ACF0}" srcOrd="1" destOrd="0" parTransId="{5B5CFFB0-F8A2-4FE1-A9B8-7CD911722767}" sibTransId="{22E553B6-025B-4F50-A040-1977699DC0EE}"/>
    <dgm:cxn modelId="{99E4D2CA-C513-42C0-A83B-C69D21AA73FB}" type="presOf" srcId="{A87F7CE7-0218-4F80-954E-7DE0E87E1609}" destId="{8B4A43F9-473D-454B-B4C0-8F37C7CCBDD2}" srcOrd="0" destOrd="0" presId="urn:microsoft.com/office/officeart/2005/8/layout/vList2"/>
    <dgm:cxn modelId="{FE80F060-A5AA-48E0-8B5D-B81EE5910AF6}" type="presOf" srcId="{5D7D77FC-420C-4D67-A401-BCC8E4FAADC2}" destId="{6701A47E-3F82-4AE3-9595-E0BBEA42CF7C}" srcOrd="0" destOrd="0" presId="urn:microsoft.com/office/officeart/2005/8/layout/vList2"/>
    <dgm:cxn modelId="{16E611E4-659D-41F8-B3E6-C1BC64E09AA5}" type="presOf" srcId="{68ED987C-F5AC-4395-8FA5-DD0F6D301159}" destId="{336635BA-82F3-42B9-90D6-974092C7620B}" srcOrd="0" destOrd="2" presId="urn:microsoft.com/office/officeart/2005/8/layout/vList2"/>
    <dgm:cxn modelId="{1FD73B67-A2E4-4DF2-9140-2D6D2FAD8347}" srcId="{A87F7CE7-0218-4F80-954E-7DE0E87E1609}" destId="{35351C46-6559-487D-9AFC-CE55B9CBE18A}" srcOrd="2" destOrd="0" parTransId="{A5DACC1E-D732-4267-B3FE-D940A8765F3D}" sibTransId="{1A0CB836-D222-46DA-A511-B5BBFDA0562D}"/>
    <dgm:cxn modelId="{47DCE83F-9DEC-4938-8218-D76DE0FF6711}" srcId="{35351C46-6559-487D-9AFC-CE55B9CBE18A}" destId="{632882BB-8D22-4A35-B171-E49CD9C26A15}" srcOrd="0" destOrd="0" parTransId="{953040AC-055F-488D-99C9-D8769DEAB0C5}" sibTransId="{350D4C4B-19A5-41DF-A85D-0501B1444E60}"/>
    <dgm:cxn modelId="{3754C72D-1470-416A-A9EA-BFD500081D1A}" type="presParOf" srcId="{8B4A43F9-473D-454B-B4C0-8F37C7CCBDD2}" destId="{B6709B81-BA8C-4A30-8A53-8E8919D629A3}" srcOrd="0" destOrd="0" presId="urn:microsoft.com/office/officeart/2005/8/layout/vList2"/>
    <dgm:cxn modelId="{AD5AEC7C-4700-441E-B069-38B61C8CC734}" type="presParOf" srcId="{8B4A43F9-473D-454B-B4C0-8F37C7CCBDD2}" destId="{6FE6F45A-0494-4990-AD97-1930C41329CF}" srcOrd="1" destOrd="0" presId="urn:microsoft.com/office/officeart/2005/8/layout/vList2"/>
    <dgm:cxn modelId="{E921A477-2AEE-499B-9984-14DBB544A186}" type="presParOf" srcId="{8B4A43F9-473D-454B-B4C0-8F37C7CCBDD2}" destId="{143D95BB-1ADB-4321-BCE2-544021AEAEDF}" srcOrd="2" destOrd="0" presId="urn:microsoft.com/office/officeart/2005/8/layout/vList2"/>
    <dgm:cxn modelId="{B8E7F95C-549D-4A11-BD91-A6D82824713D}" type="presParOf" srcId="{8B4A43F9-473D-454B-B4C0-8F37C7CCBDD2}" destId="{6701A47E-3F82-4AE3-9595-E0BBEA42CF7C}" srcOrd="3" destOrd="0" presId="urn:microsoft.com/office/officeart/2005/8/layout/vList2"/>
    <dgm:cxn modelId="{EB1EC570-4F7C-4E50-BB4D-E23853B1BAE7}" type="presParOf" srcId="{8B4A43F9-473D-454B-B4C0-8F37C7CCBDD2}" destId="{DCAEFEF7-3B7F-4BB5-BE7B-5A099D15E0AE}" srcOrd="4" destOrd="0" presId="urn:microsoft.com/office/officeart/2005/8/layout/vList2"/>
    <dgm:cxn modelId="{0BE0AC69-09DC-456C-9D35-92BA5FA5CF6D}" type="presParOf" srcId="{8B4A43F9-473D-454B-B4C0-8F37C7CCBDD2}" destId="{336635BA-82F3-42B9-90D6-974092C7620B}" srcOrd="5" destOrd="0" presId="urn:microsoft.com/office/officeart/2005/8/layout/vList2"/>
    <dgm:cxn modelId="{98E16E76-147D-4D91-9873-1A34AC2E26BD}" type="presParOf" srcId="{8B4A43F9-473D-454B-B4C0-8F37C7CCBDD2}" destId="{37F1DF28-438E-466C-B12B-708790E07B03}" srcOrd="6" destOrd="0" presId="urn:microsoft.com/office/officeart/2005/8/layout/vList2"/>
    <dgm:cxn modelId="{B5969CAB-E275-4CA4-A35E-C3B03AEDB6A3}" type="presParOf" srcId="{8B4A43F9-473D-454B-B4C0-8F37C7CCBDD2}" destId="{C532EAB0-1BF7-43C1-8233-DDD971C77E54}" srcOrd="7" destOrd="0" presId="urn:microsoft.com/office/officeart/2005/8/layout/vList2"/>
    <dgm:cxn modelId="{99FF1393-03FA-49CB-A038-2226D826F178}" type="presParOf" srcId="{8B4A43F9-473D-454B-B4C0-8F37C7CCBDD2}" destId="{13EFAF70-A90A-4D0D-815E-2F47043FC9D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B8F3DA-6FC2-4BDA-988B-C35E3EECFC66}" type="doc">
      <dgm:prSet loTypeId="urn:microsoft.com/office/officeart/2018/2/layout/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6B7B3BD-2E5C-4825-8912-286981CD6F29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4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ICAT tool:</a:t>
          </a:r>
        </a:p>
      </dgm:t>
    </dgm:pt>
    <dgm:pt modelId="{EBC90FBE-1EC8-4852-B19C-09CA4636A8B0}" type="parTrans" cxnId="{83C7B2CF-5029-4B5A-9BA7-90B89551D32B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2651D08-62E5-41DB-A82C-EB69C687618C}" type="sibTrans" cxnId="{83C7B2CF-5029-4B5A-9BA7-90B89551D32B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77E2768-0240-43E0-8FF4-3578D2277F2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standardized monitoring IPC program progress</a:t>
          </a:r>
        </a:p>
      </dgm:t>
    </dgm:pt>
    <dgm:pt modelId="{08DC9B37-9C5C-4F22-9A18-136D1F0C3BA2}" type="parTrans" cxnId="{49118170-1B19-40EB-895E-8AE263406BC4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686976F-E2C6-4011-86C6-9F01729603C0}" type="sibTrans" cxnId="{49118170-1B19-40EB-895E-8AE263406BC4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F7C1052-E1B8-4CD1-A1A0-A97FC8F6C4A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Simple and practical approach for assessing existing IPC practices</a:t>
          </a:r>
        </a:p>
      </dgm:t>
    </dgm:pt>
    <dgm:pt modelId="{40421D6F-D0EA-4837-85CB-BD4B28210837}" type="parTrans" cxnId="{5A1756B5-6BE0-45F3-87B7-AA3C0EB4DD6C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3360120-0D31-42C8-8045-5473CC4FCDF6}" type="sibTrans" cxnId="{5A1756B5-6BE0-45F3-87B7-AA3C0EB4DD6C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7FC734B-FB19-478B-BED0-51A47E3DE83F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Continuous monitoring for:</a:t>
          </a:r>
        </a:p>
      </dgm:t>
    </dgm:pt>
    <dgm:pt modelId="{27D3A24F-0914-42D8-9624-714EC40AF32A}" type="parTrans" cxnId="{DB79ED47-488E-4346-8712-4D21C64530B4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F9F7021-613C-41A7-BF38-514A6FFC8CF4}" type="sibTrans" cxnId="{DB79ED47-488E-4346-8712-4D21C64530B4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B054661-8CC3-4FAA-97EF-25019B1BED7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Progress documentation for information and motivation</a:t>
          </a:r>
        </a:p>
      </dgm:t>
    </dgm:pt>
    <dgm:pt modelId="{C1DB7557-14D3-47F4-AF83-43C023D55090}" type="parTrans" cxnId="{7E478127-D00F-4645-9AC3-ECE66C1011C6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23155DF-47A8-4717-85E0-482D59F64B4D}" type="sibTrans" cxnId="{7E478127-D00F-4645-9AC3-ECE66C1011C6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7BEFA7D-D043-4097-91BC-21548C08FBC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timely </a:t>
          </a:r>
          <a:r>
            <a:rPr lang="en-US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identification of gaps </a:t>
          </a:r>
          <a:r>
            <a: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and intervention of any </a:t>
          </a:r>
          <a:r>
            <a:rPr lang="en-US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program</a:t>
          </a:r>
        </a:p>
        <a:p>
          <a:pPr>
            <a:lnSpc>
              <a:spcPct val="100000"/>
            </a:lnSpc>
          </a:pPr>
          <a:r>
            <a:rPr lang="en-US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Sustenance of achievements</a:t>
          </a:r>
          <a:endParaRPr lang="en-US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0A1E653-A7C0-4EF4-97C9-D9390F5B7495}" type="parTrans" cxnId="{ED56D996-42E7-4D8E-BB6D-27EB59BAF398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25C5C6D-48A7-4204-900C-A59083B80234}" type="sibTrans" cxnId="{ED56D996-42E7-4D8E-BB6D-27EB59BAF398}">
      <dgm:prSet/>
      <dgm:spPr/>
      <dgm:t>
        <a:bodyPr/>
        <a:lstStyle/>
        <a:p>
          <a:endParaRPr lang="en-US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4E28AD0-0415-4901-981E-321A5584A97F}" type="pres">
      <dgm:prSet presAssocID="{E0B8F3DA-6FC2-4BDA-988B-C35E3EECFC66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5D28DA3-088A-4A5E-BA9F-F9C47FB434A0}" type="pres">
      <dgm:prSet presAssocID="{E6B7B3BD-2E5C-4825-8912-286981CD6F29}" presName="compNode" presStyleCnt="0"/>
      <dgm:spPr/>
    </dgm:pt>
    <dgm:pt modelId="{7F7E7561-ECEA-4CDB-88D3-F167EB1AFB03}" type="pres">
      <dgm:prSet presAssocID="{E6B7B3BD-2E5C-4825-8912-286981CD6F29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26F4CB93-9F58-4AFB-BD8C-49DA1B73CBF4}" type="pres">
      <dgm:prSet presAssocID="{E6B7B3BD-2E5C-4825-8912-286981CD6F29}" presName="iconSpace" presStyleCnt="0"/>
      <dgm:spPr/>
    </dgm:pt>
    <dgm:pt modelId="{FB123D6C-F757-4914-BDBE-1FDFBCE71DCF}" type="pres">
      <dgm:prSet presAssocID="{E6B7B3BD-2E5C-4825-8912-286981CD6F29}" presName="parTx" presStyleLbl="revTx" presStyleIdx="0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5EBF3E3A-24F9-40F3-967B-828D426A7E73}" type="pres">
      <dgm:prSet presAssocID="{E6B7B3BD-2E5C-4825-8912-286981CD6F29}" presName="txSpace" presStyleCnt="0"/>
      <dgm:spPr/>
    </dgm:pt>
    <dgm:pt modelId="{3336C3B5-9474-42EE-96A8-21C625F5928D}" type="pres">
      <dgm:prSet presAssocID="{E6B7B3BD-2E5C-4825-8912-286981CD6F29}" presName="desTx" presStyleLbl="revTx" presStyleIdx="1" presStyleCnt="4">
        <dgm:presLayoutVars/>
      </dgm:prSet>
      <dgm:spPr/>
      <dgm:t>
        <a:bodyPr/>
        <a:lstStyle/>
        <a:p>
          <a:endParaRPr lang="en-US"/>
        </a:p>
      </dgm:t>
    </dgm:pt>
    <dgm:pt modelId="{E4A3BFE0-C1EB-4445-B452-B4F9B96CA3A5}" type="pres">
      <dgm:prSet presAssocID="{72651D08-62E5-41DB-A82C-EB69C687618C}" presName="sibTrans" presStyleCnt="0"/>
      <dgm:spPr/>
    </dgm:pt>
    <dgm:pt modelId="{BC47D80A-F1FE-47C5-BB78-5CBF87F113D0}" type="pres">
      <dgm:prSet presAssocID="{A7FC734B-FB19-478B-BED0-51A47E3DE83F}" presName="compNode" presStyleCnt="0"/>
      <dgm:spPr/>
    </dgm:pt>
    <dgm:pt modelId="{8E1320C1-A937-4D1E-B143-6B630EA8AF92}" type="pres">
      <dgm:prSet presAssocID="{A7FC734B-FB19-478B-BED0-51A47E3DE83F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E2026E83-AAA2-4F6F-9447-87D8463674D5}" type="pres">
      <dgm:prSet presAssocID="{A7FC734B-FB19-478B-BED0-51A47E3DE83F}" presName="iconSpace" presStyleCnt="0"/>
      <dgm:spPr/>
    </dgm:pt>
    <dgm:pt modelId="{FB4803DF-0849-461F-98DC-4BA6DB1F36AA}" type="pres">
      <dgm:prSet presAssocID="{A7FC734B-FB19-478B-BED0-51A47E3DE83F}" presName="parTx" presStyleLbl="revTx" presStyleIdx="2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5BD4DAD4-C641-46CD-A4C5-9238640D531E}" type="pres">
      <dgm:prSet presAssocID="{A7FC734B-FB19-478B-BED0-51A47E3DE83F}" presName="txSpace" presStyleCnt="0"/>
      <dgm:spPr/>
    </dgm:pt>
    <dgm:pt modelId="{91F733B9-89F9-4AE6-8201-EAB1BD977069}" type="pres">
      <dgm:prSet presAssocID="{A7FC734B-FB19-478B-BED0-51A47E3DE83F}" presName="desTx" presStyleLbl="revTx" presStyleIdx="3" presStyleCnt="4">
        <dgm:presLayoutVars/>
      </dgm:prSet>
      <dgm:spPr/>
      <dgm:t>
        <a:bodyPr/>
        <a:lstStyle/>
        <a:p>
          <a:endParaRPr lang="en-US"/>
        </a:p>
      </dgm:t>
    </dgm:pt>
  </dgm:ptLst>
  <dgm:cxnLst>
    <dgm:cxn modelId="{CA6EF6CF-D407-4D4C-AA7B-2564612E2864}" type="presOf" srcId="{57BEFA7D-D043-4097-91BC-21548C08FBCD}" destId="{91F733B9-89F9-4AE6-8201-EAB1BD977069}" srcOrd="0" destOrd="1" presId="urn:microsoft.com/office/officeart/2018/2/layout/IconLabelDescriptionList"/>
    <dgm:cxn modelId="{7E478127-D00F-4645-9AC3-ECE66C1011C6}" srcId="{A7FC734B-FB19-478B-BED0-51A47E3DE83F}" destId="{0B054661-8CC3-4FAA-97EF-25019B1BED79}" srcOrd="0" destOrd="0" parTransId="{C1DB7557-14D3-47F4-AF83-43C023D55090}" sibTransId="{323155DF-47A8-4717-85E0-482D59F64B4D}"/>
    <dgm:cxn modelId="{DB79ED47-488E-4346-8712-4D21C64530B4}" srcId="{E0B8F3DA-6FC2-4BDA-988B-C35E3EECFC66}" destId="{A7FC734B-FB19-478B-BED0-51A47E3DE83F}" srcOrd="1" destOrd="0" parTransId="{27D3A24F-0914-42D8-9624-714EC40AF32A}" sibTransId="{EF9F7021-613C-41A7-BF38-514A6FFC8CF4}"/>
    <dgm:cxn modelId="{DCAB0AF4-911E-42C5-8E20-EC6B77B246EF}" type="presOf" srcId="{E6B7B3BD-2E5C-4825-8912-286981CD6F29}" destId="{FB123D6C-F757-4914-BDBE-1FDFBCE71DCF}" srcOrd="0" destOrd="0" presId="urn:microsoft.com/office/officeart/2018/2/layout/IconLabelDescriptionList"/>
    <dgm:cxn modelId="{ED56D996-42E7-4D8E-BB6D-27EB59BAF398}" srcId="{A7FC734B-FB19-478B-BED0-51A47E3DE83F}" destId="{57BEFA7D-D043-4097-91BC-21548C08FBCD}" srcOrd="1" destOrd="0" parTransId="{60A1E653-A7C0-4EF4-97C9-D9390F5B7495}" sibTransId="{725C5C6D-48A7-4204-900C-A59083B80234}"/>
    <dgm:cxn modelId="{5EC29825-4C15-447C-A3FD-EF6B8E591131}" type="presOf" srcId="{F77E2768-0240-43E0-8FF4-3578D2277F2E}" destId="{3336C3B5-9474-42EE-96A8-21C625F5928D}" srcOrd="0" destOrd="0" presId="urn:microsoft.com/office/officeart/2018/2/layout/IconLabelDescriptionList"/>
    <dgm:cxn modelId="{CF20F6BE-753E-47E2-8167-72DCED4F71F4}" type="presOf" srcId="{A7FC734B-FB19-478B-BED0-51A47E3DE83F}" destId="{FB4803DF-0849-461F-98DC-4BA6DB1F36AA}" srcOrd="0" destOrd="0" presId="urn:microsoft.com/office/officeart/2018/2/layout/IconLabelDescriptionList"/>
    <dgm:cxn modelId="{02A14836-8869-445F-9BBA-7D868FECEC19}" type="presOf" srcId="{0B054661-8CC3-4FAA-97EF-25019B1BED79}" destId="{91F733B9-89F9-4AE6-8201-EAB1BD977069}" srcOrd="0" destOrd="0" presId="urn:microsoft.com/office/officeart/2018/2/layout/IconLabelDescriptionList"/>
    <dgm:cxn modelId="{6C65AD62-8384-4C78-898F-8D92E001973E}" type="presOf" srcId="{8F7C1052-E1B8-4CD1-A1A0-A97FC8F6C4A6}" destId="{3336C3B5-9474-42EE-96A8-21C625F5928D}" srcOrd="0" destOrd="1" presId="urn:microsoft.com/office/officeart/2018/2/layout/IconLabelDescriptionList"/>
    <dgm:cxn modelId="{D45095C0-60DD-457D-BD5D-84053F6113E0}" type="presOf" srcId="{E0B8F3DA-6FC2-4BDA-988B-C35E3EECFC66}" destId="{D4E28AD0-0415-4901-981E-321A5584A97F}" srcOrd="0" destOrd="0" presId="urn:microsoft.com/office/officeart/2018/2/layout/IconLabelDescriptionList"/>
    <dgm:cxn modelId="{5A1756B5-6BE0-45F3-87B7-AA3C0EB4DD6C}" srcId="{E6B7B3BD-2E5C-4825-8912-286981CD6F29}" destId="{8F7C1052-E1B8-4CD1-A1A0-A97FC8F6C4A6}" srcOrd="1" destOrd="0" parTransId="{40421D6F-D0EA-4837-85CB-BD4B28210837}" sibTransId="{13360120-0D31-42C8-8045-5473CC4FCDF6}"/>
    <dgm:cxn modelId="{49118170-1B19-40EB-895E-8AE263406BC4}" srcId="{E6B7B3BD-2E5C-4825-8912-286981CD6F29}" destId="{F77E2768-0240-43E0-8FF4-3578D2277F2E}" srcOrd="0" destOrd="0" parTransId="{08DC9B37-9C5C-4F22-9A18-136D1F0C3BA2}" sibTransId="{1686976F-E2C6-4011-86C6-9F01729603C0}"/>
    <dgm:cxn modelId="{83C7B2CF-5029-4B5A-9BA7-90B89551D32B}" srcId="{E0B8F3DA-6FC2-4BDA-988B-C35E3EECFC66}" destId="{E6B7B3BD-2E5C-4825-8912-286981CD6F29}" srcOrd="0" destOrd="0" parTransId="{EBC90FBE-1EC8-4852-B19C-09CA4636A8B0}" sibTransId="{72651D08-62E5-41DB-A82C-EB69C687618C}"/>
    <dgm:cxn modelId="{FB7532F5-6D05-43BB-9DC3-0C918617DA73}" type="presParOf" srcId="{D4E28AD0-0415-4901-981E-321A5584A97F}" destId="{25D28DA3-088A-4A5E-BA9F-F9C47FB434A0}" srcOrd="0" destOrd="0" presId="urn:microsoft.com/office/officeart/2018/2/layout/IconLabelDescriptionList"/>
    <dgm:cxn modelId="{39D8DC30-9233-4CD7-970F-CF6518D3C13F}" type="presParOf" srcId="{25D28DA3-088A-4A5E-BA9F-F9C47FB434A0}" destId="{7F7E7561-ECEA-4CDB-88D3-F167EB1AFB03}" srcOrd="0" destOrd="0" presId="urn:microsoft.com/office/officeart/2018/2/layout/IconLabelDescriptionList"/>
    <dgm:cxn modelId="{45D90BEC-4A79-4A76-A40B-11EEA21D3033}" type="presParOf" srcId="{25D28DA3-088A-4A5E-BA9F-F9C47FB434A0}" destId="{26F4CB93-9F58-4AFB-BD8C-49DA1B73CBF4}" srcOrd="1" destOrd="0" presId="urn:microsoft.com/office/officeart/2018/2/layout/IconLabelDescriptionList"/>
    <dgm:cxn modelId="{3E23E8F9-96E8-47AF-A8DA-8F28F9964D33}" type="presParOf" srcId="{25D28DA3-088A-4A5E-BA9F-F9C47FB434A0}" destId="{FB123D6C-F757-4914-BDBE-1FDFBCE71DCF}" srcOrd="2" destOrd="0" presId="urn:microsoft.com/office/officeart/2018/2/layout/IconLabelDescriptionList"/>
    <dgm:cxn modelId="{EC571C42-DD53-4849-A514-F8B544D35EC7}" type="presParOf" srcId="{25D28DA3-088A-4A5E-BA9F-F9C47FB434A0}" destId="{5EBF3E3A-24F9-40F3-967B-828D426A7E73}" srcOrd="3" destOrd="0" presId="urn:microsoft.com/office/officeart/2018/2/layout/IconLabelDescriptionList"/>
    <dgm:cxn modelId="{44FB1875-EC10-46A6-BFF8-CA0FF51E0123}" type="presParOf" srcId="{25D28DA3-088A-4A5E-BA9F-F9C47FB434A0}" destId="{3336C3B5-9474-42EE-96A8-21C625F5928D}" srcOrd="4" destOrd="0" presId="urn:microsoft.com/office/officeart/2018/2/layout/IconLabelDescriptionList"/>
    <dgm:cxn modelId="{528FCE29-5D8B-4D6F-9119-B11549C5E4E9}" type="presParOf" srcId="{D4E28AD0-0415-4901-981E-321A5584A97F}" destId="{E4A3BFE0-C1EB-4445-B452-B4F9B96CA3A5}" srcOrd="1" destOrd="0" presId="urn:microsoft.com/office/officeart/2018/2/layout/IconLabelDescriptionList"/>
    <dgm:cxn modelId="{2D1CDA13-110E-495B-97A3-4EFF2E4C4771}" type="presParOf" srcId="{D4E28AD0-0415-4901-981E-321A5584A97F}" destId="{BC47D80A-F1FE-47C5-BB78-5CBF87F113D0}" srcOrd="2" destOrd="0" presId="urn:microsoft.com/office/officeart/2018/2/layout/IconLabelDescriptionList"/>
    <dgm:cxn modelId="{1F4D244B-C65E-4C9B-8A04-0C5C622B75DF}" type="presParOf" srcId="{BC47D80A-F1FE-47C5-BB78-5CBF87F113D0}" destId="{8E1320C1-A937-4D1E-B143-6B630EA8AF92}" srcOrd="0" destOrd="0" presId="urn:microsoft.com/office/officeart/2018/2/layout/IconLabelDescriptionList"/>
    <dgm:cxn modelId="{D95661CC-E290-4081-ACB8-EF0DD6804073}" type="presParOf" srcId="{BC47D80A-F1FE-47C5-BB78-5CBF87F113D0}" destId="{E2026E83-AAA2-4F6F-9447-87D8463674D5}" srcOrd="1" destOrd="0" presId="urn:microsoft.com/office/officeart/2018/2/layout/IconLabelDescriptionList"/>
    <dgm:cxn modelId="{B67EF831-B8D5-494C-9DFC-346D5A5A36F1}" type="presParOf" srcId="{BC47D80A-F1FE-47C5-BB78-5CBF87F113D0}" destId="{FB4803DF-0849-461F-98DC-4BA6DB1F36AA}" srcOrd="2" destOrd="0" presId="urn:microsoft.com/office/officeart/2018/2/layout/IconLabelDescriptionList"/>
    <dgm:cxn modelId="{6A781B0F-1D1F-4DBD-9C2B-E7FA103486E4}" type="presParOf" srcId="{BC47D80A-F1FE-47C5-BB78-5CBF87F113D0}" destId="{5BD4DAD4-C641-46CD-A4C5-9238640D531E}" srcOrd="3" destOrd="0" presId="urn:microsoft.com/office/officeart/2018/2/layout/IconLabelDescriptionList"/>
    <dgm:cxn modelId="{FA8F996D-1D76-4826-9B63-4125959EAFE2}" type="presParOf" srcId="{BC47D80A-F1FE-47C5-BB78-5CBF87F113D0}" destId="{91F733B9-89F9-4AE6-8201-EAB1BD977069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94D45F-F42D-46B4-BA31-68C618C2C50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53AA04F-5000-4523-BE47-80BFC99390A2}">
      <dgm:prSet custT="1"/>
      <dgm:spPr/>
      <dgm:t>
        <a:bodyPr/>
        <a:lstStyle/>
        <a:p>
          <a:r>
            <a:rPr lang="en-US" sz="28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KCRH</a:t>
          </a:r>
        </a:p>
      </dgm:t>
    </dgm:pt>
    <dgm:pt modelId="{1DB7419F-3309-4A98-9B5B-CA4430D6A1F7}" type="parTrans" cxnId="{9674F343-5AA5-4D0F-A43D-A980498D1F2B}">
      <dgm:prSet/>
      <dgm:spPr/>
      <dgm:t>
        <a:bodyPr/>
        <a:lstStyle/>
        <a:p>
          <a:endParaRPr lang="en-US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954ED3D-3547-493A-8599-6A846223A061}" type="sibTrans" cxnId="{9674F343-5AA5-4D0F-A43D-A980498D1F2B}">
      <dgm:prSet/>
      <dgm:spPr/>
      <dgm:t>
        <a:bodyPr/>
        <a:lstStyle/>
        <a:p>
          <a:endParaRPr lang="en-US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C842427-BC71-4B14-8034-0148CFE1C1A8}">
      <dgm:prSet custT="1"/>
      <dgm:spPr/>
      <dgm:t>
        <a:bodyPr/>
        <a:lstStyle/>
        <a:p>
          <a:r>
            <a:rPr lang="en-US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IPC </a:t>
          </a:r>
          <a:r>
            <a: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team</a:t>
          </a:r>
        </a:p>
      </dgm:t>
    </dgm:pt>
    <dgm:pt modelId="{705140AA-4944-4CDB-A3CB-664E28FA6E2D}" type="parTrans" cxnId="{CCD080D0-1667-4C10-BFF3-013325E2E324}">
      <dgm:prSet/>
      <dgm:spPr/>
      <dgm:t>
        <a:bodyPr/>
        <a:lstStyle/>
        <a:p>
          <a:endParaRPr lang="en-US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51A1770-EA53-4073-9D91-2D337E943793}" type="sibTrans" cxnId="{CCD080D0-1667-4C10-BFF3-013325E2E324}">
      <dgm:prSet/>
      <dgm:spPr/>
      <dgm:t>
        <a:bodyPr/>
        <a:lstStyle/>
        <a:p>
          <a:endParaRPr lang="en-US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852D86A-B29C-4E77-B302-D5831CC707D1}">
      <dgm:prSet custT="1"/>
      <dgm:spPr/>
      <dgm:t>
        <a:bodyPr/>
        <a:lstStyle/>
        <a:p>
          <a:r>
            <a:rPr lang="en-US" sz="28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Transnzoia</a:t>
          </a:r>
          <a:r>
            <a: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County Government</a:t>
          </a:r>
        </a:p>
      </dgm:t>
    </dgm:pt>
    <dgm:pt modelId="{4609EF4E-1244-4520-A9B4-65F26C392EB5}" type="parTrans" cxnId="{88FC910A-4BF5-4845-B88E-516E2818AB24}">
      <dgm:prSet/>
      <dgm:spPr/>
      <dgm:t>
        <a:bodyPr/>
        <a:lstStyle/>
        <a:p>
          <a:endParaRPr lang="en-US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F56D808-125C-4CB5-960E-738394CCB478}" type="sibTrans" cxnId="{88FC910A-4BF5-4845-B88E-516E2818AB24}">
      <dgm:prSet/>
      <dgm:spPr/>
      <dgm:t>
        <a:bodyPr/>
        <a:lstStyle/>
        <a:p>
          <a:endParaRPr lang="en-US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543C279-3F7B-4FBE-9E9B-C7C318F2D942}">
      <dgm:prSet custT="1"/>
      <dgm:spPr/>
      <dgm:t>
        <a:bodyPr/>
        <a:lstStyle/>
        <a:p>
          <a:r>
            <a:rPr lang="en-US" sz="28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MOH-Kenya</a:t>
          </a:r>
        </a:p>
      </dgm:t>
    </dgm:pt>
    <dgm:pt modelId="{A2BDDEB2-C8AB-44FA-B510-EC6D28E4815B}" type="parTrans" cxnId="{95218657-5FCB-4FDF-92B1-61D5C33694C5}">
      <dgm:prSet/>
      <dgm:spPr/>
      <dgm:t>
        <a:bodyPr/>
        <a:lstStyle/>
        <a:p>
          <a:endParaRPr lang="en-US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51778E1-AACD-4763-AA9D-77851BEA04F0}" type="sibTrans" cxnId="{95218657-5FCB-4FDF-92B1-61D5C33694C5}">
      <dgm:prSet/>
      <dgm:spPr/>
      <dgm:t>
        <a:bodyPr/>
        <a:lstStyle/>
        <a:p>
          <a:endParaRPr lang="en-US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CDD4A2F-E46F-48E4-BFDD-65267CE1FD23}">
      <dgm:prSet custT="1"/>
      <dgm:spPr/>
      <dgm:t>
        <a:bodyPr/>
        <a:lstStyle/>
        <a:p>
          <a:r>
            <a:rPr lang="en-US" sz="28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ITECH</a:t>
          </a:r>
        </a:p>
      </dgm:t>
    </dgm:pt>
    <dgm:pt modelId="{631DD608-DBC9-4332-BD68-DA80257FB083}" type="parTrans" cxnId="{488CAED0-C0E9-468A-AAF0-7A5E6FCD2FB7}">
      <dgm:prSet/>
      <dgm:spPr/>
      <dgm:t>
        <a:bodyPr/>
        <a:lstStyle/>
        <a:p>
          <a:endParaRPr lang="en-US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D23B8A3-FA56-4F0A-8FEC-84CE633FB3B7}" type="sibTrans" cxnId="{488CAED0-C0E9-468A-AAF0-7A5E6FCD2FB7}">
      <dgm:prSet/>
      <dgm:spPr/>
      <dgm:t>
        <a:bodyPr/>
        <a:lstStyle/>
        <a:p>
          <a:endParaRPr lang="en-US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8EE4ACB-1636-4CE0-A6CD-6F552F60E8F7}" type="pres">
      <dgm:prSet presAssocID="{3F94D45F-F42D-46B4-BA31-68C618C2C50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D523766-0224-4392-9A54-20283007A903}" type="pres">
      <dgm:prSet presAssocID="{153AA04F-5000-4523-BE47-80BFC99390A2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25515F-010C-43A4-951F-3CB3DBADD635}" type="pres">
      <dgm:prSet presAssocID="{F954ED3D-3547-493A-8599-6A846223A061}" presName="spacer" presStyleCnt="0"/>
      <dgm:spPr/>
    </dgm:pt>
    <dgm:pt modelId="{9AD4E959-E72D-4E18-81C0-13800D25F88E}" type="pres">
      <dgm:prSet presAssocID="{6C842427-BC71-4B14-8034-0148CFE1C1A8}" presName="parentText" presStyleLbl="node1" presStyleIdx="1" presStyleCnt="5" custLinFactNeighborY="-1859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5E30B9-A048-454C-8CFF-9C5B37CD4880}" type="pres">
      <dgm:prSet presAssocID="{151A1770-EA53-4073-9D91-2D337E943793}" presName="spacer" presStyleCnt="0"/>
      <dgm:spPr/>
    </dgm:pt>
    <dgm:pt modelId="{06977ED7-0EE0-4751-92EA-4A439D3163DB}" type="pres">
      <dgm:prSet presAssocID="{3852D86A-B29C-4E77-B302-D5831CC707D1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307BF-F934-4F42-BE5E-DCD397054575}" type="pres">
      <dgm:prSet presAssocID="{AF56D808-125C-4CB5-960E-738394CCB478}" presName="spacer" presStyleCnt="0"/>
      <dgm:spPr/>
    </dgm:pt>
    <dgm:pt modelId="{CC35DF10-D5C8-4F69-BEE7-91928592BD6A}" type="pres">
      <dgm:prSet presAssocID="{4543C279-3F7B-4FBE-9E9B-C7C318F2D942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3FF730-6D21-426A-8FB3-AD31A0B8482D}" type="pres">
      <dgm:prSet presAssocID="{551778E1-AACD-4763-AA9D-77851BEA04F0}" presName="spacer" presStyleCnt="0"/>
      <dgm:spPr/>
    </dgm:pt>
    <dgm:pt modelId="{1140130C-03AF-453F-AD01-CEE66927AB64}" type="pres">
      <dgm:prSet presAssocID="{FCDD4A2F-E46F-48E4-BFDD-65267CE1FD23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AE2007B-2687-464C-AE0F-16687ED008F1}" type="presOf" srcId="{153AA04F-5000-4523-BE47-80BFC99390A2}" destId="{2D523766-0224-4392-9A54-20283007A903}" srcOrd="0" destOrd="0" presId="urn:microsoft.com/office/officeart/2005/8/layout/vList2"/>
    <dgm:cxn modelId="{5093F7F7-FBB9-43AA-AD91-F1A2D4E03380}" type="presOf" srcId="{3852D86A-B29C-4E77-B302-D5831CC707D1}" destId="{06977ED7-0EE0-4751-92EA-4A439D3163DB}" srcOrd="0" destOrd="0" presId="urn:microsoft.com/office/officeart/2005/8/layout/vList2"/>
    <dgm:cxn modelId="{95218657-5FCB-4FDF-92B1-61D5C33694C5}" srcId="{3F94D45F-F42D-46B4-BA31-68C618C2C506}" destId="{4543C279-3F7B-4FBE-9E9B-C7C318F2D942}" srcOrd="3" destOrd="0" parTransId="{A2BDDEB2-C8AB-44FA-B510-EC6D28E4815B}" sibTransId="{551778E1-AACD-4763-AA9D-77851BEA04F0}"/>
    <dgm:cxn modelId="{9674F343-5AA5-4D0F-A43D-A980498D1F2B}" srcId="{3F94D45F-F42D-46B4-BA31-68C618C2C506}" destId="{153AA04F-5000-4523-BE47-80BFC99390A2}" srcOrd="0" destOrd="0" parTransId="{1DB7419F-3309-4A98-9B5B-CA4430D6A1F7}" sibTransId="{F954ED3D-3547-493A-8599-6A846223A061}"/>
    <dgm:cxn modelId="{1058407F-DFD0-407B-BA2F-F0B1FC13C375}" type="presOf" srcId="{3F94D45F-F42D-46B4-BA31-68C618C2C506}" destId="{68EE4ACB-1636-4CE0-A6CD-6F552F60E8F7}" srcOrd="0" destOrd="0" presId="urn:microsoft.com/office/officeart/2005/8/layout/vList2"/>
    <dgm:cxn modelId="{CCD080D0-1667-4C10-BFF3-013325E2E324}" srcId="{3F94D45F-F42D-46B4-BA31-68C618C2C506}" destId="{6C842427-BC71-4B14-8034-0148CFE1C1A8}" srcOrd="1" destOrd="0" parTransId="{705140AA-4944-4CDB-A3CB-664E28FA6E2D}" sibTransId="{151A1770-EA53-4073-9D91-2D337E943793}"/>
    <dgm:cxn modelId="{488CAED0-C0E9-468A-AAF0-7A5E6FCD2FB7}" srcId="{3F94D45F-F42D-46B4-BA31-68C618C2C506}" destId="{FCDD4A2F-E46F-48E4-BFDD-65267CE1FD23}" srcOrd="4" destOrd="0" parTransId="{631DD608-DBC9-4332-BD68-DA80257FB083}" sibTransId="{1D23B8A3-FA56-4F0A-8FEC-84CE633FB3B7}"/>
    <dgm:cxn modelId="{88FC910A-4BF5-4845-B88E-516E2818AB24}" srcId="{3F94D45F-F42D-46B4-BA31-68C618C2C506}" destId="{3852D86A-B29C-4E77-B302-D5831CC707D1}" srcOrd="2" destOrd="0" parTransId="{4609EF4E-1244-4520-A9B4-65F26C392EB5}" sibTransId="{AF56D808-125C-4CB5-960E-738394CCB478}"/>
    <dgm:cxn modelId="{2096ECF3-0A8B-475B-B57C-75D6FDAF316F}" type="presOf" srcId="{4543C279-3F7B-4FBE-9E9B-C7C318F2D942}" destId="{CC35DF10-D5C8-4F69-BEE7-91928592BD6A}" srcOrd="0" destOrd="0" presId="urn:microsoft.com/office/officeart/2005/8/layout/vList2"/>
    <dgm:cxn modelId="{C9C1F10F-64D3-4742-ACF3-40EEB080440D}" type="presOf" srcId="{6C842427-BC71-4B14-8034-0148CFE1C1A8}" destId="{9AD4E959-E72D-4E18-81C0-13800D25F88E}" srcOrd="0" destOrd="0" presId="urn:microsoft.com/office/officeart/2005/8/layout/vList2"/>
    <dgm:cxn modelId="{38E515D3-9ED3-4660-A721-450D27F68E69}" type="presOf" srcId="{FCDD4A2F-E46F-48E4-BFDD-65267CE1FD23}" destId="{1140130C-03AF-453F-AD01-CEE66927AB64}" srcOrd="0" destOrd="0" presId="urn:microsoft.com/office/officeart/2005/8/layout/vList2"/>
    <dgm:cxn modelId="{2E4F0D8B-0A8A-43FB-AEDF-2479BCF73DD6}" type="presParOf" srcId="{68EE4ACB-1636-4CE0-A6CD-6F552F60E8F7}" destId="{2D523766-0224-4392-9A54-20283007A903}" srcOrd="0" destOrd="0" presId="urn:microsoft.com/office/officeart/2005/8/layout/vList2"/>
    <dgm:cxn modelId="{E3B454CA-3C0C-4272-9B22-20869C15E203}" type="presParOf" srcId="{68EE4ACB-1636-4CE0-A6CD-6F552F60E8F7}" destId="{A125515F-010C-43A4-951F-3CB3DBADD635}" srcOrd="1" destOrd="0" presId="urn:microsoft.com/office/officeart/2005/8/layout/vList2"/>
    <dgm:cxn modelId="{847677BA-8A76-4BA4-9078-08FDD0AEE56B}" type="presParOf" srcId="{68EE4ACB-1636-4CE0-A6CD-6F552F60E8F7}" destId="{9AD4E959-E72D-4E18-81C0-13800D25F88E}" srcOrd="2" destOrd="0" presId="urn:microsoft.com/office/officeart/2005/8/layout/vList2"/>
    <dgm:cxn modelId="{D36AB3FD-E735-4C4C-B4D5-EA6FF4036A1B}" type="presParOf" srcId="{68EE4ACB-1636-4CE0-A6CD-6F552F60E8F7}" destId="{C95E30B9-A048-454C-8CFF-9C5B37CD4880}" srcOrd="3" destOrd="0" presId="urn:microsoft.com/office/officeart/2005/8/layout/vList2"/>
    <dgm:cxn modelId="{541D5668-5E0B-4CE5-8DF4-C902BC07A124}" type="presParOf" srcId="{68EE4ACB-1636-4CE0-A6CD-6F552F60E8F7}" destId="{06977ED7-0EE0-4751-92EA-4A439D3163DB}" srcOrd="4" destOrd="0" presId="urn:microsoft.com/office/officeart/2005/8/layout/vList2"/>
    <dgm:cxn modelId="{3367A978-B756-4A3B-9C37-DC28C02FC1EC}" type="presParOf" srcId="{68EE4ACB-1636-4CE0-A6CD-6F552F60E8F7}" destId="{F4A307BF-F934-4F42-BE5E-DCD397054575}" srcOrd="5" destOrd="0" presId="urn:microsoft.com/office/officeart/2005/8/layout/vList2"/>
    <dgm:cxn modelId="{D4A45C55-D858-49C6-8C21-A946C05D3CA4}" type="presParOf" srcId="{68EE4ACB-1636-4CE0-A6CD-6F552F60E8F7}" destId="{CC35DF10-D5C8-4F69-BEE7-91928592BD6A}" srcOrd="6" destOrd="0" presId="urn:microsoft.com/office/officeart/2005/8/layout/vList2"/>
    <dgm:cxn modelId="{9BC25E4B-11A6-4FED-8815-263FF2639658}" type="presParOf" srcId="{68EE4ACB-1636-4CE0-A6CD-6F552F60E8F7}" destId="{863FF730-6D21-426A-8FB3-AD31A0B8482D}" srcOrd="7" destOrd="0" presId="urn:microsoft.com/office/officeart/2005/8/layout/vList2"/>
    <dgm:cxn modelId="{EAE6913A-D88A-4142-844D-CCE7364688B1}" type="presParOf" srcId="{68EE4ACB-1636-4CE0-A6CD-6F552F60E8F7}" destId="{1140130C-03AF-453F-AD01-CEE66927AB6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709B81-BA8C-4A30-8A53-8E8919D629A3}">
      <dsp:nvSpPr>
        <dsp:cNvPr id="0" name=""/>
        <dsp:cNvSpPr/>
      </dsp:nvSpPr>
      <dsp:spPr>
        <a:xfrm>
          <a:off x="0" y="1134"/>
          <a:ext cx="8229599" cy="4653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 </a:t>
          </a:r>
          <a:r>
            <a:rPr lang="en-US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cross sectional survey, December 2022. </a:t>
          </a:r>
        </a:p>
      </dsp:txBody>
      <dsp:txXfrm>
        <a:off x="22717" y="23851"/>
        <a:ext cx="8184165" cy="419934"/>
      </dsp:txXfrm>
    </dsp:sp>
    <dsp:sp modelId="{143D95BB-1ADB-4321-BCE2-544021AEAEDF}">
      <dsp:nvSpPr>
        <dsp:cNvPr id="0" name=""/>
        <dsp:cNvSpPr/>
      </dsp:nvSpPr>
      <dsp:spPr>
        <a:xfrm>
          <a:off x="0" y="473283"/>
          <a:ext cx="8229599" cy="7473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Infection Control Assessment Tool (ICAT)  used</a:t>
          </a:r>
        </a:p>
      </dsp:txBody>
      <dsp:txXfrm>
        <a:off x="36484" y="509767"/>
        <a:ext cx="8156631" cy="674419"/>
      </dsp:txXfrm>
    </dsp:sp>
    <dsp:sp modelId="{6701A47E-3F82-4AE3-9595-E0BBEA42CF7C}">
      <dsp:nvSpPr>
        <dsp:cNvPr id="0" name=""/>
        <dsp:cNvSpPr/>
      </dsp:nvSpPr>
      <dsp:spPr>
        <a:xfrm>
          <a:off x="0" y="1220670"/>
          <a:ext cx="8229599" cy="710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interviews, </a:t>
          </a:r>
          <a:r>
            <a:rPr lang="en-US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                    -Observations</a:t>
          </a:r>
          <a:endParaRPr lang="en-US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document reviews  </a:t>
          </a:r>
        </a:p>
      </dsp:txBody>
      <dsp:txXfrm>
        <a:off x="0" y="1220670"/>
        <a:ext cx="8229599" cy="710865"/>
      </dsp:txXfrm>
    </dsp:sp>
    <dsp:sp modelId="{DCAEFEF7-3B7F-4BB5-BE7B-5A099D15E0AE}">
      <dsp:nvSpPr>
        <dsp:cNvPr id="0" name=""/>
        <dsp:cNvSpPr/>
      </dsp:nvSpPr>
      <dsp:spPr>
        <a:xfrm>
          <a:off x="0" y="1931536"/>
          <a:ext cx="8229599" cy="7323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All IPC key areas assessed including;</a:t>
          </a:r>
        </a:p>
      </dsp:txBody>
      <dsp:txXfrm>
        <a:off x="35750" y="1967286"/>
        <a:ext cx="8158099" cy="660842"/>
      </dsp:txXfrm>
    </dsp:sp>
    <dsp:sp modelId="{336635BA-82F3-42B9-90D6-974092C7620B}">
      <dsp:nvSpPr>
        <dsp:cNvPr id="0" name=""/>
        <dsp:cNvSpPr/>
      </dsp:nvSpPr>
      <dsp:spPr>
        <a:xfrm>
          <a:off x="0" y="2663879"/>
          <a:ext cx="8229599" cy="1526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The IPC </a:t>
          </a:r>
          <a:r>
            <a:rPr lang="en-US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program                        -Pharmacy</a:t>
          </a:r>
          <a:endParaRPr lang="en-US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Isolation </a:t>
          </a:r>
          <a:r>
            <a:rPr lang="en-US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standards                      -Waste management</a:t>
          </a:r>
          <a:endParaRPr lang="en-US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Occupational safety and health      </a:t>
          </a:r>
          <a:endParaRPr lang="en-US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Ward practices- hand hygiene, injection safety, catheters, IV fluids and medication</a:t>
          </a:r>
        </a:p>
      </dsp:txBody>
      <dsp:txXfrm>
        <a:off x="0" y="2663879"/>
        <a:ext cx="8229599" cy="1526252"/>
      </dsp:txXfrm>
    </dsp:sp>
    <dsp:sp modelId="{37F1DF28-438E-466C-B12B-708790E07B03}">
      <dsp:nvSpPr>
        <dsp:cNvPr id="0" name=""/>
        <dsp:cNvSpPr/>
      </dsp:nvSpPr>
      <dsp:spPr>
        <a:xfrm>
          <a:off x="0" y="4190131"/>
          <a:ext cx="8229599" cy="4563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Data was summarized in proportions </a:t>
          </a:r>
        </a:p>
      </dsp:txBody>
      <dsp:txXfrm>
        <a:off x="22275" y="4212406"/>
        <a:ext cx="8185049" cy="411759"/>
      </dsp:txXfrm>
    </dsp:sp>
    <dsp:sp modelId="{13EFAF70-A90A-4D0D-815E-2F47043FC9DF}">
      <dsp:nvSpPr>
        <dsp:cNvPr id="0" name=""/>
        <dsp:cNvSpPr/>
      </dsp:nvSpPr>
      <dsp:spPr>
        <a:xfrm>
          <a:off x="0" y="4653222"/>
          <a:ext cx="8229599" cy="7473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Findings compared to previous results; 2016 (baseline), 2017 and 2019</a:t>
          </a:r>
        </a:p>
      </dsp:txBody>
      <dsp:txXfrm>
        <a:off x="36484" y="4689706"/>
        <a:ext cx="8156631" cy="6744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7E7561-ECEA-4CDB-88D3-F167EB1AFB03}">
      <dsp:nvSpPr>
        <dsp:cNvPr id="0" name=""/>
        <dsp:cNvSpPr/>
      </dsp:nvSpPr>
      <dsp:spPr>
        <a:xfrm>
          <a:off x="3763" y="31135"/>
          <a:ext cx="1452937" cy="14529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123D6C-F757-4914-BDBE-1FDFBCE71DCF}">
      <dsp:nvSpPr>
        <dsp:cNvPr id="0" name=""/>
        <dsp:cNvSpPr/>
      </dsp:nvSpPr>
      <dsp:spPr>
        <a:xfrm>
          <a:off x="3763" y="1698180"/>
          <a:ext cx="4151250" cy="7394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240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ICAT tool:</a:t>
          </a:r>
        </a:p>
      </dsp:txBody>
      <dsp:txXfrm>
        <a:off x="3763" y="1698180"/>
        <a:ext cx="4151250" cy="739441"/>
      </dsp:txXfrm>
    </dsp:sp>
    <dsp:sp modelId="{3336C3B5-9474-42EE-96A8-21C625F5928D}">
      <dsp:nvSpPr>
        <dsp:cNvPr id="0" name=""/>
        <dsp:cNvSpPr/>
      </dsp:nvSpPr>
      <dsp:spPr>
        <a:xfrm>
          <a:off x="3763" y="2537207"/>
          <a:ext cx="4151250" cy="24731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standardized monitoring IPC program progress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Simple and practical approach for assessing existing IPC practices</a:t>
          </a:r>
        </a:p>
      </dsp:txBody>
      <dsp:txXfrm>
        <a:off x="3763" y="2537207"/>
        <a:ext cx="4151250" cy="2473183"/>
      </dsp:txXfrm>
    </dsp:sp>
    <dsp:sp modelId="{8E1320C1-A937-4D1E-B143-6B630EA8AF92}">
      <dsp:nvSpPr>
        <dsp:cNvPr id="0" name=""/>
        <dsp:cNvSpPr/>
      </dsp:nvSpPr>
      <dsp:spPr>
        <a:xfrm>
          <a:off x="4881482" y="31135"/>
          <a:ext cx="1452937" cy="14529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4803DF-0849-461F-98DC-4BA6DB1F36AA}">
      <dsp:nvSpPr>
        <dsp:cNvPr id="0" name=""/>
        <dsp:cNvSpPr/>
      </dsp:nvSpPr>
      <dsp:spPr>
        <a:xfrm>
          <a:off x="4881482" y="1698180"/>
          <a:ext cx="4151250" cy="7394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Continuous monitoring for:</a:t>
          </a:r>
        </a:p>
      </dsp:txBody>
      <dsp:txXfrm>
        <a:off x="4881482" y="1698180"/>
        <a:ext cx="4151250" cy="739441"/>
      </dsp:txXfrm>
    </dsp:sp>
    <dsp:sp modelId="{91F733B9-89F9-4AE6-8201-EAB1BD977069}">
      <dsp:nvSpPr>
        <dsp:cNvPr id="0" name=""/>
        <dsp:cNvSpPr/>
      </dsp:nvSpPr>
      <dsp:spPr>
        <a:xfrm>
          <a:off x="4881482" y="2537207"/>
          <a:ext cx="4151250" cy="24731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Progress documentation for information and motivation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timely </a:t>
          </a:r>
          <a:r>
            <a:rPr lang="en-US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identification of gaps </a:t>
          </a:r>
          <a:r>
            <a:rPr lang="en-US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and intervention of any </a:t>
          </a:r>
          <a:r>
            <a:rPr lang="en-US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program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Sustenance of achievements</a:t>
          </a:r>
          <a:endParaRPr lang="en-US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881482" y="2537207"/>
        <a:ext cx="4151250" cy="24731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523766-0224-4392-9A54-20283007A903}">
      <dsp:nvSpPr>
        <dsp:cNvPr id="0" name=""/>
        <dsp:cNvSpPr/>
      </dsp:nvSpPr>
      <dsp:spPr>
        <a:xfrm>
          <a:off x="0" y="7595"/>
          <a:ext cx="8229599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KCRH</a:t>
          </a:r>
        </a:p>
      </dsp:txBody>
      <dsp:txXfrm>
        <a:off x="37467" y="45062"/>
        <a:ext cx="8154665" cy="692586"/>
      </dsp:txXfrm>
    </dsp:sp>
    <dsp:sp modelId="{9AD4E959-E72D-4E18-81C0-13800D25F88E}">
      <dsp:nvSpPr>
        <dsp:cNvPr id="0" name=""/>
        <dsp:cNvSpPr/>
      </dsp:nvSpPr>
      <dsp:spPr>
        <a:xfrm>
          <a:off x="0" y="871241"/>
          <a:ext cx="8229599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IPC </a:t>
          </a:r>
          <a:r>
            <a:rPr lang="en-US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team</a:t>
          </a:r>
        </a:p>
      </dsp:txBody>
      <dsp:txXfrm>
        <a:off x="37467" y="908708"/>
        <a:ext cx="8154665" cy="692586"/>
      </dsp:txXfrm>
    </dsp:sp>
    <dsp:sp modelId="{06977ED7-0EE0-4751-92EA-4A439D3163DB}">
      <dsp:nvSpPr>
        <dsp:cNvPr id="0" name=""/>
        <dsp:cNvSpPr/>
      </dsp:nvSpPr>
      <dsp:spPr>
        <a:xfrm>
          <a:off x="0" y="1778796"/>
          <a:ext cx="8229599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Transnzoia</a:t>
          </a:r>
          <a:r>
            <a:rPr lang="en-US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County Government</a:t>
          </a:r>
        </a:p>
      </dsp:txBody>
      <dsp:txXfrm>
        <a:off x="37467" y="1816263"/>
        <a:ext cx="8154665" cy="692586"/>
      </dsp:txXfrm>
    </dsp:sp>
    <dsp:sp modelId="{CC35DF10-D5C8-4F69-BEE7-91928592BD6A}">
      <dsp:nvSpPr>
        <dsp:cNvPr id="0" name=""/>
        <dsp:cNvSpPr/>
      </dsp:nvSpPr>
      <dsp:spPr>
        <a:xfrm>
          <a:off x="0" y="2664396"/>
          <a:ext cx="8229599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MOH-Kenya</a:t>
          </a:r>
        </a:p>
      </dsp:txBody>
      <dsp:txXfrm>
        <a:off x="37467" y="2701863"/>
        <a:ext cx="8154665" cy="692586"/>
      </dsp:txXfrm>
    </dsp:sp>
    <dsp:sp modelId="{1140130C-03AF-453F-AD01-CEE66927AB64}">
      <dsp:nvSpPr>
        <dsp:cNvPr id="0" name=""/>
        <dsp:cNvSpPr/>
      </dsp:nvSpPr>
      <dsp:spPr>
        <a:xfrm>
          <a:off x="0" y="3549996"/>
          <a:ext cx="8229599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ITECH</a:t>
          </a:r>
        </a:p>
      </dsp:txBody>
      <dsp:txXfrm>
        <a:off x="37467" y="3587463"/>
        <a:ext cx="8154665" cy="6925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3B2E3-7CAF-4652-B909-411636A34ECF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FD8AA0-738B-4225-A0B1-B1B1FD087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315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K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Infection Prevention and Control Program: Responsibilities and Authority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K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Infection Prevention and Control Committee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K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Key Infection Prevention and Control (IPC) Personnel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K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Infection Prevention and Control Education Programs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K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Outbreak Investigation and Healthcare associated Infection Surveillance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FD8AA0-738B-4225-A0B1-B1B1FD0878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584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K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Isolation Policies and Precautions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K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Supplies for Isolation Precautions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K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Precautions for Other Airborne Diseases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K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Contact Precautions e.g. Ebola, Marburg Viral Diseases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K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Droplet Precautions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>***</a:t>
            </a:r>
          </a:p>
          <a:p>
            <a:r>
              <a:rPr lang="en-K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General Information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K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Occupational Health Activities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K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Employee Exposures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K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Control of Sharp Instruments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K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Employee Health Records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FD8AA0-738B-4225-A0B1-B1B1FD0878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937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Pharmacy- prophylactic antibiotic</a:t>
            </a:r>
            <a:r>
              <a:rPr lang="en-US" baseline="0" dirty="0" smtClean="0"/>
              <a:t> use &amp; antibiotic use guidelines-</a:t>
            </a:r>
            <a:r>
              <a:rPr lang="en-US" baseline="0" dirty="0" err="1" smtClean="0"/>
              <a:t>strenthen</a:t>
            </a:r>
            <a:r>
              <a:rPr lang="en-US" baseline="0" dirty="0" smtClean="0"/>
              <a:t> AMS</a:t>
            </a:r>
          </a:p>
          <a:p>
            <a:r>
              <a:rPr lang="en-K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Key Personnel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K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Pharmacy Services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K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Antibiotic Control Program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K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Antibiotic Use, Monitoring and Reporting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>***</a:t>
            </a:r>
          </a:p>
          <a:p>
            <a:r>
              <a:rPr lang="en-K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Policies Regarding Health Care Waste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K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Segregation of Health Care Waste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K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Waste Disposal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FD8AA0-738B-4225-A0B1-B1B1FD0878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207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It identifies the gaps and recommendations for improvement.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FD8AA0-738B-4225-A0B1-B1B1FD0878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934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9FE9E2F-586D-4E2A-9964-E68068B6F11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E91012B-79A9-47EA-9014-8BDE743C0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9E2F-586D-4E2A-9964-E68068B6F11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1012B-79A9-47EA-9014-8BDE743C0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9E2F-586D-4E2A-9964-E68068B6F11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1012B-79A9-47EA-9014-8BDE743C0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9E2F-586D-4E2A-9964-E68068B6F11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1012B-79A9-47EA-9014-8BDE743C0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9E2F-586D-4E2A-9964-E68068B6F11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1012B-79A9-47EA-9014-8BDE743C0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9E2F-586D-4E2A-9964-E68068B6F11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1012B-79A9-47EA-9014-8BDE743C0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9FE9E2F-586D-4E2A-9964-E68068B6F11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E91012B-79A9-47EA-9014-8BDE743C0C7C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9FE9E2F-586D-4E2A-9964-E68068B6F11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E91012B-79A9-47EA-9014-8BDE743C0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9E2F-586D-4E2A-9964-E68068B6F11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1012B-79A9-47EA-9014-8BDE743C0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9E2F-586D-4E2A-9964-E68068B6F11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1012B-79A9-47EA-9014-8BDE743C0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9E2F-586D-4E2A-9964-E68068B6F11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1012B-79A9-47EA-9014-8BDE743C0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9FE9E2F-586D-4E2A-9964-E68068B6F11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E91012B-79A9-47EA-9014-8BDE743C0C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32656"/>
            <a:ext cx="9144000" cy="3456384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Of The </a:t>
            </a:r>
            <a:r>
              <a:rPr lang="en-US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Infection </a:t>
            </a:r>
            <a:r>
              <a:rPr lang="en-US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Control Assessment Tool To Monitor The Progress Of The Infection Prevention Control Program At </a:t>
            </a:r>
            <a:r>
              <a:rPr lang="en-US" sz="4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Kitale</a:t>
            </a:r>
            <a:r>
              <a:rPr lang="en-US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County Referral Hospital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77072"/>
            <a:ext cx="6400800" cy="1561728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Nancy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Koech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Faith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Muthoni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Stella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Mamuti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719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/>
              <a:t>Mann-Kendall trend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968552"/>
          </a:xfrm>
        </p:spPr>
        <p:txBody>
          <a:bodyPr>
            <a:norm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Mann-Kendall statistical test for trend:</a:t>
            </a:r>
          </a:p>
          <a:p>
            <a:pPr lvl="1"/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increase in the trend of the IPC program over the years (p=0.089). </a:t>
            </a:r>
          </a:p>
          <a:p>
            <a:pPr lvl="1"/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change in occupational health and isolation and standard precautions </a:t>
            </a:r>
          </a:p>
          <a:p>
            <a:pPr lvl="1"/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slight increase in healthcare waste management (p=0.308).  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Though not statistically significant.</a:t>
            </a:r>
          </a:p>
        </p:txBody>
      </p:sp>
    </p:spTree>
    <p:extLst>
      <p:ext uri="{BB962C8B-B14F-4D97-AF65-F5344CB8AC3E}">
        <p14:creationId xmlns:p14="http://schemas.microsoft.com/office/powerpoint/2010/main" val="911464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196" y="403698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Conclusion and recommendations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77416F73-8317-AD02-F969-3A2CDD7D1F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2163352"/>
              </p:ext>
            </p:extLst>
          </p:nvPr>
        </p:nvGraphicFramePr>
        <p:xfrm>
          <a:off x="107504" y="1412776"/>
          <a:ext cx="9036496" cy="50415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0248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Acknowledgement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F4C8FF3F-7304-83E8-68CE-456E569AF0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2254940"/>
              </p:ext>
            </p:extLst>
          </p:nvPr>
        </p:nvGraphicFramePr>
        <p:xfrm>
          <a:off x="457200" y="2249424"/>
          <a:ext cx="8229600" cy="432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3951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864096"/>
          </a:xfrm>
        </p:spPr>
        <p:txBody>
          <a:bodyPr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40768"/>
            <a:ext cx="8856984" cy="4785395"/>
          </a:xfrm>
        </p:spPr>
        <p:txBody>
          <a:bodyPr>
            <a:norm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Infection Prevention and Control (IPC) key aspect of patient care 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IPC cornerstone in;</a:t>
            </a:r>
          </a:p>
          <a:p>
            <a:pPr lvl="1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prevention of nosocomial infections</a:t>
            </a:r>
          </a:p>
          <a:p>
            <a:pPr lvl="1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response to infectious disease outbreak</a:t>
            </a:r>
          </a:p>
          <a:p>
            <a:pPr lvl="1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prevention of antimicrobial resistance. 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Implementing IPC programs in LMICs frequently hampered by;</a:t>
            </a:r>
          </a:p>
          <a:p>
            <a:pPr lvl="1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financial constraints, </a:t>
            </a:r>
          </a:p>
          <a:p>
            <a:pPr lvl="1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limited laboratory capacity, and </a:t>
            </a:r>
          </a:p>
          <a:p>
            <a:pPr lvl="1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inadequate staff training in the IPC areas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51379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Monitoring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720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Need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systematic monitoring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approach </a:t>
            </a:r>
          </a:p>
          <a:p>
            <a:pPr lvl="1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Detect IPC practice deficiencies </a:t>
            </a:r>
          </a:p>
          <a:p>
            <a:pPr lvl="1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Implement effective, affordable solutions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Study aim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2"/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monitor progress of the IPC program at Kitale County Referral Hospital (KCRH).</a:t>
            </a: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018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20080"/>
          </a:xfrm>
        </p:spPr>
        <p:txBody>
          <a:bodyPr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Methods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xmlns="" id="{6FDFDED5-B76E-5C9C-12FF-71D9C69EC0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6861316"/>
              </p:ext>
            </p:extLst>
          </p:nvPr>
        </p:nvGraphicFramePr>
        <p:xfrm>
          <a:off x="457200" y="1123600"/>
          <a:ext cx="8229600" cy="5401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1932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094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8679"/>
            <a:ext cx="9144000" cy="576065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IPC average Performance trends, 2016 - 2022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11453029"/>
              </p:ext>
            </p:extLst>
          </p:nvPr>
        </p:nvGraphicFramePr>
        <p:xfrm>
          <a:off x="251520" y="1772816"/>
          <a:ext cx="8640960" cy="4804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06410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76672"/>
            <a:ext cx="8229600" cy="864096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Trends in IPC Precautions and occupational health, 2016-2022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93374102"/>
              </p:ext>
            </p:extLst>
          </p:nvPr>
        </p:nvGraphicFramePr>
        <p:xfrm>
          <a:off x="387202" y="1052736"/>
          <a:ext cx="4038600" cy="5433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40112915"/>
              </p:ext>
            </p:extLst>
          </p:nvPr>
        </p:nvGraphicFramePr>
        <p:xfrm>
          <a:off x="4622507" y="1412776"/>
          <a:ext cx="3837925" cy="5042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7645007"/>
              </p:ext>
            </p:extLst>
          </p:nvPr>
        </p:nvGraphicFramePr>
        <p:xfrm>
          <a:off x="4788024" y="1124744"/>
          <a:ext cx="4176464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1419804"/>
              </p:ext>
            </p:extLst>
          </p:nvPr>
        </p:nvGraphicFramePr>
        <p:xfrm>
          <a:off x="4788024" y="1412776"/>
          <a:ext cx="417646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308714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648072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Trends in Pharmacy and waste management, 2016-2022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2524960"/>
              </p:ext>
            </p:extLst>
          </p:nvPr>
        </p:nvGraphicFramePr>
        <p:xfrm>
          <a:off x="457200" y="908720"/>
          <a:ext cx="4038600" cy="5217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18518585"/>
              </p:ext>
            </p:extLst>
          </p:nvPr>
        </p:nvGraphicFramePr>
        <p:xfrm>
          <a:off x="4716016" y="1268760"/>
          <a:ext cx="403860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429209"/>
              </p:ext>
            </p:extLst>
          </p:nvPr>
        </p:nvGraphicFramePr>
        <p:xfrm>
          <a:off x="395536" y="1340768"/>
          <a:ext cx="4248472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23782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104"/>
          </a:xfrm>
        </p:spPr>
        <p:txBody>
          <a:bodyPr/>
          <a:lstStyle/>
          <a:p>
            <a:r>
              <a:rPr lang="en-US" dirty="0"/>
              <a:t>Summary of ward practices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052736"/>
            <a:ext cx="8640960" cy="5805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70503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4076</TotalTime>
  <Words>469</Words>
  <Application>Microsoft Office PowerPoint</Application>
  <PresentationFormat>On-screen Show (4:3)</PresentationFormat>
  <Paragraphs>104</Paragraphs>
  <Slides>12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Use Of The Infection Control Assessment Tool To Monitor The Progress Of The Infection Prevention Control Program At Kitale County Referral Hospital</vt:lpstr>
      <vt:lpstr>Introduction</vt:lpstr>
      <vt:lpstr>Monitoring objectives</vt:lpstr>
      <vt:lpstr>Methods</vt:lpstr>
      <vt:lpstr>RESULTS</vt:lpstr>
      <vt:lpstr>IPC average Performance trends, 2016 - 2022</vt:lpstr>
      <vt:lpstr>Trends in IPC Precautions and occupational health, 2016-2022</vt:lpstr>
      <vt:lpstr>Trends in Pharmacy and waste management, 2016-2022</vt:lpstr>
      <vt:lpstr>Summary of ward practices</vt:lpstr>
      <vt:lpstr>Mann-Kendall trend test</vt:lpstr>
      <vt:lpstr>Conclusion and recommendations</vt:lpstr>
      <vt:lpstr>Acknowledgement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OF THE WHO ICAT TOOL TO MONITOR THE PROGRESS OF THE IPC PROGRAM AT KITALE COUNTY REFERRAL HOSPITAL</dc:title>
  <dc:creator>admin</dc:creator>
  <cp:lastModifiedBy>admin</cp:lastModifiedBy>
  <cp:revision>52</cp:revision>
  <dcterms:created xsi:type="dcterms:W3CDTF">2023-05-03T00:10:33Z</dcterms:created>
  <dcterms:modified xsi:type="dcterms:W3CDTF">2023-05-12T07:17:06Z</dcterms:modified>
</cp:coreProperties>
</file>