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5" r:id="rId3"/>
    <p:sldId id="299" r:id="rId4"/>
    <p:sldId id="281" r:id="rId5"/>
    <p:sldId id="288" r:id="rId6"/>
    <p:sldId id="300" r:id="rId7"/>
    <p:sldId id="294" r:id="rId8"/>
    <p:sldId id="295" r:id="rId9"/>
    <p:sldId id="296" r:id="rId10"/>
    <p:sldId id="292" r:id="rId11"/>
    <p:sldId id="293" r:id="rId12"/>
    <p:sldId id="297" r:id="rId13"/>
    <p:sldId id="29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868" autoAdjust="0"/>
    <p:restoredTop sz="85290" autoAdjust="0"/>
  </p:normalViewPr>
  <p:slideViewPr>
    <p:cSldViewPr>
      <p:cViewPr varScale="1">
        <p:scale>
          <a:sx n="66" d="100"/>
          <a:sy n="66" d="100"/>
        </p:scale>
        <p:origin x="-10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90653-EC46-4701-A886-43410CC6C8DB}" type="datetimeFigureOut">
              <a:rPr lang="en-GB" smtClean="0"/>
              <a:pPr/>
              <a:t>05/05/2023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3EB74-E999-416A-8B2A-0DFEC50015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6B136-2EA3-4B03-9DFC-5D87E885938B}" type="datetimeFigureOut">
              <a:rPr lang="en-GB" smtClean="0"/>
              <a:pPr/>
              <a:t>05/05/2023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3B70C-1C88-4FF0-B155-6CC42CC7CB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4421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B70C-1C88-4FF0-B155-6CC42CC7CB03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58079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3B70C-1C88-4FF0-B155-6CC42CC7CB0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6667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3B70C-1C88-4FF0-B155-6CC42CC7CB0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33236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3B70C-1C88-4FF0-B155-6CC42CC7CB0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36067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3B70C-1C88-4FF0-B155-6CC42CC7CB0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36593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3B70C-1C88-4FF0-B155-6CC42CC7CB0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92037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3B70C-1C88-4FF0-B155-6CC42CC7CB0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73820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3B70C-1C88-4FF0-B155-6CC42CC7CB0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63554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3B70C-1C88-4FF0-B155-6CC42CC7CB0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21502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3B70C-1C88-4FF0-B155-6CC42CC7CB0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9581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D3ADB7-A6BF-470B-A92B-A147D5B8F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5092A1F-3564-4B6A-816F-6E7BC7096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0BFB35-EA34-4A10-8E94-6E71C6C4C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DE2D-BC10-4FCE-BC5C-E8D013C84E07}" type="datetimeFigureOut">
              <a:rPr lang="en-GB" smtClean="0"/>
              <a:pPr/>
              <a:t>05/05/2023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995759-E898-44C0-B286-A0BC8616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10484D-0912-4797-B005-4BB99C55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4A73-055C-4BA1-8237-E126E5028C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5011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3D4EB6-C364-465F-BD73-6B6F70C84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68D3C02-7526-4B8B-B8D0-64B4C0322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102DE1-EE8E-4012-BFE8-7C9E7A78C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DE2D-BC10-4FCE-BC5C-E8D013C84E07}" type="datetimeFigureOut">
              <a:rPr lang="en-GB" smtClean="0"/>
              <a:pPr/>
              <a:t>05/05/2023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CC8E83-BA98-45D2-9F71-E6472B748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BF245F-3E4B-4A89-B0CB-A49497AAB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4A73-055C-4BA1-8237-E126E5028C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6716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5B2183F-8270-4A1D-82D0-5EBBF30295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41FC4EB-7CCC-444C-B111-870C5EB6B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8DCAF5-8B8A-40F3-9BFC-D94717310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DE2D-BC10-4FCE-BC5C-E8D013C84E07}" type="datetimeFigureOut">
              <a:rPr lang="en-GB" smtClean="0"/>
              <a:pPr/>
              <a:t>05/05/2023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BA9635-5CD9-4D17-A7E3-A83CC027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757123-D4EC-429D-B88D-DAC7F4D58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4A73-055C-4BA1-8237-E126E5028C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6971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AD00DF-E611-49C6-A3D8-19E53F675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5CB7D1-83E4-4190-96E3-1D7EB4A12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43EC35-9AFD-43CB-AC03-2F458BBCA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DE2D-BC10-4FCE-BC5C-E8D013C84E07}" type="datetimeFigureOut">
              <a:rPr lang="en-GB" smtClean="0"/>
              <a:pPr/>
              <a:t>05/05/2023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756854-4387-494B-931F-242D03D15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AB4C17-40AC-4936-B1CA-F3874869D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4A73-055C-4BA1-8237-E126E5028C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4628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1094F9-C784-4657-859E-0CAF30A8C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484D8F-FADE-4A7A-93E6-09AE1C345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8A882C-8DDE-4F9A-A368-59B633404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DE2D-BC10-4FCE-BC5C-E8D013C84E07}" type="datetimeFigureOut">
              <a:rPr lang="en-GB" smtClean="0"/>
              <a:pPr/>
              <a:t>05/05/2023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FD890A-A174-4DC5-A7FA-7BD3E186A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F73C57-BD96-46EA-ADBD-13DA6230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4A73-055C-4BA1-8237-E126E5028C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3352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759236-B818-487E-9BEA-69B8195F8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31D8E3-7C79-4FC4-A0EA-632487CD9A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B439B5-1A2B-47D2-8664-650469942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1E4A73-C276-45C0-B5A2-7716BD29B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DE2D-BC10-4FCE-BC5C-E8D013C84E07}" type="datetimeFigureOut">
              <a:rPr lang="en-GB" smtClean="0"/>
              <a:pPr/>
              <a:t>05/05/2023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FA7E3B-0CB3-4E5D-BF81-DFC68305C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D0D6FD-EFFF-4E39-B569-A7E91827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4A73-055C-4BA1-8237-E126E5028C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8427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82B06D-B9B7-4FE6-B60B-96477CE37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11F04E-69D5-4A94-9489-86C3E4188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A23756-F0BE-477C-9E4C-2EFDCD21D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8A9F389-940A-4663-AE28-D74E73AAF1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4C7A8A0-8E8C-4ED7-AB65-FCC9CB1874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BC9473A-EE9A-4037-81CD-642C278A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DE2D-BC10-4FCE-BC5C-E8D013C84E07}" type="datetimeFigureOut">
              <a:rPr lang="en-GB" smtClean="0"/>
              <a:pPr/>
              <a:t>05/05/2023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22A904E-DC49-4FBF-9DE9-BFC12F785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294CE0-ABF8-41C4-8505-40F949211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4A73-055C-4BA1-8237-E126E5028C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3324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E0C635-9B0F-4B2C-A51B-D7A1945A9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3411D98-E102-438B-A204-1D7D2D868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DE2D-BC10-4FCE-BC5C-E8D013C84E07}" type="datetimeFigureOut">
              <a:rPr lang="en-GB" smtClean="0"/>
              <a:pPr/>
              <a:t>05/05/2023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AB2E8D6-AD65-4587-AE8A-8DED24533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3695439-720E-4A66-9F2E-F67A10BA7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4A73-055C-4BA1-8237-E126E5028C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81675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D15F670-81EE-4EC4-A3B0-BEBC4EDCA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DE2D-BC10-4FCE-BC5C-E8D013C84E07}" type="datetimeFigureOut">
              <a:rPr lang="en-GB" smtClean="0"/>
              <a:pPr/>
              <a:t>05/05/2023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D2FAA88-9D95-4523-86B9-91EF15427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C3A49EB-D902-4519-A667-773E3DE6D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4A73-055C-4BA1-8237-E126E5028C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4760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DC607A-1AA1-445B-9DD4-B5AC7BE9D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9A1699-6EA9-40ED-8026-B026D2870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693F522-1E81-4FF3-87DF-964BE579F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A8D040-5F91-4512-99FA-55BE61FD6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DE2D-BC10-4FCE-BC5C-E8D013C84E07}" type="datetimeFigureOut">
              <a:rPr lang="en-GB" smtClean="0"/>
              <a:pPr/>
              <a:t>05/05/2023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E1C50C-0328-4239-9EEE-B83813531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E0E7DE-44A9-4418-A743-38D3E6B88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4A73-055C-4BA1-8237-E126E5028C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7389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ED9FC1-5E47-4628-9FEF-12D64A414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273F9B9-D7F8-420D-96C5-5A74EB05F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3A1DACB-EB84-46D9-B2B1-C2B9C30E5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DD3612-EBDF-4A7B-9077-0A199433D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DE2D-BC10-4FCE-BC5C-E8D013C84E07}" type="datetimeFigureOut">
              <a:rPr lang="en-GB" smtClean="0"/>
              <a:pPr/>
              <a:t>05/05/2023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0EBF26-9094-4329-8D94-4C478BA14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F7EBBD9-5209-4830-9201-63B1494D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4A73-055C-4BA1-8237-E126E5028C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4756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B31D33B-681A-42C5-864F-D3DD04550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4A90E7-9902-46B0-9AA0-8B190DB0A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5D7811-24A3-4218-A084-797D6A25E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BDE2D-BC10-4FCE-BC5C-E8D013C84E07}" type="datetimeFigureOut">
              <a:rPr lang="en-GB" smtClean="0"/>
              <a:pPr/>
              <a:t>05/05/2023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0F6C31-DEC5-4792-AFA7-F718E24D19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585C39-6B2A-4112-B83D-E046092AC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54A73-055C-4BA1-8237-E126E5028C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0529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358" y="1066800"/>
            <a:ext cx="8263630" cy="2306986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b="1" dirty="0">
                <a:latin typeface="Gill Sans MT" panose="020B0502020104020203" pitchFamily="34" charset="0"/>
              </a:rPr>
              <a:t>Antimicrobial stewardship in managing superficial uninfected </a:t>
            </a:r>
            <a:r>
              <a:rPr lang="en-US" sz="4400" b="1" dirty="0" smtClean="0">
                <a:latin typeface="Gill Sans MT" panose="020B0502020104020203" pitchFamily="34" charset="0"/>
              </a:rPr>
              <a:t>wounds at </a:t>
            </a:r>
            <a:r>
              <a:rPr lang="en-US" sz="4400" b="1" dirty="0">
                <a:latin typeface="Gill Sans MT" panose="020B0502020104020203" pitchFamily="34" charset="0"/>
              </a:rPr>
              <a:t>the Nyeri County Referral Hospital</a:t>
            </a:r>
            <a:endParaRPr lang="en-GB" sz="44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406442"/>
            <a:ext cx="7467600" cy="2460957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 smtClean="0">
                <a:latin typeface="Gill Sans MT" panose="020B0502020104020203" pitchFamily="34" charset="0"/>
              </a:rPr>
              <a:t>Lydiah</a:t>
            </a:r>
            <a:r>
              <a:rPr lang="en-US" sz="2800" dirty="0" smtClean="0">
                <a:latin typeface="Gill Sans MT" panose="020B0502020104020203" pitchFamily="34" charset="0"/>
              </a:rPr>
              <a:t> Wanjohi</a:t>
            </a:r>
            <a:r>
              <a:rPr lang="en-US" sz="2800" baseline="30000" dirty="0">
                <a:latin typeface="Gill Sans MT" panose="020B0502020104020203" pitchFamily="34" charset="0"/>
              </a:rPr>
              <a:t>1</a:t>
            </a:r>
            <a:r>
              <a:rPr lang="en-US" sz="2800" dirty="0" smtClean="0">
                <a:latin typeface="Gill Sans MT" panose="020B0502020104020203" pitchFamily="34" charset="0"/>
              </a:rPr>
              <a:t>, Dr. </a:t>
            </a:r>
            <a:r>
              <a:rPr lang="en-US" sz="2800" dirty="0" err="1">
                <a:latin typeface="Gill Sans MT" panose="020B0502020104020203" pitchFamily="34" charset="0"/>
              </a:rPr>
              <a:t>Kibira</a:t>
            </a:r>
            <a:r>
              <a:rPr lang="en-US" sz="2800" dirty="0">
                <a:latin typeface="Gill Sans MT" panose="020B0502020104020203" pitchFamily="34" charset="0"/>
              </a:rPr>
              <a:t> </a:t>
            </a:r>
            <a:r>
              <a:rPr lang="en-US" sz="2800" dirty="0" smtClean="0">
                <a:latin typeface="Gill Sans MT" panose="020B0502020104020203" pitchFamily="34" charset="0"/>
              </a:rPr>
              <a:t>Sarah</a:t>
            </a:r>
            <a:r>
              <a:rPr lang="en-US" sz="2800" baseline="30000" dirty="0">
                <a:latin typeface="Gill Sans MT" panose="020B0502020104020203" pitchFamily="34" charset="0"/>
              </a:rPr>
              <a:t>1</a:t>
            </a:r>
            <a:r>
              <a:rPr lang="en-US" sz="2800" dirty="0" smtClean="0">
                <a:latin typeface="Gill Sans MT" panose="020B0502020104020203" pitchFamily="34" charset="0"/>
              </a:rPr>
              <a:t>, Dr. </a:t>
            </a:r>
            <a:r>
              <a:rPr lang="en-US" sz="2800" dirty="0" err="1">
                <a:latin typeface="Gill Sans MT" panose="020B0502020104020203" pitchFamily="34" charset="0"/>
              </a:rPr>
              <a:t>Nkatha</a:t>
            </a:r>
            <a:r>
              <a:rPr lang="en-US" sz="2800" dirty="0">
                <a:latin typeface="Gill Sans MT" panose="020B0502020104020203" pitchFamily="34" charset="0"/>
              </a:rPr>
              <a:t> </a:t>
            </a:r>
            <a:r>
              <a:rPr lang="en-US" sz="2800" dirty="0" smtClean="0">
                <a:latin typeface="Gill Sans MT" panose="020B0502020104020203" pitchFamily="34" charset="0"/>
              </a:rPr>
              <a:t>Gitonga</a:t>
            </a:r>
            <a:r>
              <a:rPr lang="en-US" sz="2800" baseline="30000" dirty="0">
                <a:latin typeface="Gill Sans MT" panose="020B0502020104020203" pitchFamily="34" charset="0"/>
              </a:rPr>
              <a:t>2</a:t>
            </a:r>
            <a:r>
              <a:rPr lang="en-US" sz="2800" dirty="0" smtClean="0">
                <a:latin typeface="Gill Sans MT" panose="020B0502020104020203" pitchFamily="34" charset="0"/>
              </a:rPr>
              <a:t>,  Dr. </a:t>
            </a:r>
            <a:r>
              <a:rPr lang="en-US" sz="2800" dirty="0" err="1">
                <a:latin typeface="Gill Sans MT" panose="020B0502020104020203" pitchFamily="34" charset="0"/>
              </a:rPr>
              <a:t>Ndinda</a:t>
            </a:r>
            <a:r>
              <a:rPr lang="en-US" sz="2800" dirty="0">
                <a:latin typeface="Gill Sans MT" panose="020B0502020104020203" pitchFamily="34" charset="0"/>
              </a:rPr>
              <a:t> </a:t>
            </a:r>
            <a:r>
              <a:rPr lang="en-US" sz="2800" dirty="0" smtClean="0">
                <a:latin typeface="Gill Sans MT" panose="020B0502020104020203" pitchFamily="34" charset="0"/>
              </a:rPr>
              <a:t>Kusu</a:t>
            </a:r>
            <a:r>
              <a:rPr lang="en-US" sz="2800" baseline="30000" dirty="0" smtClean="0">
                <a:latin typeface="Gill Sans MT" panose="020B0502020104020203" pitchFamily="34" charset="0"/>
              </a:rPr>
              <a:t>2</a:t>
            </a:r>
          </a:p>
          <a:p>
            <a:pPr algn="l"/>
            <a:endParaRPr lang="en-US" sz="2800" baseline="30000" dirty="0" smtClean="0">
              <a:latin typeface="Gill Sans MT" panose="020B0502020104020203" pitchFamily="34" charset="0"/>
            </a:endParaRPr>
          </a:p>
          <a:p>
            <a:pPr algn="l"/>
            <a:r>
              <a:rPr lang="en-US" sz="2800" dirty="0" smtClean="0">
                <a:latin typeface="Gill Sans MT" panose="020B0502020104020203" pitchFamily="34" charset="0"/>
              </a:rPr>
              <a:t>1. </a:t>
            </a:r>
            <a:r>
              <a:rPr lang="en-US" sz="2800" dirty="0" err="1" smtClean="0">
                <a:latin typeface="Gill Sans MT" panose="020B0502020104020203" pitchFamily="34" charset="0"/>
              </a:rPr>
              <a:t>Nyeri</a:t>
            </a:r>
            <a:r>
              <a:rPr lang="en-US" sz="2800" dirty="0" smtClean="0">
                <a:latin typeface="Gill Sans MT" panose="020B0502020104020203" pitchFamily="34" charset="0"/>
              </a:rPr>
              <a:t> County Referral Hospital</a:t>
            </a:r>
          </a:p>
          <a:p>
            <a:pPr algn="l"/>
            <a:r>
              <a:rPr lang="en-US" sz="2800" baseline="30000" dirty="0" smtClean="0">
                <a:latin typeface="Gill Sans MT" panose="020B0502020104020203" pitchFamily="34" charset="0"/>
              </a:rPr>
              <a:t>2.</a:t>
            </a:r>
            <a:r>
              <a:rPr lang="en-US" sz="2800" dirty="0" smtClean="0">
                <a:latin typeface="Gill Sans MT" panose="020B0502020104020203" pitchFamily="34" charset="0"/>
              </a:rPr>
              <a:t>  USAID </a:t>
            </a:r>
            <a:r>
              <a:rPr lang="en-US" sz="2800" dirty="0">
                <a:latin typeface="Gill Sans MT" panose="020B0502020104020203" pitchFamily="34" charset="0"/>
              </a:rPr>
              <a:t>Medicines, Technologies, and Pharmaceutical Services</a:t>
            </a:r>
            <a:r>
              <a:rPr lang="en-GB" sz="2800" dirty="0">
                <a:latin typeface="Gill Sans MT" panose="020B0502020104020203" pitchFamily="34" charset="0"/>
                <a:cs typeface="Arial" pitchFamily="34" charset="0"/>
              </a:rPr>
              <a:t> </a:t>
            </a:r>
            <a:r>
              <a:rPr lang="en-GB" sz="2800" dirty="0" smtClean="0">
                <a:latin typeface="Gill Sans MT" panose="020B0502020104020203" pitchFamily="34" charset="0"/>
                <a:cs typeface="Arial" pitchFamily="34" charset="0"/>
              </a:rPr>
              <a:t>(</a:t>
            </a:r>
            <a:r>
              <a:rPr lang="en-US" sz="2800" dirty="0" smtClean="0">
                <a:latin typeface="Gill Sans MT" panose="020B0502020104020203" pitchFamily="34" charset="0"/>
              </a:rPr>
              <a:t>MTaPS) </a:t>
            </a:r>
            <a:r>
              <a:rPr lang="en-GB" sz="2800" dirty="0" smtClean="0">
                <a:latin typeface="Gill Sans MT" panose="020B0502020104020203" pitchFamily="34" charset="0"/>
                <a:cs typeface="Arial" pitchFamily="34" charset="0"/>
              </a:rPr>
              <a:t>program</a:t>
            </a:r>
            <a:endParaRPr lang="en-US" sz="2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Google Shape;222;p10">
            <a:extLst>
              <a:ext uri="{FF2B5EF4-FFF2-40B4-BE49-F238E27FC236}">
                <a16:creationId xmlns:a16="http://schemas.microsoft.com/office/drawing/2014/main" xmlns="" id="{0DBF3EF9-712A-4128-A115-F521E0CDA97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769" y="6036816"/>
            <a:ext cx="8602462" cy="696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AA43161-5698-4390-A3A6-66C0C712C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1198892" cy="82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420A1D9-B868-410E-AF81-AF46732DB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104383"/>
            <a:ext cx="807139" cy="8264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37450AC-DC52-4601-BE35-6A9C7099DC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1" y="104383"/>
            <a:ext cx="1144987" cy="826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3F1189-18A3-2D43-9180-98490FB42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6" y="663277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Gill Sans MT" panose="020B0502020104020203" pitchFamily="34" charset="0"/>
              </a:rPr>
              <a:t>Limitations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8DCCEC-C5BC-7546-A403-E16325D27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447" y="1988840"/>
            <a:ext cx="7886700" cy="4351338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3200" dirty="0" smtClean="0">
                <a:latin typeface="Gill Sans MT" panose="020B0502020104020203" pitchFamily="34" charset="0"/>
              </a:rPr>
              <a:t>Un cooperative patient due to:</a:t>
            </a:r>
          </a:p>
          <a:p>
            <a:pPr lvl="1">
              <a:buClr>
                <a:schemeClr val="tx1"/>
              </a:buClr>
            </a:pPr>
            <a:r>
              <a:rPr lang="en-US" sz="3200" dirty="0" smtClean="0">
                <a:latin typeface="Gill Sans MT" panose="020B0502020104020203" pitchFamily="34" charset="0"/>
              </a:rPr>
              <a:t>prolonged drug addiction (marijuana abuse).</a:t>
            </a:r>
          </a:p>
          <a:p>
            <a:pPr lvl="1">
              <a:buClr>
                <a:schemeClr val="tx1"/>
              </a:buClr>
            </a:pPr>
            <a:r>
              <a:rPr lang="en-US" sz="3200" dirty="0" smtClean="0">
                <a:latin typeface="Gill Sans MT" panose="020B0502020104020203" pitchFamily="34" charset="0"/>
              </a:rPr>
              <a:t>Separation from the relatives (patient felt that the relatives are concerned about him).</a:t>
            </a:r>
          </a:p>
          <a:p>
            <a:pPr>
              <a:buClr>
                <a:schemeClr val="tx1"/>
              </a:buClr>
            </a:pPr>
            <a:endParaRPr lang="en-US" sz="2800" dirty="0" smtClean="0">
              <a:latin typeface="Gill Sans MT" panose="020B0502020104020203" pitchFamily="34" charset="0"/>
            </a:endParaRPr>
          </a:p>
          <a:p>
            <a:pPr>
              <a:buClr>
                <a:schemeClr val="tx1"/>
              </a:buClr>
            </a:pPr>
            <a:endParaRPr lang="en-US" sz="2800" dirty="0" smtClean="0">
              <a:latin typeface="Gill Sans MT" panose="020B0502020104020203" pitchFamily="34" charset="0"/>
            </a:endParaRPr>
          </a:p>
          <a:p>
            <a:pPr>
              <a:buClr>
                <a:schemeClr val="tx1"/>
              </a:buClr>
            </a:pP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4" name="Google Shape;222;p10">
            <a:extLst>
              <a:ext uri="{FF2B5EF4-FFF2-40B4-BE49-F238E27FC236}">
                <a16:creationId xmlns:a16="http://schemas.microsoft.com/office/drawing/2014/main" xmlns="" id="{BCF53168-4754-4A9B-949F-09FD10D779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533" y="6248407"/>
            <a:ext cx="7422934" cy="57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00431A4-6E14-468A-A96A-D699F420D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82263"/>
            <a:ext cx="1198892" cy="82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F266F14-F603-4541-81B3-10EEB51755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7269" y="44624"/>
            <a:ext cx="807139" cy="8264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EFBF0B5-5C9C-4090-88D9-EE83A7B40E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357" y="44624"/>
            <a:ext cx="807139" cy="82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848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3F1189-18A3-2D43-9180-98490FB42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024" y="495492"/>
            <a:ext cx="7886700" cy="1325563"/>
          </a:xfrm>
        </p:spPr>
        <p:txBody>
          <a:bodyPr/>
          <a:lstStyle/>
          <a:p>
            <a:r>
              <a:rPr lang="en-US" sz="4400" b="1" dirty="0">
                <a:latin typeface="Gill Sans MT" panose="020B0502020104020203" pitchFamily="34" charset="0"/>
              </a:rPr>
              <a:t>Conclusion</a:t>
            </a:r>
            <a:r>
              <a:rPr lang="en-US" b="1" dirty="0">
                <a:latin typeface="Gill Sans MT" panose="020B0502020104020203" pitchFamily="34" charset="0"/>
              </a:rPr>
              <a:t>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Gill Sans MT" panose="020B0502020104020203" pitchFamily="34" charset="0"/>
              </a:rPr>
              <a:t>Superficial uninfected wounds can be treated without the systemic use of antibiotics thus reducing inappropriate use of antibiotics</a:t>
            </a:r>
            <a:r>
              <a:rPr lang="en-US" sz="3200" dirty="0" smtClean="0">
                <a:latin typeface="Gill Sans MT" panose="020B0502020104020203" pitchFamily="34" charset="0"/>
              </a:rPr>
              <a:t>.</a:t>
            </a:r>
          </a:p>
          <a:p>
            <a:r>
              <a:rPr lang="en-US" sz="3200" dirty="0" smtClean="0">
                <a:latin typeface="Gill Sans MT" panose="020B0502020104020203" pitchFamily="34" charset="0"/>
              </a:rPr>
              <a:t> </a:t>
            </a:r>
            <a:r>
              <a:rPr lang="en-US" sz="3200" dirty="0">
                <a:latin typeface="Gill Sans MT" panose="020B0502020104020203" pitchFamily="34" charset="0"/>
              </a:rPr>
              <a:t>This in turn contributes towards slowing down the emergence of AMR. </a:t>
            </a:r>
          </a:p>
          <a:p>
            <a:endParaRPr lang="en-US" dirty="0"/>
          </a:p>
        </p:txBody>
      </p:sp>
      <p:pic>
        <p:nvPicPr>
          <p:cNvPr id="4" name="Google Shape;222;p10">
            <a:extLst>
              <a:ext uri="{FF2B5EF4-FFF2-40B4-BE49-F238E27FC236}">
                <a16:creationId xmlns:a16="http://schemas.microsoft.com/office/drawing/2014/main" xmlns="" id="{BCF53168-4754-4A9B-949F-09FD10D779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533" y="6248407"/>
            <a:ext cx="7422934" cy="57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275F945-D53C-40CB-ACFE-DD9B5771D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82263"/>
            <a:ext cx="1198892" cy="82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C69643A-D9A9-4EBD-B7AA-705574D26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7269" y="44624"/>
            <a:ext cx="807139" cy="8264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573F309-A318-4A13-B581-00FB69F986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357" y="44624"/>
            <a:ext cx="807139" cy="82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437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3F1189-18A3-2D43-9180-98490FB42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024" y="495492"/>
            <a:ext cx="7886700" cy="1325563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	</a:t>
            </a:r>
            <a:r>
              <a:rPr lang="en-US" sz="4000" b="1" dirty="0" smtClean="0">
                <a:latin typeface="Gill Sans MT" panose="020B0502020104020203" pitchFamily="34" charset="0"/>
              </a:rPr>
              <a:t>Acknowledgement</a:t>
            </a:r>
            <a:endParaRPr lang="en-US" sz="4000" b="1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sz="3200" dirty="0" err="1">
                <a:latin typeface="Gill Sans MT" panose="020B0502020104020203" pitchFamily="34" charset="0"/>
              </a:rPr>
              <a:t>Nyeri</a:t>
            </a:r>
            <a:r>
              <a:rPr lang="en-US" sz="3200" dirty="0">
                <a:latin typeface="Gill Sans MT" panose="020B0502020104020203" pitchFamily="34" charset="0"/>
              </a:rPr>
              <a:t> County Referral Hospital </a:t>
            </a:r>
          </a:p>
          <a:p>
            <a:pPr marL="457200" indent="-457200"/>
            <a:r>
              <a:rPr lang="en-US" sz="3200" dirty="0" err="1">
                <a:latin typeface="Gill Sans MT" panose="020B0502020104020203" pitchFamily="34" charset="0"/>
              </a:rPr>
              <a:t>Nyeri</a:t>
            </a:r>
            <a:r>
              <a:rPr lang="en-US" sz="3200" dirty="0">
                <a:latin typeface="Gill Sans MT" panose="020B0502020104020203" pitchFamily="34" charset="0"/>
              </a:rPr>
              <a:t> Medicine Therapeutic Committee </a:t>
            </a:r>
          </a:p>
          <a:p>
            <a:pPr marL="457200" indent="-457200"/>
            <a:r>
              <a:rPr lang="en-US" sz="3200" dirty="0" err="1">
                <a:latin typeface="Gill Sans MT" panose="020B0502020104020203" pitchFamily="34" charset="0"/>
              </a:rPr>
              <a:t>Nyeri</a:t>
            </a:r>
            <a:r>
              <a:rPr lang="en-US" sz="3200" dirty="0">
                <a:latin typeface="Gill Sans MT" panose="020B0502020104020203" pitchFamily="34" charset="0"/>
              </a:rPr>
              <a:t> County Government </a:t>
            </a:r>
          </a:p>
          <a:p>
            <a:pPr marL="457200" indent="-457200"/>
            <a:r>
              <a:rPr lang="en-US" sz="3200" dirty="0">
                <a:latin typeface="Gill Sans MT" panose="020B0502020104020203" pitchFamily="34" charset="0"/>
              </a:rPr>
              <a:t>USAID Medicines, Technologies, and Pharmaceutical Services (MTaPS</a:t>
            </a:r>
            <a:r>
              <a:rPr lang="en-US" sz="3200" dirty="0" smtClean="0">
                <a:latin typeface="Gill Sans MT" panose="020B0502020104020203" pitchFamily="34" charset="0"/>
              </a:rPr>
              <a:t>) program</a:t>
            </a:r>
            <a:endParaRPr lang="en-US" sz="3200" dirty="0">
              <a:latin typeface="Gill Sans MT" panose="020B0502020104020203" pitchFamily="34" charset="0"/>
            </a:endParaRPr>
          </a:p>
          <a:p>
            <a:endParaRPr lang="en-US" sz="2800" dirty="0"/>
          </a:p>
        </p:txBody>
      </p:sp>
      <p:pic>
        <p:nvPicPr>
          <p:cNvPr id="4" name="Google Shape;222;p10">
            <a:extLst>
              <a:ext uri="{FF2B5EF4-FFF2-40B4-BE49-F238E27FC236}">
                <a16:creationId xmlns:a16="http://schemas.microsoft.com/office/drawing/2014/main" xmlns="" id="{BCF53168-4754-4A9B-949F-09FD10D779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533" y="6248407"/>
            <a:ext cx="7422934" cy="57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275F945-D53C-40CB-ACFE-DD9B5771D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82263"/>
            <a:ext cx="1198892" cy="82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C69643A-D9A9-4EBD-B7AA-705574D26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7269" y="44624"/>
            <a:ext cx="807139" cy="8264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573F309-A318-4A13-B581-00FB69F986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357" y="44624"/>
            <a:ext cx="807139" cy="82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619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457200" indent="-457200"/>
            <a:endParaRPr lang="en-US" sz="2800" dirty="0">
              <a:latin typeface="Gill Sans MT" panose="020B0502020104020203" pitchFamily="34" charset="0"/>
            </a:endParaRPr>
          </a:p>
          <a:p>
            <a:endParaRPr lang="en-US" sz="2800" dirty="0"/>
          </a:p>
        </p:txBody>
      </p:sp>
      <p:pic>
        <p:nvPicPr>
          <p:cNvPr id="4" name="Google Shape;222;p10">
            <a:extLst>
              <a:ext uri="{FF2B5EF4-FFF2-40B4-BE49-F238E27FC236}">
                <a16:creationId xmlns:a16="http://schemas.microsoft.com/office/drawing/2014/main" xmlns="" id="{BCF53168-4754-4A9B-949F-09FD10D779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533" y="6248407"/>
            <a:ext cx="7422934" cy="57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275F945-D53C-40CB-ACFE-DD9B5771D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82263"/>
            <a:ext cx="1198892" cy="82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C69643A-D9A9-4EBD-B7AA-705574D26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7269" y="44624"/>
            <a:ext cx="807139" cy="8264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573F309-A318-4A13-B581-00FB69F986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357" y="44624"/>
            <a:ext cx="807139" cy="826458"/>
          </a:xfrm>
          <a:prstGeom prst="rect">
            <a:avLst/>
          </a:prstGeom>
        </p:spPr>
      </p:pic>
      <p:pic>
        <p:nvPicPr>
          <p:cNvPr id="1028" name="Picture 4" descr="Happy National Thank You Day! - Inventionla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676" y="1911689"/>
            <a:ext cx="7620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85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2B99E7-38A3-7C44-9A6E-FECD6AF5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71082"/>
            <a:ext cx="7886700" cy="691479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Gill Sans MT" panose="020B0502020104020203" pitchFamily="34" charset="0"/>
              </a:rPr>
              <a:t>Background</a:t>
            </a:r>
            <a:r>
              <a:rPr lang="en-US" dirty="0">
                <a:latin typeface="Gill Sans MT" panose="020B0502020104020203" pitchFamily="34" charset="0"/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9447" y="1600200"/>
            <a:ext cx="7886700" cy="43513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ill Sans MT" panose="020B0502020104020203" pitchFamily="34" charset="0"/>
              </a:rPr>
              <a:t>Systemic use of antibiotics in wounds is alarming worldwide as up to 50% of antibiotics used in both inpatient and outpatient setting are either unnecessary or inappropriate. </a:t>
            </a:r>
          </a:p>
          <a:p>
            <a:r>
              <a:rPr lang="en-US" sz="3200" dirty="0" smtClean="0">
                <a:latin typeface="Gill Sans MT" panose="020B0502020104020203" pitchFamily="34" charset="0"/>
              </a:rPr>
              <a:t>This </a:t>
            </a:r>
            <a:r>
              <a:rPr lang="en-US" sz="3200" dirty="0">
                <a:latin typeface="Gill Sans MT" panose="020B0502020104020203" pitchFamily="34" charset="0"/>
              </a:rPr>
              <a:t>contributes to antimicrobial resistance (AMR) thus there is need to review and improve how antimicrobials are used for all types of wounds. </a:t>
            </a:r>
            <a:endParaRPr lang="en-US" sz="3200" dirty="0" smtClean="0">
              <a:latin typeface="Gill Sans MT" panose="020B0502020104020203" pitchFamily="34" charset="0"/>
            </a:endParaRPr>
          </a:p>
          <a:p>
            <a:endParaRPr lang="en-US" dirty="0"/>
          </a:p>
        </p:txBody>
      </p:sp>
      <p:pic>
        <p:nvPicPr>
          <p:cNvPr id="10" name="Google Shape;222;p10">
            <a:extLst>
              <a:ext uri="{FF2B5EF4-FFF2-40B4-BE49-F238E27FC236}">
                <a16:creationId xmlns:a16="http://schemas.microsoft.com/office/drawing/2014/main" xmlns="" id="{3687BF55-F861-4B47-B2D9-8E555F650BB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533" y="6248407"/>
            <a:ext cx="7422934" cy="57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4FA19EC-49AD-4EEC-8B6C-F47701700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82263"/>
            <a:ext cx="1198892" cy="82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7420E31-A5D0-4440-ADF4-82E16579AC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7269" y="44624"/>
            <a:ext cx="807139" cy="8264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F4445B4-C399-4481-933B-D18306D8EC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357" y="44624"/>
            <a:ext cx="807139" cy="82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054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2B99E7-38A3-7C44-9A6E-FECD6AF5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47" y="908721"/>
            <a:ext cx="7886700" cy="691479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latin typeface="Gill Sans MT" panose="020B0502020104020203" pitchFamily="34" charset="0"/>
              </a:rPr>
              <a:t>Background cont’d</a:t>
            </a:r>
            <a:r>
              <a:rPr lang="en-US" dirty="0" smtClean="0">
                <a:latin typeface="Gill Sans MT" panose="020B0502020104020203" pitchFamily="34" charset="0"/>
              </a:rPr>
              <a:t> 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9447" y="1600200"/>
            <a:ext cx="7886700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Gill Sans MT" panose="020B0502020104020203" pitchFamily="34" charset="0"/>
              </a:rPr>
              <a:t>The </a:t>
            </a:r>
            <a:r>
              <a:rPr lang="en-US" sz="3200" dirty="0">
                <a:latin typeface="Gill Sans MT" panose="020B0502020104020203" pitchFamily="34" charset="0"/>
              </a:rPr>
              <a:t>use of all antibiotics should be guided by treatment guidelines, and prescribed in situations that have clear clinical indications. </a:t>
            </a:r>
          </a:p>
          <a:p>
            <a:endParaRPr lang="en-US" sz="3200" dirty="0">
              <a:latin typeface="Gill Sans MT" panose="020B0502020104020203" pitchFamily="34" charset="0"/>
            </a:endParaRPr>
          </a:p>
        </p:txBody>
      </p:sp>
      <p:pic>
        <p:nvPicPr>
          <p:cNvPr id="10" name="Google Shape;222;p10">
            <a:extLst>
              <a:ext uri="{FF2B5EF4-FFF2-40B4-BE49-F238E27FC236}">
                <a16:creationId xmlns:a16="http://schemas.microsoft.com/office/drawing/2014/main" xmlns="" id="{3687BF55-F861-4B47-B2D9-8E555F650BB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533" y="6248407"/>
            <a:ext cx="7422934" cy="57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4FA19EC-49AD-4EEC-8B6C-F47701700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82263"/>
            <a:ext cx="1198892" cy="82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7420E31-A5D0-4440-ADF4-82E16579AC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7269" y="44624"/>
            <a:ext cx="807139" cy="8264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F4445B4-C399-4481-933B-D18306D8EC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357" y="44624"/>
            <a:ext cx="807139" cy="82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459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3F1189-18A3-2D43-9180-98490FB42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848" y="317383"/>
            <a:ext cx="7886700" cy="1325563"/>
          </a:xfrm>
        </p:spPr>
        <p:txBody>
          <a:bodyPr/>
          <a:lstStyle/>
          <a:p>
            <a:r>
              <a:rPr lang="en-US" sz="4400" b="1" dirty="0" smtClean="0">
                <a:latin typeface="Gill Sans MT" panose="020B0502020104020203" pitchFamily="34" charset="0"/>
              </a:rPr>
              <a:t>Overall Objective </a:t>
            </a:r>
            <a:r>
              <a:rPr lang="en-US" dirty="0">
                <a:latin typeface="Gill Sans MT" panose="020B0502020104020203" pitchFamily="34" charset="0"/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8DCCEC-C5BC-7546-A403-E16325D27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ill Sans MT" panose="020B0502020104020203" pitchFamily="34" charset="0"/>
              </a:rPr>
              <a:t>To manage an open Weber B classification of distal fibula fracture by dressing using sodium chloride 0.9% solution and sugar.</a:t>
            </a:r>
          </a:p>
          <a:p>
            <a:pPr>
              <a:buClr>
                <a:schemeClr val="tx1"/>
              </a:buClr>
            </a:pPr>
            <a:endParaRPr lang="en-US" sz="3600" dirty="0">
              <a:latin typeface="Gill Sans MT" panose="020B0502020104020203" pitchFamily="34" charset="0"/>
            </a:endParaRPr>
          </a:p>
        </p:txBody>
      </p:sp>
      <p:pic>
        <p:nvPicPr>
          <p:cNvPr id="4" name="Google Shape;222;p10">
            <a:extLst>
              <a:ext uri="{FF2B5EF4-FFF2-40B4-BE49-F238E27FC236}">
                <a16:creationId xmlns:a16="http://schemas.microsoft.com/office/drawing/2014/main" xmlns="" id="{BCF53168-4754-4A9B-949F-09FD10D779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533" y="6248407"/>
            <a:ext cx="7422934" cy="57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D21420A-06D2-4FBF-9BCA-E69363455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82263"/>
            <a:ext cx="1198892" cy="82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D1EF2CC-F0F8-43B6-B9A8-57B347E826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7269" y="44624"/>
            <a:ext cx="807139" cy="8264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8135DA0-EB58-4AF0-9D2A-75DBA1B429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357" y="44624"/>
            <a:ext cx="807139" cy="82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78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3F1189-18A3-2D43-9180-98490FB42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307" y="317383"/>
            <a:ext cx="7886700" cy="1206617"/>
          </a:xfrm>
        </p:spPr>
        <p:txBody>
          <a:bodyPr/>
          <a:lstStyle/>
          <a:p>
            <a:r>
              <a:rPr lang="en-US" sz="4400" dirty="0">
                <a:latin typeface="Gill Sans MT" panose="020B0502020104020203" pitchFamily="34" charset="0"/>
              </a:rPr>
              <a:t>Methodology </a:t>
            </a:r>
            <a:r>
              <a:rPr lang="en-US" dirty="0">
                <a:latin typeface="Gill Sans MT" panose="020B0502020104020203" pitchFamily="34" charset="0"/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8DCCEC-C5BC-7546-A403-E16325D27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65296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dirty="0" smtClean="0">
                <a:latin typeface="Gill Sans MT" panose="020B0502020104020203" pitchFamily="34" charset="0"/>
              </a:rPr>
              <a:t>Patient was admitted</a:t>
            </a:r>
          </a:p>
          <a:p>
            <a:pPr>
              <a:buClr>
                <a:schemeClr val="tx1"/>
              </a:buClr>
            </a:pPr>
            <a:r>
              <a:rPr lang="en-US" sz="3200" dirty="0" smtClean="0">
                <a:latin typeface="Gill Sans MT" panose="020B0502020104020203" pitchFamily="34" charset="0"/>
              </a:rPr>
              <a:t>Surgical toilet was carried out</a:t>
            </a:r>
          </a:p>
          <a:p>
            <a:pPr lvl="1">
              <a:buClr>
                <a:schemeClr val="tx1"/>
              </a:buClr>
            </a:pPr>
            <a:r>
              <a:rPr lang="en-US" sz="3200" dirty="0" smtClean="0">
                <a:latin typeface="Gill Sans MT" panose="020B0502020104020203" pitchFamily="34" charset="0"/>
              </a:rPr>
              <a:t>2g Ceftriaxone was administered as antibiotic prophylaxis.</a:t>
            </a:r>
          </a:p>
          <a:p>
            <a:pPr>
              <a:buClr>
                <a:schemeClr val="tx1"/>
              </a:buClr>
            </a:pPr>
            <a:r>
              <a:rPr lang="en-US" sz="3200" dirty="0" smtClean="0">
                <a:latin typeface="Gill Sans MT" panose="020B0502020104020203" pitchFamily="34" charset="0"/>
              </a:rPr>
              <a:t>Post surgical care</a:t>
            </a:r>
          </a:p>
          <a:p>
            <a:pPr lvl="1">
              <a:buClr>
                <a:schemeClr val="tx1"/>
              </a:buClr>
            </a:pPr>
            <a:r>
              <a:rPr lang="en-US" sz="3200" dirty="0" smtClean="0">
                <a:latin typeface="Gill Sans MT" panose="020B0502020104020203" pitchFamily="34" charset="0"/>
              </a:rPr>
              <a:t>Daily dressing with 0.9% sodium chloride for 2 weeks</a:t>
            </a:r>
          </a:p>
          <a:p>
            <a:pPr>
              <a:buClr>
                <a:schemeClr val="tx1"/>
              </a:buClr>
            </a:pPr>
            <a:endParaRPr lang="en-US" sz="3500" dirty="0"/>
          </a:p>
        </p:txBody>
      </p:sp>
      <p:pic>
        <p:nvPicPr>
          <p:cNvPr id="4" name="Google Shape;222;p10">
            <a:extLst>
              <a:ext uri="{FF2B5EF4-FFF2-40B4-BE49-F238E27FC236}">
                <a16:creationId xmlns:a16="http://schemas.microsoft.com/office/drawing/2014/main" xmlns="" id="{BCF53168-4754-4A9B-949F-09FD10D779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533" y="6248407"/>
            <a:ext cx="7422934" cy="57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F2075CF-995B-461E-A4AE-629825D9D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82263"/>
            <a:ext cx="1198892" cy="82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C973550-3DDB-48F1-B585-12D323E1C1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7269" y="44624"/>
            <a:ext cx="807139" cy="8264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AA58DDF-4F35-4F0A-BA55-DC1299233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357" y="44624"/>
            <a:ext cx="807139" cy="82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947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3F1189-18A3-2D43-9180-98490FB42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08596"/>
            <a:ext cx="8276475" cy="652918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Gill Sans MT" panose="020B0502020104020203" pitchFamily="34" charset="0"/>
              </a:rPr>
              <a:t>Methodology 	</a:t>
            </a:r>
            <a:r>
              <a:rPr lang="en-US" sz="4400" b="1" dirty="0" smtClean="0">
                <a:latin typeface="Gill Sans MT" panose="020B0502020104020203" pitchFamily="34" charset="0"/>
              </a:rPr>
              <a:t>cont’d</a:t>
            </a:r>
            <a:endParaRPr lang="en-US" sz="4400" b="1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8DCCEC-C5BC-7546-A403-E16325D27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67278"/>
            <a:ext cx="7886700" cy="465296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800" dirty="0" smtClean="0">
                <a:latin typeface="Gill Sans MT" panose="020B0502020104020203" pitchFamily="34" charset="0"/>
              </a:rPr>
              <a:t>Debridement </a:t>
            </a:r>
          </a:p>
          <a:p>
            <a:pPr lvl="1">
              <a:buClr>
                <a:schemeClr val="tx1"/>
              </a:buClr>
            </a:pPr>
            <a:r>
              <a:rPr lang="en-US" sz="3800" dirty="0" smtClean="0">
                <a:latin typeface="Gill Sans MT" panose="020B0502020104020203" pitchFamily="34" charset="0"/>
              </a:rPr>
              <a:t>Daily dressing with </a:t>
            </a:r>
            <a:r>
              <a:rPr lang="en-US" sz="3800" dirty="0">
                <a:latin typeface="Gill Sans MT" panose="020B0502020104020203" pitchFamily="34" charset="0"/>
              </a:rPr>
              <a:t>0.9% sodium </a:t>
            </a:r>
            <a:r>
              <a:rPr lang="en-US" sz="3800" dirty="0" smtClean="0">
                <a:latin typeface="Gill Sans MT" panose="020B0502020104020203" pitchFamily="34" charset="0"/>
              </a:rPr>
              <a:t>chloride and sugar for 2 weeks.</a:t>
            </a:r>
          </a:p>
          <a:p>
            <a:pPr lvl="1">
              <a:buClr>
                <a:schemeClr val="tx1"/>
              </a:buClr>
            </a:pPr>
            <a:r>
              <a:rPr lang="en-US" sz="3200" dirty="0" smtClean="0">
                <a:latin typeface="Gill Sans MT" panose="020B0502020104020203" pitchFamily="34" charset="0"/>
              </a:rPr>
              <a:t>Granulation was achieved and the wound was ready for grafting.</a:t>
            </a:r>
          </a:p>
          <a:p>
            <a:pPr lvl="1">
              <a:buClr>
                <a:schemeClr val="tx1"/>
              </a:buClr>
            </a:pPr>
            <a:r>
              <a:rPr lang="en-US" sz="3200" dirty="0" smtClean="0">
                <a:latin typeface="Gill Sans MT" panose="020B0502020104020203" pitchFamily="34" charset="0"/>
              </a:rPr>
              <a:t>Patient declined grafting</a:t>
            </a:r>
          </a:p>
          <a:p>
            <a:pPr lvl="2">
              <a:buClr>
                <a:schemeClr val="tx1"/>
              </a:buClr>
            </a:pPr>
            <a:r>
              <a:rPr lang="en-US" sz="3200" dirty="0" smtClean="0">
                <a:latin typeface="Gill Sans MT" panose="020B0502020104020203" pitchFamily="34" charset="0"/>
              </a:rPr>
              <a:t>Daily wound care continued for 1 week.</a:t>
            </a:r>
            <a:endParaRPr lang="en-US" sz="3200" dirty="0">
              <a:latin typeface="Gill Sans MT" panose="020B0502020104020203" pitchFamily="34" charset="0"/>
            </a:endParaRPr>
          </a:p>
          <a:p>
            <a:pPr>
              <a:buClr>
                <a:schemeClr val="tx1"/>
              </a:buClr>
            </a:pPr>
            <a:endParaRPr lang="en-US" sz="3500" dirty="0"/>
          </a:p>
        </p:txBody>
      </p:sp>
      <p:pic>
        <p:nvPicPr>
          <p:cNvPr id="4" name="Google Shape;222;p10">
            <a:extLst>
              <a:ext uri="{FF2B5EF4-FFF2-40B4-BE49-F238E27FC236}">
                <a16:creationId xmlns:a16="http://schemas.microsoft.com/office/drawing/2014/main" xmlns="" id="{BCF53168-4754-4A9B-949F-09FD10D779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533" y="6248407"/>
            <a:ext cx="7422934" cy="57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F2075CF-995B-461E-A4AE-629825D9D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82263"/>
            <a:ext cx="1198892" cy="82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C973550-3DDB-48F1-B585-12D323E1C1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7269" y="44624"/>
            <a:ext cx="807139" cy="8264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AA58DDF-4F35-4F0A-BA55-DC1299233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357" y="44624"/>
            <a:ext cx="807139" cy="82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008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068" y="457201"/>
            <a:ext cx="7886700" cy="114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Gill Sans MT" pitchFamily="34" charset="0"/>
              </a:rPr>
              <a:t>Results </a:t>
            </a:r>
            <a:endParaRPr lang="en-US" sz="4400" b="1" dirty="0">
              <a:latin typeface="Gill Sans MT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00" y="1981203"/>
            <a:ext cx="4653492" cy="349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4705"/>
            <a:ext cx="120173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76199"/>
            <a:ext cx="80486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8663" y="76199"/>
            <a:ext cx="80486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867400"/>
            <a:ext cx="74263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11726" y="2239532"/>
            <a:ext cx="3839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Gill Sans MT" panose="020B0502020104020203" pitchFamily="34" charset="0"/>
                <a:ea typeface="Calibri" panose="020F0502020204030204" pitchFamily="34" charset="0"/>
              </a:rPr>
              <a:t>Left: The Weber </a:t>
            </a:r>
            <a:r>
              <a:rPr lang="en-US" sz="2400" b="1" i="1" dirty="0">
                <a:latin typeface="Gill Sans MT" panose="020B0502020104020203" pitchFamily="34" charset="0"/>
                <a:ea typeface="Calibri" panose="020F0502020204030204" pitchFamily="34" charset="0"/>
              </a:rPr>
              <a:t>B classification of distal fibula fracture was a clean superficial wound after undergoing one session of surgical toileting</a:t>
            </a:r>
            <a:endParaRPr lang="en-US" sz="2400" b="1" i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8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0557" y="1359157"/>
            <a:ext cx="4194131" cy="206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953000" y="1609725"/>
            <a:ext cx="3963591" cy="904875"/>
          </a:xfrm>
        </p:spPr>
        <p:txBody>
          <a:bodyPr>
            <a:noAutofit/>
          </a:bodyPr>
          <a:lstStyle/>
          <a:p>
            <a:r>
              <a:rPr lang="en-US" sz="2400" i="1" dirty="0" smtClean="0">
                <a:latin typeface="Gill Sans MT" panose="020B0502020104020203" pitchFamily="34" charset="0"/>
              </a:rPr>
              <a:t>Top left: Necrosis developed 2 weeks post surgical toilet.</a:t>
            </a:r>
            <a:endParaRPr lang="en-US" sz="2400" i="1" dirty="0">
              <a:latin typeface="Gill Sans MT" panose="020B0502020104020203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953000" y="3810000"/>
            <a:ext cx="38100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>
                <a:latin typeface="Gill Sans MT" panose="020B0502020104020203" pitchFamily="34" charset="0"/>
              </a:rPr>
              <a:t>Bottom left: wound clean after bedside debridement</a:t>
            </a:r>
            <a:endParaRPr lang="en-US" sz="2400" b="1" i="1" dirty="0">
              <a:latin typeface="Gill Sans MT" panose="020B0502020104020203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94912" y="2857907"/>
            <a:ext cx="2622076" cy="421016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21299999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526" y="6274027"/>
            <a:ext cx="74263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76200"/>
            <a:ext cx="80486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8663" y="76200"/>
            <a:ext cx="80486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132"/>
            <a:ext cx="120173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5400" y="461086"/>
            <a:ext cx="5562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Gill Sans MT" pitchFamily="34" charset="0"/>
              </a:rPr>
              <a:t>Results cont’d</a:t>
            </a:r>
            <a:r>
              <a:rPr lang="en-US" b="1" dirty="0" smtClean="0">
                <a:latin typeface="Gill Sans MT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98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3944433" y="1982039"/>
            <a:ext cx="3962400" cy="1143000"/>
          </a:xfrm>
        </p:spPr>
        <p:txBody>
          <a:bodyPr>
            <a:normAutofit/>
          </a:bodyPr>
          <a:lstStyle/>
          <a:p>
            <a:pPr marL="0" lvl="1">
              <a:spcBef>
                <a:spcPts val="750"/>
              </a:spcBef>
            </a:pPr>
            <a:r>
              <a:rPr lang="en-US" sz="2400" i="1" dirty="0" smtClean="0">
                <a:latin typeface="Gill Sans MT" panose="020B0502020104020203" pitchFamily="34" charset="0"/>
              </a:rPr>
              <a:t>Top Left: Granulation achieved and wound ready for grafting.</a:t>
            </a:r>
            <a:endParaRPr lang="en-US" sz="2400" i="1" dirty="0">
              <a:latin typeface="Gill Sans MT" panose="020B0502020104020203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636169" y="3888144"/>
            <a:ext cx="4876799" cy="7579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 smtClean="0">
                <a:latin typeface="Gill Sans MT" panose="020B0502020104020203" pitchFamily="34" charset="0"/>
              </a:rPr>
              <a:t>Bottom Left: Wound healing after patient declined grafting.</a:t>
            </a:r>
            <a:endParaRPr lang="en-US" sz="2800" dirty="0" smtClean="0">
              <a:latin typeface="Gill Sans MT" panose="020B0502020104020203" pitchFamily="34" charset="0"/>
            </a:endParaRPr>
          </a:p>
          <a:p>
            <a:r>
              <a:rPr lang="en-US" sz="2800" dirty="0" smtClean="0">
                <a:latin typeface="Gill Sans MT" panose="020B0502020104020203" pitchFamily="34" charset="0"/>
              </a:rPr>
              <a:t>Patient discharged through Orthopedic Outpatient Clinic </a:t>
            </a:r>
            <a:r>
              <a:rPr lang="en-US" sz="2800" dirty="0">
                <a:latin typeface="Gill Sans MT" panose="020B0502020104020203" pitchFamily="34" charset="0"/>
              </a:rPr>
              <a:t>after 6 weeks of admission</a:t>
            </a:r>
            <a:r>
              <a:rPr lang="en-US" sz="2800" dirty="0" smtClean="0">
                <a:latin typeface="Gill Sans MT" panose="020B0502020104020203" pitchFamily="34" charset="0"/>
              </a:rPr>
              <a:t>.</a:t>
            </a:r>
            <a:endParaRPr lang="en-US" sz="2800" dirty="0">
              <a:latin typeface="Gill Sans MT" panose="020B0502020104020203" pitchFamily="34" charset="0"/>
            </a:endParaRPr>
          </a:p>
          <a:p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1860" y="704742"/>
            <a:ext cx="231961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2769" y="3235044"/>
            <a:ext cx="2285063" cy="337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9532" y="0"/>
            <a:ext cx="120173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4402" y="17650"/>
            <a:ext cx="8048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9137" y="17649"/>
            <a:ext cx="8048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521" y="6247464"/>
            <a:ext cx="74310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95400" y="489992"/>
            <a:ext cx="5562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Gill Sans MT" pitchFamily="34" charset="0"/>
              </a:rPr>
              <a:t>Results cont’d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335732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7498</TotalTime>
  <Words>395</Words>
  <Application>Microsoft Office PowerPoint</Application>
  <PresentationFormat>On-screen Show (4:3)</PresentationFormat>
  <Paragraphs>56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Antimicrobial stewardship in managing superficial uninfected wounds at the Nyeri County Referral Hospital</vt:lpstr>
      <vt:lpstr>Background </vt:lpstr>
      <vt:lpstr>Background cont’d </vt:lpstr>
      <vt:lpstr>Overall Objective  </vt:lpstr>
      <vt:lpstr>Methodology  </vt:lpstr>
      <vt:lpstr>Methodology  cont’d</vt:lpstr>
      <vt:lpstr>Results </vt:lpstr>
      <vt:lpstr>Slide 8</vt:lpstr>
      <vt:lpstr>Slide 9</vt:lpstr>
      <vt:lpstr>Limitations  </vt:lpstr>
      <vt:lpstr>Conclusion  </vt:lpstr>
      <vt:lpstr> Acknowledgement</vt:lpstr>
      <vt:lpstr>Slide 13</vt:lpstr>
    </vt:vector>
  </TitlesOfParts>
  <Company>Columbia University Medical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Antimicrobial stewardship</dc:title>
  <dc:creator>Administrator</dc:creator>
  <cp:lastModifiedBy>Sarah</cp:lastModifiedBy>
  <cp:revision>100</cp:revision>
  <dcterms:created xsi:type="dcterms:W3CDTF">2019-08-15T06:33:10Z</dcterms:created>
  <dcterms:modified xsi:type="dcterms:W3CDTF">2023-05-05T04:50:08Z</dcterms:modified>
</cp:coreProperties>
</file>