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396" r:id="rId5"/>
    <p:sldId id="259" r:id="rId6"/>
    <p:sldId id="372" r:id="rId7"/>
    <p:sldId id="397" r:id="rId8"/>
    <p:sldId id="398" r:id="rId9"/>
    <p:sldId id="400" r:id="rId10"/>
    <p:sldId id="399" r:id="rId11"/>
    <p:sldId id="34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ent Towett Kipngetich" userId="4b8cf25e-b7c9-451a-a2ba-749eeae0940c" providerId="ADAL" clId="{2AC078EC-95EF-4D58-96E1-6073E483C788}"/>
    <pc:docChg chg="modSld">
      <pc:chgData name="Vincent Towett Kipngetich" userId="4b8cf25e-b7c9-451a-a2ba-749eeae0940c" providerId="ADAL" clId="{2AC078EC-95EF-4D58-96E1-6073E483C788}" dt="2023-05-10T13:47:51.167" v="15" actId="20577"/>
      <pc:docMkLst>
        <pc:docMk/>
      </pc:docMkLst>
      <pc:sldChg chg="modSp mod">
        <pc:chgData name="Vincent Towett Kipngetich" userId="4b8cf25e-b7c9-451a-a2ba-749eeae0940c" providerId="ADAL" clId="{2AC078EC-95EF-4D58-96E1-6073E483C788}" dt="2023-05-10T13:47:51.167" v="15" actId="20577"/>
        <pc:sldMkLst>
          <pc:docMk/>
          <pc:sldMk cId="2785720313" sldId="341"/>
        </pc:sldMkLst>
        <pc:spChg chg="mod">
          <ac:chgData name="Vincent Towett Kipngetich" userId="4b8cf25e-b7c9-451a-a2ba-749eeae0940c" providerId="ADAL" clId="{2AC078EC-95EF-4D58-96E1-6073E483C788}" dt="2023-05-10T13:47:51.167" v="15" actId="20577"/>
          <ac:spMkLst>
            <pc:docMk/>
            <pc:sldMk cId="2785720313" sldId="341"/>
            <ac:spMk id="7" creationId="{17941313-B4B7-9D11-53A1-29676A3AEE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15387-C8CD-4989-8DFD-4BCBDD2EA775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5A35E-58A9-4150-94A8-68F306C80A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53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23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609601" y="609601"/>
            <a:ext cx="1207558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Deliverables and Achievements</a:t>
            </a:r>
          </a:p>
        </p:txBody>
      </p:sp>
    </p:spTree>
    <p:extLst>
      <p:ext uri="{BB962C8B-B14F-4D97-AF65-F5344CB8AC3E}">
        <p14:creationId xmlns:p14="http://schemas.microsoft.com/office/powerpoint/2010/main" val="3647158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asic Content">
  <p:cSld name="4_Basic Content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71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793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30"/>
          <p:cNvSpPr txBox="1">
            <a:spLocks noGrp="1"/>
          </p:cNvSpPr>
          <p:nvPr>
            <p:ph type="body" idx="1"/>
          </p:nvPr>
        </p:nvSpPr>
        <p:spPr>
          <a:xfrm>
            <a:off x="711200" y="1600200"/>
            <a:ext cx="1097280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6057" lvl="0" indent="-316706" algn="l">
              <a:lnSpc>
                <a:spcPct val="9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❑"/>
              <a:defRPr sz="1995" b="1">
                <a:solidFill>
                  <a:schemeClr val="lt2"/>
                </a:solidFill>
              </a:defRPr>
            </a:lvl1pPr>
            <a:lvl2pPr marL="912114" lvl="1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795">
                <a:solidFill>
                  <a:schemeClr val="lt2"/>
                </a:solidFill>
              </a:defRPr>
            </a:lvl2pPr>
            <a:lvl3pPr marL="1368171" lvl="2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>
                <a:solidFill>
                  <a:schemeClr val="lt2"/>
                </a:solidFill>
              </a:defRPr>
            </a:lvl3pPr>
            <a:lvl4pPr marL="1824228" lvl="3" indent="-307838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60"/>
              <a:buFont typeface="Courier New"/>
              <a:buChar char="o"/>
              <a:defRPr sz="1795">
                <a:solidFill>
                  <a:schemeClr val="lt2"/>
                </a:solidFill>
              </a:defRPr>
            </a:lvl4pPr>
            <a:lvl5pPr marL="2280285" lvl="4" indent="-307838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795">
                <a:solidFill>
                  <a:schemeClr val="lt2"/>
                </a:solidFill>
              </a:defRPr>
            </a:lvl5pPr>
            <a:lvl6pPr marL="2736342" lvl="5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2399" lvl="6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48456" lvl="7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04513" lvl="8" indent="-342043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831814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778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12192000" cy="6019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2.png" descr="LVCT Final logo Pantone-01.png"/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9227948" y="4495800"/>
            <a:ext cx="2979170" cy="17526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353736" y="2438400"/>
            <a:ext cx="7256953" cy="106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pPr lvl="0"/>
            <a:r>
              <a:rPr lang="en-US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615989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22F3FB-E14E-43C6-8CC1-EF25690152C6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68931-97FD-4114-900E-CCB57003380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06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BA064B-74DA-4A90-98ED-BEEC4E4BEB14}" type="datetime1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Building Partnerships, transforming lives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14EE1-612E-4D83-B36D-7211BFAC76A5}" type="slidenum"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15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08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66D1-0367-422C-B9B9-5F0462206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C10E4-46ED-40FE-BEAD-BB5C80FA1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BAC94-446C-49CB-8DE7-651F3073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62BA78-4813-41A9-8E1F-CD690F193885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4B751-ACE1-46E6-B97B-E1E1DCB59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8C6D0-9350-4DD6-BD44-073E918F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EFBC56-6E12-4DAC-A239-90D1E406298E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56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63D66-6F99-44AB-91CE-3761B385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78437-E1BA-49D5-B0A4-BE5B6AB0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62BA78-4813-41A9-8E1F-CD690F193885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C45C8A-D400-46C8-9B91-F79E388A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2A1B97-2829-4869-94B4-1F94F8C0B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EFBC56-6E12-4DAC-A239-90D1E406298E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67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00200"/>
            <a:ext cx="10972800" cy="4191000"/>
          </a:xfrm>
          <a:prstGeom prst="rect">
            <a:avLst/>
          </a:prstGeom>
        </p:spPr>
        <p:txBody>
          <a:bodyPr/>
          <a:lstStyle>
            <a:lvl1pPr marL="231775" indent="-231775">
              <a:buClr>
                <a:schemeClr val="tx1"/>
              </a:buClr>
              <a:buSzPct val="70000"/>
              <a:buFont typeface="Wingdings" pitchFamily="2" charset="2"/>
              <a:buChar char="q"/>
              <a:defRPr sz="2000" b="1" baseline="0">
                <a:solidFill>
                  <a:schemeClr val="bg2"/>
                </a:solidFill>
              </a:defRPr>
            </a:lvl1pPr>
            <a:lvl2pPr marL="573088" indent="-231775">
              <a:buClr>
                <a:schemeClr val="tx1"/>
              </a:buClr>
              <a:buSzPct val="100000"/>
              <a:buFont typeface="Wingdings" pitchFamily="2" charset="2"/>
              <a:buChar char="§"/>
              <a:defRPr sz="18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17703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0" y="6238009"/>
            <a:ext cx="12192000" cy="228600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"/>
            <a:ext cx="2047384" cy="1233487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901550" y="1219200"/>
            <a:ext cx="10755728" cy="152400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9"/>
          <p:cNvSpPr txBox="1">
            <a:spLocks noChangeArrowheads="1"/>
          </p:cNvSpPr>
          <p:nvPr userDrawn="1"/>
        </p:nvSpPr>
        <p:spPr bwMode="auto">
          <a:xfrm>
            <a:off x="2946400" y="6169848"/>
            <a:ext cx="59457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Empowered Healthy Communities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86" y="6521076"/>
            <a:ext cx="10083345" cy="33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2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70" r:id="rId8"/>
    <p:sldLayoutId id="2147483671" r:id="rId9"/>
    <p:sldLayoutId id="2147483672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vkpngetich@pedaids.or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2" y="1028100"/>
            <a:ext cx="1185473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antiretroviral therapy HIV drug resistant mutations among paediatrics tested in Homabay County, Kenya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82F7446-F558-BFB5-8C22-F6C46DF49F8B}"/>
              </a:ext>
            </a:extLst>
          </p:cNvPr>
          <p:cNvSpPr txBox="1">
            <a:spLocks/>
          </p:cNvSpPr>
          <p:nvPr/>
        </p:nvSpPr>
        <p:spPr>
          <a:xfrm>
            <a:off x="186572" y="2547991"/>
            <a:ext cx="11854739" cy="34565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r>
              <a:rPr lang="en-US" sz="4400" b="1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10</a:t>
            </a:r>
            <a:r>
              <a:rPr lang="en-US" sz="4400" b="1" baseline="30000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TH</a:t>
            </a:r>
            <a:r>
              <a:rPr lang="en-US" sz="4400" b="1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 IPNET SCIENTIFIC CONFERENCE 9</a:t>
            </a:r>
            <a:r>
              <a:rPr lang="en-US" sz="4400" b="1" baseline="30000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TH</a:t>
            </a:r>
            <a:r>
              <a:rPr lang="en-US" sz="4400" b="1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- 12</a:t>
            </a:r>
            <a:r>
              <a:rPr lang="en-US" sz="4400" b="1" baseline="30000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TH</a:t>
            </a:r>
            <a:r>
              <a:rPr lang="en-US" sz="4400" b="1" dirty="0">
                <a:latin typeface="Amasis MT Pro Black" panose="02040A040500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 MAY 2023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r>
              <a:rPr lang="en-US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PRESENTER; VINCENT TOWETT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r>
              <a:rPr lang="en-US" b="1" dirty="0"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 ROCK HOTEL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r>
              <a:rPr lang="en-US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DATE; 12</a:t>
            </a:r>
            <a:r>
              <a:rPr lang="en-US" b="1" baseline="30000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MAY 2023.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2971800" algn="ctr"/>
                <a:tab pos="5943600" algn="r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329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25936"/>
            <a:ext cx="10515600" cy="1102171"/>
          </a:xfrm>
        </p:spPr>
        <p:txBody>
          <a:bodyPr/>
          <a:lstStyle/>
          <a:p>
            <a:r>
              <a:rPr lang="en-US" sz="3200" b="1" dirty="0"/>
              <a:t>  </a:t>
            </a:r>
            <a:r>
              <a:rPr lang="en-US" sz="4800" b="1" dirty="0"/>
              <a:t> </a:t>
            </a:r>
            <a:r>
              <a:rPr lang="en-US" sz="4800" b="1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Authors </a:t>
            </a:r>
            <a:endParaRPr lang="en-US" sz="3200" b="1" dirty="0"/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838198" y="1428108"/>
            <a:ext cx="10822971" cy="45908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Authors</a:t>
            </a:r>
            <a:br>
              <a:rPr lang="en-US" sz="2800" b="1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Vincent Towett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Sarah Jebitok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Francis Onyango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Hillary Ngeno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Affiliations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aseline="300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County Government of Homabay, Department of Health, Kenya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aseline="300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LVCT Health- Homabay County, Kenya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Corresponding author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Vincent Towett</a:t>
            </a:r>
            <a:r>
              <a:rPr lang="en-US" sz="2800" baseline="-250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vkpngetich@pedaids.org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</a:t>
            </a:r>
            <a:r>
              <a:rPr lang="en-US" sz="2800" baseline="-250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County Government of Homabay, Department of Health, Kenya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6009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4576"/>
            <a:ext cx="10515600" cy="112339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BBA242-FBE8-41C5-8F86-3706C4804C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361408" y="1313147"/>
            <a:ext cx="5734592" cy="4541923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FC48B5-2AFC-D239-D8A9-93A3F8A55167}"/>
              </a:ext>
            </a:extLst>
          </p:cNvPr>
          <p:cNvSpPr txBox="1"/>
          <p:nvPr/>
        </p:nvSpPr>
        <p:spPr>
          <a:xfrm>
            <a:off x="742790" y="1487249"/>
            <a:ext cx="10751049" cy="480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Despite antiretroviral therapy (ART) drugs optimization for HIV treatment and prevention, HIV-1 drug resistance remains a major cause of poor virological suppression among children in the world. HIV drug resistance (HIVDR) poses a threat to the HIV epidemic control in Kenya and globally.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study aimed to detect the prevailing HIVDR mutations among children in Homa Bay County. </a:t>
            </a:r>
          </a:p>
        </p:txBody>
      </p:sp>
    </p:spTree>
    <p:extLst>
      <p:ext uri="{BB962C8B-B14F-4D97-AF65-F5344CB8AC3E}">
        <p14:creationId xmlns:p14="http://schemas.microsoft.com/office/powerpoint/2010/main" val="20728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59EF5-87C8-4DEF-0902-E420F2C3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Methods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20844-3DFD-E594-C304-65C311F2B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74" y="1404384"/>
            <a:ext cx="10727078" cy="4842304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ross-sectional study, retrospective data from drug resistant testing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results.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Period- April and June 2020 from Homabay County facilities. 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55 participants- 0 to 14 years old (ART for at least 6 months with high viral load results (≥400 copies/mL). 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analyzed using descriptive statistics for age, sex, ART regimen. 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HIVDR samples tested at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(NHRL) using Next generation sequencing technique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Analysis 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eport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protease and reverse transcriptase genes.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2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BB6D7-AD00-13F4-EEEB-77187D7B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960237"/>
          </a:xfrm>
        </p:spPr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246CA-AB61-5209-975B-BCCEBC806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047" y="1325366"/>
            <a:ext cx="11733088" cy="4851597"/>
          </a:xfrm>
        </p:spPr>
        <p:txBody>
          <a:bodyPr/>
          <a:lstStyle/>
          <a:p>
            <a:pPr marR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Population-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55 children, 26 (47%) were males. 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Susceptible to all Protease Inhibitors (PI) drugs -48(87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 -80% (n=20) of males and 36% (n=24) of females.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5years were 23 (21 on Lopinavir syrup), First line ART- 2. </a:t>
            </a:r>
          </a:p>
          <a:p>
            <a:pPr marR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 Resistant -11 (20%) where 2(20%) were intermediate, 8 (80%) were high level resistance and 13(24%) were on second (2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line ART.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Mutations -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46(84%) where PI- 11 (20%), 6(54%) on 2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line ART.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Mutations -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35(64%) for Nucleoside Reverse Transcriptase Inhibitors (NRTI) regimen 10 (29%) on 2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line ART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Mutations-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29(45%) for  Non-nucleoside Reverse Transcriptase Inhibitors (NNRTIs)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753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5CF14-6304-0791-C90C-FC6914A4E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DDB1C-5014-B3FC-7427-0A8CE2186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366"/>
            <a:ext cx="10781871" cy="4851597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Mutations-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29(45%) for  Non-nucleoside Reverse Transcriptase Inhibitors (NNRTIs) with 11(38%) on 2</a:t>
            </a:r>
            <a:r>
              <a:rPr lang="en-US" sz="32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line ART.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egimen mutations were; Abacavir (ABC) 24(52%), Zidovudine (AZT) 15(33%) and tenofovir(TDF) 7(15%).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Gender- Males -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PIs 6(23%) and NRTIs 20(77%);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Gender- F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emale- PIs- 5(17%) and 15(52%) for NRTIs.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statistical significance between males and females regarding their level of HIVDR (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-value= 0.88).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5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A709-C4F8-4D54-4A2A-DC4B81CBC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939689"/>
          </a:xfrm>
        </p:spPr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 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6EDEA-F80E-9258-0C20-1D1DFDCAB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58930"/>
            <a:ext cx="10833242" cy="4718033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HIVDR mutations were noted among children of both sexes. The mutations were both in PIs and NRTIs, suggesting that HIVDR test may assist in early clinical management.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44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A2422-F138-4673-9248-630B6D4AC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CBD43-3127-4B84-A13E-385CEA18C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94596"/>
            <a:ext cx="10853790" cy="4063500"/>
          </a:xfrm>
        </p:spPr>
        <p:txBody>
          <a:bodyPr lIns="91440" tIns="45720" rIns="91440" bIns="45720" anchor="t"/>
          <a:lstStyle/>
          <a:p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941313-B4B7-9D11-53A1-29676A3AEE48}"/>
              </a:ext>
            </a:extLst>
          </p:cNvPr>
          <p:cNvSpPr txBox="1"/>
          <p:nvPr/>
        </p:nvSpPr>
        <p:spPr>
          <a:xfrm>
            <a:off x="942653" y="1644133"/>
            <a:ext cx="10636322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VUKISHA95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b="1" dirty="0"/>
              <a:t>2. COUNTY OF HOMABAY, MINISTRY OF HEALTH</a:t>
            </a:r>
          </a:p>
          <a:p>
            <a:r>
              <a:rPr lang="en-US" sz="3200" b="1" dirty="0"/>
              <a:t>3. CDC</a:t>
            </a:r>
          </a:p>
          <a:p>
            <a:r>
              <a:rPr lang="en-US" sz="3200" b="1" dirty="0"/>
              <a:t>4. IPNET</a:t>
            </a:r>
          </a:p>
          <a:p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720313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6B2A5F25FBDF469FCDA861FF1CF8D9" ma:contentTypeVersion="15" ma:contentTypeDescription="Create a new document." ma:contentTypeScope="" ma:versionID="5897ea638ed3c1c9a322983d9c67ec2d">
  <xsd:schema xmlns:xsd="http://www.w3.org/2001/XMLSchema" xmlns:xs="http://www.w3.org/2001/XMLSchema" xmlns:p="http://schemas.microsoft.com/office/2006/metadata/properties" xmlns:ns3="f14af8e6-0274-4483-b84c-066ca9dbaad9" xmlns:ns4="26436b82-7070-456c-b445-3677400b8f10" targetNamespace="http://schemas.microsoft.com/office/2006/metadata/properties" ma:root="true" ma:fieldsID="95967d732a38f9835e4149a173a632c5" ns3:_="" ns4:_="">
    <xsd:import namespace="f14af8e6-0274-4483-b84c-066ca9dbaad9"/>
    <xsd:import namespace="26436b82-7070-456c-b445-3677400b8f1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af8e6-0274-4483-b84c-066ca9dbaa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36b82-7070-456c-b445-3677400b8f1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14af8e6-0274-4483-b84c-066ca9dbaad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FAC565-A4CA-438D-9C63-8F57B2C677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4af8e6-0274-4483-b84c-066ca9dbaad9"/>
    <ds:schemaRef ds:uri="26436b82-7070-456c-b445-3677400b8f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B4FD0D-49E6-4471-8118-13C87E1E8AD9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6436b82-7070-456c-b445-3677400b8f10"/>
    <ds:schemaRef ds:uri="f14af8e6-0274-4483-b84c-066ca9dbaad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D09D76-9EF2-4CB4-A9D3-453243BE5F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520</Words>
  <Application>Microsoft Office PowerPoint</Application>
  <PresentationFormat>Widescreen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Amasis MT Pro Black</vt:lpstr>
      <vt:lpstr>Arial</vt:lpstr>
      <vt:lpstr>Arial Rounded MT Bold</vt:lpstr>
      <vt:lpstr>Calibri</vt:lpstr>
      <vt:lpstr>Courier New</vt:lpstr>
      <vt:lpstr>Noto Sans Symbols</vt:lpstr>
      <vt:lpstr>Times New Roman</vt:lpstr>
      <vt:lpstr>Wingdings</vt:lpstr>
      <vt:lpstr>3_Office Theme</vt:lpstr>
      <vt:lpstr>PowerPoint Presentation</vt:lpstr>
      <vt:lpstr>   Authors </vt:lpstr>
      <vt:lpstr>Introduction</vt:lpstr>
      <vt:lpstr>Methods </vt:lpstr>
      <vt:lpstr>Results </vt:lpstr>
      <vt:lpstr>Results</vt:lpstr>
      <vt:lpstr>Conclusions  </vt:lpstr>
      <vt:lpstr>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 O. Onyango</dc:creator>
  <cp:lastModifiedBy>Vincent Towett Kipngetich</cp:lastModifiedBy>
  <cp:revision>5</cp:revision>
  <dcterms:created xsi:type="dcterms:W3CDTF">2022-05-10T07:44:27Z</dcterms:created>
  <dcterms:modified xsi:type="dcterms:W3CDTF">2023-05-10T13:48:00Z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0x010100AF6B2A5F25FBDF469FCDA861FF1CF8D9</vt:lpwstr>
  </property>
</Properties>
</file>