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72" r:id="rId4"/>
    <p:sldId id="268" r:id="rId5"/>
    <p:sldId id="262" r:id="rId6"/>
    <p:sldId id="263" r:id="rId7"/>
    <p:sldId id="269" r:id="rId8"/>
    <p:sldId id="270" r:id="rId9"/>
    <p:sldId id="258" r:id="rId10"/>
    <p:sldId id="259" r:id="rId11"/>
    <p:sldId id="260" r:id="rId12"/>
    <p:sldId id="264" r:id="rId13"/>
    <p:sldId id="265" r:id="rId14"/>
    <p:sldId id="266" r:id="rId15"/>
    <p:sldId id="267"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CE1-4111-A7C0-76F62ECC12F4}"/>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CE1-4111-A7C0-76F62ECC12F4}"/>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CCE1-4111-A7C0-76F62ECC12F4}"/>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CCE1-4111-A7C0-76F62ECC12F4}"/>
              </c:ext>
            </c:extLst>
          </c:dPt>
          <c:dLbls>
            <c:spPr>
              <a:no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'Summary Sheet'!$G$14:$G$17</c:f>
              <c:strCache>
                <c:ptCount val="4"/>
                <c:pt idx="0">
                  <c:v>0 Previous scar</c:v>
                </c:pt>
                <c:pt idx="1">
                  <c:v>1 previous scar</c:v>
                </c:pt>
                <c:pt idx="2">
                  <c:v>2previous scars</c:v>
                </c:pt>
                <c:pt idx="3">
                  <c:v>3previous scars</c:v>
                </c:pt>
              </c:strCache>
            </c:strRef>
          </c:cat>
          <c:val>
            <c:numRef>
              <c:f>'Summary Sheet'!$H$14:$H$17</c:f>
              <c:numCache>
                <c:formatCode>General</c:formatCode>
                <c:ptCount val="4"/>
                <c:pt idx="0">
                  <c:v>18</c:v>
                </c:pt>
                <c:pt idx="1">
                  <c:v>2</c:v>
                </c:pt>
                <c:pt idx="2">
                  <c:v>3</c:v>
                </c:pt>
                <c:pt idx="3">
                  <c:v>1</c:v>
                </c:pt>
              </c:numCache>
            </c:numRef>
          </c:val>
          <c:extLst>
            <c:ext xmlns:c16="http://schemas.microsoft.com/office/drawing/2014/chart" uri="{C3380CC4-5D6E-409C-BE32-E72D297353CC}">
              <c16:uniqueId val="{00000008-CCE1-4111-A7C0-76F62ECC12F4}"/>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442038495188104E-2"/>
          <c:y val="0.16245370370370371"/>
          <c:w val="0.89655796150481193"/>
          <c:h val="0.7208876494604841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Sheet'!$G$9:$G$12</c:f>
              <c:strCache>
                <c:ptCount val="4"/>
                <c:pt idx="0">
                  <c:v>Anaemia</c:v>
                </c:pt>
                <c:pt idx="1">
                  <c:v>HTN</c:v>
                </c:pt>
                <c:pt idx="2">
                  <c:v>DM</c:v>
                </c:pt>
                <c:pt idx="3">
                  <c:v>HIV positive </c:v>
                </c:pt>
              </c:strCache>
            </c:strRef>
          </c:cat>
          <c:val>
            <c:numRef>
              <c:f>'Summary Sheet'!$H$9:$H$12</c:f>
              <c:numCache>
                <c:formatCode>General</c:formatCode>
                <c:ptCount val="4"/>
                <c:pt idx="0">
                  <c:v>2</c:v>
                </c:pt>
                <c:pt idx="1">
                  <c:v>3</c:v>
                </c:pt>
                <c:pt idx="2">
                  <c:v>1</c:v>
                </c:pt>
                <c:pt idx="3">
                  <c:v>1</c:v>
                </c:pt>
              </c:numCache>
            </c:numRef>
          </c:val>
          <c:extLst>
            <c:ext xmlns:c16="http://schemas.microsoft.com/office/drawing/2014/chart" uri="{C3380CC4-5D6E-409C-BE32-E72D297353CC}">
              <c16:uniqueId val="{00000000-9144-4FE7-BC15-B5E7F9A95679}"/>
            </c:ext>
          </c:extLst>
        </c:ser>
        <c:dLbls>
          <c:dLblPos val="outEnd"/>
          <c:showLegendKey val="0"/>
          <c:showVal val="1"/>
          <c:showCatName val="0"/>
          <c:showSerName val="0"/>
          <c:showPercent val="0"/>
          <c:showBubbleSize val="0"/>
        </c:dLbls>
        <c:gapWidth val="219"/>
        <c:overlap val="-27"/>
        <c:axId val="437118687"/>
        <c:axId val="573825663"/>
      </c:barChart>
      <c:catAx>
        <c:axId val="4371186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573825663"/>
        <c:crosses val="autoZero"/>
        <c:auto val="1"/>
        <c:lblAlgn val="ctr"/>
        <c:lblOffset val="100"/>
        <c:noMultiLvlLbl val="0"/>
      </c:catAx>
      <c:valAx>
        <c:axId val="5738256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37118687"/>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Sheet'!$G$6:$G$7</c:f>
              <c:strCache>
                <c:ptCount val="2"/>
                <c:pt idx="0">
                  <c:v>Elective</c:v>
                </c:pt>
                <c:pt idx="1">
                  <c:v>Emergency</c:v>
                </c:pt>
              </c:strCache>
            </c:strRef>
          </c:cat>
          <c:val>
            <c:numRef>
              <c:f>'Summary Sheet'!$H$6:$H$7</c:f>
              <c:numCache>
                <c:formatCode>General</c:formatCode>
                <c:ptCount val="2"/>
                <c:pt idx="0">
                  <c:v>0</c:v>
                </c:pt>
                <c:pt idx="1">
                  <c:v>24</c:v>
                </c:pt>
              </c:numCache>
            </c:numRef>
          </c:val>
          <c:extLst>
            <c:ext xmlns:c16="http://schemas.microsoft.com/office/drawing/2014/chart" uri="{C3380CC4-5D6E-409C-BE32-E72D297353CC}">
              <c16:uniqueId val="{00000000-5D5D-4D80-954F-3D0A8CE6A340}"/>
            </c:ext>
          </c:extLst>
        </c:ser>
        <c:dLbls>
          <c:dLblPos val="outEnd"/>
          <c:showLegendKey val="0"/>
          <c:showVal val="1"/>
          <c:showCatName val="0"/>
          <c:showSerName val="0"/>
          <c:showPercent val="0"/>
          <c:showBubbleSize val="0"/>
        </c:dLbls>
        <c:gapWidth val="219"/>
        <c:overlap val="-27"/>
        <c:axId val="437119647"/>
        <c:axId val="437120607"/>
      </c:barChart>
      <c:catAx>
        <c:axId val="4371196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37120607"/>
        <c:crosses val="autoZero"/>
        <c:auto val="1"/>
        <c:lblAlgn val="ctr"/>
        <c:lblOffset val="100"/>
        <c:noMultiLvlLbl val="0"/>
      </c:catAx>
      <c:valAx>
        <c:axId val="4371206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3711964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9CF72-0479-AC9C-E3AC-68B2B8AE1C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3054830-67BD-778F-0C2F-BA89EA3800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F05F9B-ED8B-265C-475E-2F28ADB06D4F}"/>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5F26946F-8698-FEDC-99FC-CC7EACC298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FC5EBB-3A25-0415-9EC4-36C20E4B74CB}"/>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3087689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04BB2-71FE-19CC-B62B-90ECF7E264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ABF9E7-01CE-0910-A456-F2D1508EF4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860248-62BF-50B6-C015-8464FA891F13}"/>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0B1AE297-DC92-9A77-7D24-99BF84094E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8823B2-7C1B-79F1-DC1E-75B1C13BEE0F}"/>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3139305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E2602F-95D8-C739-44F9-3BB7A1980B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F23878-C45F-397F-78D5-81CFFC47B5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63A46F-2D44-F6D2-8B3D-51C7C18886A5}"/>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D742B799-15F4-C271-9222-AB54908B72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8203BA-BCFC-F02F-B41E-1454853CA6AB}"/>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2872421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C7B7-E2B8-A663-679A-3F8E895FAD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90D3CB-BFB8-B2E4-5662-3F1AD7441D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0F0175-5B40-C20F-E5B8-8A91823A0E02}"/>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4625C8BE-2CC8-B4A2-72CC-CE2359A748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C41F92-9D9E-25EC-9A90-3A079A68E72C}"/>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2256289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B0913-3719-7BA8-C3B2-687BA76360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2412A58-5DF2-B399-FC84-BE92905D12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D0CB37-23EC-92D0-7A40-5F14344D1372}"/>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A2422436-8249-46C4-A2DD-885012E469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C1443A-F5C8-5BB9-1D68-A42A09112E08}"/>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121780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3AACF-02FF-2129-12D4-F22157A63E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C9D767-EED0-E296-9DF5-15F0BF046A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EB7EDF7-D789-D728-B51A-3F435EE520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3E87ADF-2949-52CA-4F53-C6A7CC3A3D17}"/>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6" name="Footer Placeholder 5">
            <a:extLst>
              <a:ext uri="{FF2B5EF4-FFF2-40B4-BE49-F238E27FC236}">
                <a16:creationId xmlns:a16="http://schemas.microsoft.com/office/drawing/2014/main" id="{94B53C13-5A36-76B7-2745-C98E681447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494356-9720-4A45-C938-1363ADD58EE5}"/>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146021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C66B6-D0C1-4678-B1B1-BBB45E56E79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055DFF-0870-AF0A-D066-7E829F65DF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C7116B-4ECF-12C6-1CCA-F9C5E7FBDD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D667D3-06AB-3235-E66B-8C7BE01EA5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57C7FA-9469-FB5A-8533-81030ECC38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04375C0-A0DF-C1B3-3C55-37C1FB2B3B86}"/>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8" name="Footer Placeholder 7">
            <a:extLst>
              <a:ext uri="{FF2B5EF4-FFF2-40B4-BE49-F238E27FC236}">
                <a16:creationId xmlns:a16="http://schemas.microsoft.com/office/drawing/2014/main" id="{B3AE28AE-DD38-3E42-5CE9-64D7DEBA64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A0BD718-9298-66FE-7694-5CECCC415152}"/>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54867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BE925-29DA-43E8-AB8C-C6BE944EC9E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A4FE5D-F4C2-3AA2-0706-15255C7DDF4C}"/>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4" name="Footer Placeholder 3">
            <a:extLst>
              <a:ext uri="{FF2B5EF4-FFF2-40B4-BE49-F238E27FC236}">
                <a16:creationId xmlns:a16="http://schemas.microsoft.com/office/drawing/2014/main" id="{34A38AC8-629B-3C27-C63D-BC6A988D08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C6F3C59-735D-E287-51D8-C5D7FB345D6B}"/>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2644535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9B1CEF-2DA1-CC38-2267-4A737351AA44}"/>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3" name="Footer Placeholder 2">
            <a:extLst>
              <a:ext uri="{FF2B5EF4-FFF2-40B4-BE49-F238E27FC236}">
                <a16:creationId xmlns:a16="http://schemas.microsoft.com/office/drawing/2014/main" id="{DA9828AA-FE34-DACA-D092-38FEE3EC977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8BDBB5E-FF25-99E6-65C9-3A9D41B38A2C}"/>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225834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CF454-AB0E-060F-4072-1E146D17D2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969FEE0-4C00-BE55-BFDA-FFCD5A61EB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7AEE9A-6C89-6ECE-9496-0C8C0BB5A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F97F0F-F17B-513C-EA75-58C1FA7B0625}"/>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6" name="Footer Placeholder 5">
            <a:extLst>
              <a:ext uri="{FF2B5EF4-FFF2-40B4-BE49-F238E27FC236}">
                <a16:creationId xmlns:a16="http://schemas.microsoft.com/office/drawing/2014/main" id="{51A43DFF-1B16-0060-3A7C-EDF51EC549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0F8FC1-0B04-BE11-1CCC-66BA12767E2E}"/>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358626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7E94D-AC70-61B0-02DB-339ECD457B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F174470-AFCD-6172-E42E-50E5A5AEFC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14E11B-67C5-1C80-2A34-3F0EC5265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1A8CC6-02C3-2EC3-AF52-3985922BB9C1}"/>
              </a:ext>
            </a:extLst>
          </p:cNvPr>
          <p:cNvSpPr>
            <a:spLocks noGrp="1"/>
          </p:cNvSpPr>
          <p:nvPr>
            <p:ph type="dt" sz="half" idx="10"/>
          </p:nvPr>
        </p:nvSpPr>
        <p:spPr/>
        <p:txBody>
          <a:bodyPr/>
          <a:lstStyle/>
          <a:p>
            <a:fld id="{4063EBCC-86FA-4B83-B8CC-3CDC56F99698}" type="datetimeFigureOut">
              <a:rPr lang="en-GB" smtClean="0"/>
              <a:t>11/05/2023</a:t>
            </a:fld>
            <a:endParaRPr lang="en-GB"/>
          </a:p>
        </p:txBody>
      </p:sp>
      <p:sp>
        <p:nvSpPr>
          <p:cNvPr id="6" name="Footer Placeholder 5">
            <a:extLst>
              <a:ext uri="{FF2B5EF4-FFF2-40B4-BE49-F238E27FC236}">
                <a16:creationId xmlns:a16="http://schemas.microsoft.com/office/drawing/2014/main" id="{F216C744-13D1-38B4-DF63-9BA0B65CF8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7EAE99-EE9F-502D-1F59-9230DF1863B0}"/>
              </a:ext>
            </a:extLst>
          </p:cNvPr>
          <p:cNvSpPr>
            <a:spLocks noGrp="1"/>
          </p:cNvSpPr>
          <p:nvPr>
            <p:ph type="sldNum" sz="quarter" idx="12"/>
          </p:nvPr>
        </p:nvSpPr>
        <p:spPr/>
        <p:txBody>
          <a:bodyPr/>
          <a:lstStyle/>
          <a:p>
            <a:fld id="{CBFDC5A9-EB60-46DD-BD3A-BA32EBEEAEED}" type="slidenum">
              <a:rPr lang="en-GB" smtClean="0"/>
              <a:t>‹#›</a:t>
            </a:fld>
            <a:endParaRPr lang="en-GB"/>
          </a:p>
        </p:txBody>
      </p:sp>
    </p:spTree>
    <p:extLst>
      <p:ext uri="{BB962C8B-B14F-4D97-AF65-F5344CB8AC3E}">
        <p14:creationId xmlns:p14="http://schemas.microsoft.com/office/powerpoint/2010/main" val="2819982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D0EBDA-0798-8126-8AC2-10FFEDFE90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DD50E0-8031-A605-4580-359A8B614E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326135-E6CF-E0B0-74C7-423C271AE0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3EBCC-86FA-4B83-B8CC-3CDC56F99698}" type="datetimeFigureOut">
              <a:rPr lang="en-GB" smtClean="0"/>
              <a:t>11/05/2023</a:t>
            </a:fld>
            <a:endParaRPr lang="en-GB"/>
          </a:p>
        </p:txBody>
      </p:sp>
      <p:sp>
        <p:nvSpPr>
          <p:cNvPr id="5" name="Footer Placeholder 4">
            <a:extLst>
              <a:ext uri="{FF2B5EF4-FFF2-40B4-BE49-F238E27FC236}">
                <a16:creationId xmlns:a16="http://schemas.microsoft.com/office/drawing/2014/main" id="{D6A3C8EE-F863-E06F-5BD5-E9FE1A8C9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1B6BFDF-241C-B69D-042C-A796821832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DC5A9-EB60-46DD-BD3A-BA32EBEEAEED}" type="slidenum">
              <a:rPr lang="en-GB" smtClean="0"/>
              <a:t>‹#›</a:t>
            </a:fld>
            <a:endParaRPr lang="en-GB"/>
          </a:p>
        </p:txBody>
      </p:sp>
    </p:spTree>
    <p:extLst>
      <p:ext uri="{BB962C8B-B14F-4D97-AF65-F5344CB8AC3E}">
        <p14:creationId xmlns:p14="http://schemas.microsoft.com/office/powerpoint/2010/main" val="257436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2DEA1-B821-0F86-8AE0-C220B0AFD404}"/>
              </a:ext>
            </a:extLst>
          </p:cNvPr>
          <p:cNvSpPr>
            <a:spLocks noGrp="1"/>
          </p:cNvSpPr>
          <p:nvPr>
            <p:ph type="ctrTitle"/>
          </p:nvPr>
        </p:nvSpPr>
        <p:spPr/>
        <p:txBody>
          <a:bodyPr>
            <a:normAutofit/>
          </a:bodyPr>
          <a:lstStyle/>
          <a:p>
            <a:r>
              <a:rPr lang="en-GB" sz="3200" b="1" kern="100" dirty="0">
                <a:effectLst/>
                <a:latin typeface="Calibri" panose="020F0502020204030204" pitchFamily="34" charset="0"/>
                <a:ea typeface="Calibri" panose="020F0502020204030204" pitchFamily="34" charset="0"/>
                <a:cs typeface="Times New Roman" panose="02020603050405020304" pitchFamily="18" charset="0"/>
              </a:rPr>
              <a:t>A SURVEILLANCE OF CAESERIAN SECTION SURGICAL SITE  INFECTIONS IN MBAGATHI COUNTY REFERRAL HOSPITAL BETWEEN DEC 2022 AND MARCH 2023.</a:t>
            </a:r>
            <a:br>
              <a:rPr lang="en-GB"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sz="3200" dirty="0"/>
          </a:p>
        </p:txBody>
      </p:sp>
      <p:sp>
        <p:nvSpPr>
          <p:cNvPr id="3" name="Subtitle 2">
            <a:extLst>
              <a:ext uri="{FF2B5EF4-FFF2-40B4-BE49-F238E27FC236}">
                <a16:creationId xmlns:a16="http://schemas.microsoft.com/office/drawing/2014/main" id="{B4D70B92-1EF1-A86A-E8A3-42C25FFA8898}"/>
              </a:ext>
            </a:extLst>
          </p:cNvPr>
          <p:cNvSpPr>
            <a:spLocks noGrp="1"/>
          </p:cNvSpPr>
          <p:nvPr>
            <p:ph type="subTitle" idx="1"/>
          </p:nvPr>
        </p:nvSpPr>
        <p:spPr/>
        <p:txBody>
          <a:bodyPr/>
          <a:lstStyle/>
          <a:p>
            <a:r>
              <a:rPr lang="en-GB" b="1" dirty="0"/>
              <a:t>Dr. Angela Kerubo</a:t>
            </a:r>
          </a:p>
          <a:p>
            <a:endParaRPr lang="en-GB" b="1" dirty="0"/>
          </a:p>
          <a:p>
            <a:r>
              <a:rPr lang="en-GB" b="1" dirty="0"/>
              <a:t>Pharmacist – Mbagathi Hospital.</a:t>
            </a:r>
          </a:p>
        </p:txBody>
      </p:sp>
    </p:spTree>
    <p:extLst>
      <p:ext uri="{BB962C8B-B14F-4D97-AF65-F5344CB8AC3E}">
        <p14:creationId xmlns:p14="http://schemas.microsoft.com/office/powerpoint/2010/main" val="3241102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87C0E-DAA8-0483-214A-AD617F5033C7}"/>
              </a:ext>
            </a:extLst>
          </p:cNvPr>
          <p:cNvSpPr>
            <a:spLocks noGrp="1"/>
          </p:cNvSpPr>
          <p:nvPr>
            <p:ph type="title"/>
          </p:nvPr>
        </p:nvSpPr>
        <p:spPr/>
        <p:txBody>
          <a:bodyPr/>
          <a:lstStyle/>
          <a:p>
            <a:r>
              <a:rPr lang="en-GB" dirty="0"/>
              <a:t>2. Co-morbidities</a:t>
            </a:r>
          </a:p>
        </p:txBody>
      </p:sp>
      <p:graphicFrame>
        <p:nvGraphicFramePr>
          <p:cNvPr id="4" name="Content Placeholder 3">
            <a:extLst>
              <a:ext uri="{FF2B5EF4-FFF2-40B4-BE49-F238E27FC236}">
                <a16:creationId xmlns:a16="http://schemas.microsoft.com/office/drawing/2014/main" id="{BB503F48-9F37-3B52-7127-EDCF4E8E2C8E}"/>
              </a:ext>
            </a:extLst>
          </p:cNvPr>
          <p:cNvGraphicFramePr>
            <a:graphicFrameLocks noGrp="1"/>
          </p:cNvGraphicFramePr>
          <p:nvPr>
            <p:ph idx="1"/>
            <p:extLst>
              <p:ext uri="{D42A27DB-BD31-4B8C-83A1-F6EECF244321}">
                <p14:modId xmlns:p14="http://schemas.microsoft.com/office/powerpoint/2010/main" val="385543575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05455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95AC1-B664-3058-1E4A-0B5E723D2AEF}"/>
              </a:ext>
            </a:extLst>
          </p:cNvPr>
          <p:cNvSpPr>
            <a:spLocks noGrp="1"/>
          </p:cNvSpPr>
          <p:nvPr>
            <p:ph type="title"/>
          </p:nvPr>
        </p:nvSpPr>
        <p:spPr/>
        <p:txBody>
          <a:bodyPr/>
          <a:lstStyle/>
          <a:p>
            <a:r>
              <a:rPr lang="en-GB" dirty="0"/>
              <a:t>3. Nature of CS</a:t>
            </a:r>
          </a:p>
        </p:txBody>
      </p:sp>
      <p:graphicFrame>
        <p:nvGraphicFramePr>
          <p:cNvPr id="4" name="Content Placeholder 3">
            <a:extLst>
              <a:ext uri="{FF2B5EF4-FFF2-40B4-BE49-F238E27FC236}">
                <a16:creationId xmlns:a16="http://schemas.microsoft.com/office/drawing/2014/main" id="{D1345440-A952-8DF4-7E89-B9582DC0B66F}"/>
              </a:ext>
            </a:extLst>
          </p:cNvPr>
          <p:cNvGraphicFramePr>
            <a:graphicFrameLocks noGrp="1"/>
          </p:cNvGraphicFramePr>
          <p:nvPr>
            <p:ph idx="1"/>
            <p:extLst>
              <p:ext uri="{D42A27DB-BD31-4B8C-83A1-F6EECF244321}">
                <p14:modId xmlns:p14="http://schemas.microsoft.com/office/powerpoint/2010/main" val="199500380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5074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F7BF-1AD4-0963-7961-CD8A734C58F7}"/>
              </a:ext>
            </a:extLst>
          </p:cNvPr>
          <p:cNvSpPr>
            <a:spLocks noGrp="1"/>
          </p:cNvSpPr>
          <p:nvPr>
            <p:ph type="title"/>
          </p:nvPr>
        </p:nvSpPr>
        <p:spPr/>
        <p:txBody>
          <a:bodyPr/>
          <a:lstStyle/>
          <a:p>
            <a:r>
              <a:rPr lang="en-GB" dirty="0"/>
              <a:t>Conclusion</a:t>
            </a:r>
          </a:p>
        </p:txBody>
      </p:sp>
      <p:sp>
        <p:nvSpPr>
          <p:cNvPr id="3" name="Content Placeholder 2">
            <a:extLst>
              <a:ext uri="{FF2B5EF4-FFF2-40B4-BE49-F238E27FC236}">
                <a16:creationId xmlns:a16="http://schemas.microsoft.com/office/drawing/2014/main" id="{02162873-D4E0-4BD1-D8C8-E2D9AF763AB0}"/>
              </a:ext>
            </a:extLst>
          </p:cNvPr>
          <p:cNvSpPr>
            <a:spLocks noGrp="1"/>
          </p:cNvSpPr>
          <p:nvPr>
            <p:ph idx="1"/>
          </p:nvPr>
        </p:nvSpPr>
        <p:spPr/>
        <p:txBody>
          <a:bodyPr>
            <a:normAutofit/>
          </a:bodyPr>
          <a:lstStyle/>
          <a:p>
            <a:r>
              <a:rPr lang="en-US" dirty="0"/>
              <a:t>It is of concern to have significant increase in numbers of CS-SSI and subsequently mortality rates especially where procedure has been done in sterile conditions and the prophylactic antibiotics administered. </a:t>
            </a:r>
          </a:p>
          <a:p>
            <a:r>
              <a:rPr lang="en-US" dirty="0"/>
              <a:t>Prolonged length of hospital stay has led to increase in the cost of health care both for the patient and hospital as well and has in some instances resulted in antimicrobial resistance (AMR). </a:t>
            </a:r>
          </a:p>
          <a:p>
            <a:r>
              <a:rPr lang="en-US" dirty="0"/>
              <a:t>Further research on ways to slow down the increase in CS-SSIs would be paramount to enable reduction in the rates, cost of treatment and also prevent development of AMR in future.</a:t>
            </a:r>
            <a:endParaRPr lang="en-GB" dirty="0"/>
          </a:p>
        </p:txBody>
      </p:sp>
    </p:spTree>
    <p:extLst>
      <p:ext uri="{BB962C8B-B14F-4D97-AF65-F5344CB8AC3E}">
        <p14:creationId xmlns:p14="http://schemas.microsoft.com/office/powerpoint/2010/main" val="2891305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3CDA-9F9C-3D0C-1AB6-4EDEE4747B17}"/>
              </a:ext>
            </a:extLst>
          </p:cNvPr>
          <p:cNvSpPr>
            <a:spLocks noGrp="1"/>
          </p:cNvSpPr>
          <p:nvPr>
            <p:ph type="title"/>
          </p:nvPr>
        </p:nvSpPr>
        <p:spPr/>
        <p:txBody>
          <a:bodyPr/>
          <a:lstStyle/>
          <a:p>
            <a:r>
              <a:rPr lang="en-GB" dirty="0"/>
              <a:t>Recommendations</a:t>
            </a:r>
          </a:p>
        </p:txBody>
      </p:sp>
      <p:sp>
        <p:nvSpPr>
          <p:cNvPr id="3" name="Content Placeholder 2">
            <a:extLst>
              <a:ext uri="{FF2B5EF4-FFF2-40B4-BE49-F238E27FC236}">
                <a16:creationId xmlns:a16="http://schemas.microsoft.com/office/drawing/2014/main" id="{B9B6F5C6-0675-73F9-5B3F-B7F0874DCEAD}"/>
              </a:ext>
            </a:extLst>
          </p:cNvPr>
          <p:cNvSpPr>
            <a:spLocks noGrp="1"/>
          </p:cNvSpPr>
          <p:nvPr>
            <p:ph idx="1"/>
          </p:nvPr>
        </p:nvSpPr>
        <p:spPr/>
        <p:txBody>
          <a:bodyPr/>
          <a:lstStyle/>
          <a:p>
            <a:r>
              <a:rPr lang="en-GB" dirty="0"/>
              <a:t>Encourage HCW’S to continue observing IPC protocols</a:t>
            </a:r>
          </a:p>
          <a:p>
            <a:r>
              <a:rPr lang="en-GB" dirty="0"/>
              <a:t>Regular surveillance and monitoring by the IPC team</a:t>
            </a:r>
          </a:p>
          <a:p>
            <a:r>
              <a:rPr lang="en-GB" dirty="0"/>
              <a:t>More studies on contribution of SSI’s to spread of antibiotic resistance</a:t>
            </a:r>
          </a:p>
        </p:txBody>
      </p:sp>
    </p:spTree>
    <p:extLst>
      <p:ext uri="{BB962C8B-B14F-4D97-AF65-F5344CB8AC3E}">
        <p14:creationId xmlns:p14="http://schemas.microsoft.com/office/powerpoint/2010/main" val="1490785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FC63F-EBAA-C76A-6EC6-97043123B27F}"/>
              </a:ext>
            </a:extLst>
          </p:cNvPr>
          <p:cNvSpPr>
            <a:spLocks noGrp="1"/>
          </p:cNvSpPr>
          <p:nvPr>
            <p:ph type="title"/>
          </p:nvPr>
        </p:nvSpPr>
        <p:spPr/>
        <p:txBody>
          <a:bodyPr/>
          <a:lstStyle/>
          <a:p>
            <a:r>
              <a:rPr lang="en-GB" dirty="0"/>
              <a:t>Acknowledgements</a:t>
            </a:r>
          </a:p>
        </p:txBody>
      </p:sp>
      <p:sp>
        <p:nvSpPr>
          <p:cNvPr id="3" name="Content Placeholder 2">
            <a:extLst>
              <a:ext uri="{FF2B5EF4-FFF2-40B4-BE49-F238E27FC236}">
                <a16:creationId xmlns:a16="http://schemas.microsoft.com/office/drawing/2014/main" id="{A2053D03-FD06-9882-6C67-3011A4B5EEFF}"/>
              </a:ext>
            </a:extLst>
          </p:cNvPr>
          <p:cNvSpPr>
            <a:spLocks noGrp="1"/>
          </p:cNvSpPr>
          <p:nvPr>
            <p:ph idx="1"/>
          </p:nvPr>
        </p:nvSpPr>
        <p:spPr/>
        <p:txBody>
          <a:bodyPr/>
          <a:lstStyle/>
          <a:p>
            <a:r>
              <a:rPr lang="en-GB" dirty="0"/>
              <a:t>Nairobi County Government</a:t>
            </a:r>
          </a:p>
          <a:p>
            <a:r>
              <a:rPr lang="en-GB" dirty="0"/>
              <a:t>Mbagathi County Referral Hospital</a:t>
            </a:r>
          </a:p>
          <a:p>
            <a:r>
              <a:rPr lang="en-GB" dirty="0"/>
              <a:t>IPNET Team</a:t>
            </a:r>
          </a:p>
        </p:txBody>
      </p:sp>
    </p:spTree>
    <p:extLst>
      <p:ext uri="{BB962C8B-B14F-4D97-AF65-F5344CB8AC3E}">
        <p14:creationId xmlns:p14="http://schemas.microsoft.com/office/powerpoint/2010/main" val="3290470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2F723-274E-CBC6-5C5C-058A967C9E44}"/>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FAAE6751-22C8-E514-BCE1-DA31CA84AD2A}"/>
              </a:ext>
            </a:extLst>
          </p:cNvPr>
          <p:cNvSpPr>
            <a:spLocks noGrp="1"/>
          </p:cNvSpPr>
          <p:nvPr>
            <p:ph idx="1"/>
          </p:nvPr>
        </p:nvSpPr>
        <p:spPr/>
        <p:txBody>
          <a:bodyPr/>
          <a:lstStyle/>
          <a:p>
            <a:pPr marL="0" indent="0">
              <a:buNone/>
            </a:pPr>
            <a:r>
              <a:rPr lang="en-GB" dirty="0"/>
              <a:t>1. Global guidelines for the prevention of surgical site infection,2</a:t>
            </a:r>
            <a:r>
              <a:rPr lang="en-GB" baseline="30000" dirty="0"/>
              <a:t>nd</a:t>
            </a:r>
            <a:r>
              <a:rPr lang="en-GB" dirty="0"/>
              <a:t> ed. 2018</a:t>
            </a:r>
          </a:p>
        </p:txBody>
      </p:sp>
    </p:spTree>
    <p:extLst>
      <p:ext uri="{BB962C8B-B14F-4D97-AF65-F5344CB8AC3E}">
        <p14:creationId xmlns:p14="http://schemas.microsoft.com/office/powerpoint/2010/main" val="3590394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263CE2-4569-87EB-3016-8B1F06C1D12C}"/>
              </a:ext>
            </a:extLst>
          </p:cNvPr>
          <p:cNvSpPr>
            <a:spLocks noGrp="1"/>
          </p:cNvSpPr>
          <p:nvPr>
            <p:ph idx="1"/>
          </p:nvPr>
        </p:nvSpPr>
        <p:spPr>
          <a:xfrm>
            <a:off x="838200" y="1253331"/>
            <a:ext cx="10515600" cy="4351338"/>
          </a:xfrm>
        </p:spPr>
        <p:txBody>
          <a:bodyPr>
            <a:normAutofit/>
          </a:bodyPr>
          <a:lstStyle/>
          <a:p>
            <a:pPr marL="0" indent="0">
              <a:buNone/>
            </a:pPr>
            <a:endParaRPr lang="en-GB" sz="9600" dirty="0"/>
          </a:p>
          <a:p>
            <a:pPr marL="0" indent="0">
              <a:buNone/>
            </a:pPr>
            <a:r>
              <a:rPr lang="en-GB" sz="9600" dirty="0"/>
              <a:t>		THANK YOU</a:t>
            </a:r>
          </a:p>
        </p:txBody>
      </p:sp>
    </p:spTree>
    <p:extLst>
      <p:ext uri="{BB962C8B-B14F-4D97-AF65-F5344CB8AC3E}">
        <p14:creationId xmlns:p14="http://schemas.microsoft.com/office/powerpoint/2010/main" val="3081511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46045-621C-55A2-D428-5FC6B1865ABA}"/>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028175D0-4E33-15E9-02EB-9B2B3DB394D8}"/>
              </a:ext>
            </a:extLst>
          </p:cNvPr>
          <p:cNvSpPr>
            <a:spLocks noGrp="1"/>
          </p:cNvSpPr>
          <p:nvPr>
            <p:ph idx="1"/>
          </p:nvPr>
        </p:nvSpPr>
        <p:spPr>
          <a:xfrm>
            <a:off x="460513" y="1391477"/>
            <a:ext cx="11645348" cy="4949687"/>
          </a:xfrm>
        </p:spPr>
        <p:txBody>
          <a:bodyPr>
            <a:noAutofit/>
          </a:bodyPr>
          <a:lstStyle/>
          <a:p>
            <a:r>
              <a:rPr lang="en-US" sz="3600" dirty="0"/>
              <a:t>Caesarean Section delivery is a surgical procedure by which one or more babies are delivered through an incision in the mothers’ abdomen and uterus.</a:t>
            </a:r>
          </a:p>
          <a:p>
            <a:endParaRPr lang="en-US" sz="3600" dirty="0"/>
          </a:p>
          <a:p>
            <a:r>
              <a:rPr lang="en-US" sz="3600" dirty="0"/>
              <a:t>Surgical site infections (SSIs) are defined as infections occurring up to 30-90 days after surgery, affecting either the incisional site, deep tissue, organs and or body spaces.</a:t>
            </a:r>
          </a:p>
          <a:p>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In Africa, 20% of women develop CS-SSI’s post delivery</a:t>
            </a:r>
            <a:r>
              <a:rPr kumimoji="0" lang="en-US" sz="3600" b="0" i="0" u="none" strike="noStrike" kern="1200" cap="none" spc="0" normalizeH="0" baseline="30000" noProof="0" dirty="0">
                <a:ln>
                  <a:noFill/>
                </a:ln>
                <a:solidFill>
                  <a:prstClr val="black"/>
                </a:solidFill>
                <a:effectLst/>
                <a:uLnTx/>
                <a:uFillTx/>
                <a:latin typeface="Calibri" panose="020F0502020204030204"/>
                <a:ea typeface="+mn-ea"/>
                <a:cs typeface="+mn-cs"/>
              </a:rPr>
              <a:t>1</a:t>
            </a:r>
          </a:p>
          <a:p>
            <a:endParaRPr lang="en-US" sz="3600" dirty="0"/>
          </a:p>
        </p:txBody>
      </p:sp>
    </p:spTree>
    <p:extLst>
      <p:ext uri="{BB962C8B-B14F-4D97-AF65-F5344CB8AC3E}">
        <p14:creationId xmlns:p14="http://schemas.microsoft.com/office/powerpoint/2010/main" val="58929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B9D24-3A2E-D5DC-3505-D39782CF1135}"/>
              </a:ext>
            </a:extLst>
          </p:cNvPr>
          <p:cNvSpPr>
            <a:spLocks noGrp="1"/>
          </p:cNvSpPr>
          <p:nvPr>
            <p:ph type="title"/>
          </p:nvPr>
        </p:nvSpPr>
        <p:spPr/>
        <p:txBody>
          <a:bodyPr/>
          <a:lstStyle/>
          <a:p>
            <a:r>
              <a:rPr lang="en-GB" b="1" dirty="0"/>
              <a:t>Intro…</a:t>
            </a:r>
          </a:p>
        </p:txBody>
      </p:sp>
      <p:sp>
        <p:nvSpPr>
          <p:cNvPr id="3" name="Content Placeholder 2">
            <a:extLst>
              <a:ext uri="{FF2B5EF4-FFF2-40B4-BE49-F238E27FC236}">
                <a16:creationId xmlns:a16="http://schemas.microsoft.com/office/drawing/2014/main" id="{EFA50EF0-B336-3B10-A5E2-B5561DAD4AFB}"/>
              </a:ext>
            </a:extLst>
          </p:cNvPr>
          <p:cNvSpPr>
            <a:spLocks noGrp="1"/>
          </p:cNvSpPr>
          <p:nvPr>
            <p:ph idx="1"/>
          </p:nvPr>
        </p:nvSpPr>
        <p:spPr>
          <a:xfrm>
            <a:off x="208722" y="1371600"/>
            <a:ext cx="11145078" cy="5347252"/>
          </a:xfrm>
        </p:spPr>
        <p:txBody>
          <a:bodyPr>
            <a:normAutofit lnSpcReduction="10000"/>
          </a:bodyPr>
          <a:lstStyle/>
          <a:p>
            <a:pPr algn="ju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3600" dirty="0"/>
              <a:t>SSI’s are most common type of HAIs (Hospital Acquired Infections) in Mbagathi hospital specifically in Postnatal ward.</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HAIs cause significant morbidity and mortality, prolonged hospitalization increase in cost of healthcare services and contribute to spread of antibiotic resistance.</a:t>
            </a:r>
          </a:p>
          <a:p>
            <a:pPr algn="ju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The MOH IPC strategic plan requires prevention and surveillance of HAIs.</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The Mbagathi County Hospital strategic plan (2021-2024) has incorporated the HAIs surveillance activities. </a:t>
            </a:r>
            <a:endParaRPr kumimoji="0" lang="en-GB"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en-GB" sz="3600" dirty="0"/>
          </a:p>
        </p:txBody>
      </p:sp>
    </p:spTree>
    <p:extLst>
      <p:ext uri="{BB962C8B-B14F-4D97-AF65-F5344CB8AC3E}">
        <p14:creationId xmlns:p14="http://schemas.microsoft.com/office/powerpoint/2010/main" val="3859143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371EC-6DCA-2F65-D483-1A61D36BC887}"/>
              </a:ext>
            </a:extLst>
          </p:cNvPr>
          <p:cNvSpPr>
            <a:spLocks noGrp="1"/>
          </p:cNvSpPr>
          <p:nvPr>
            <p:ph type="title"/>
          </p:nvPr>
        </p:nvSpPr>
        <p:spPr/>
        <p:txBody>
          <a:bodyPr/>
          <a:lstStyle/>
          <a:p>
            <a:r>
              <a:rPr lang="en-GB" b="1" dirty="0"/>
              <a:t>Objectives</a:t>
            </a:r>
          </a:p>
        </p:txBody>
      </p:sp>
      <p:sp>
        <p:nvSpPr>
          <p:cNvPr id="3" name="Content Placeholder 2">
            <a:extLst>
              <a:ext uri="{FF2B5EF4-FFF2-40B4-BE49-F238E27FC236}">
                <a16:creationId xmlns:a16="http://schemas.microsoft.com/office/drawing/2014/main" id="{44951BB1-F6DE-5AC0-A17B-1CACE63CE6AD}"/>
              </a:ext>
            </a:extLst>
          </p:cNvPr>
          <p:cNvSpPr>
            <a:spLocks noGrp="1"/>
          </p:cNvSpPr>
          <p:nvPr>
            <p:ph idx="1"/>
          </p:nvPr>
        </p:nvSpPr>
        <p:spPr/>
        <p:txBody>
          <a:bodyPr/>
          <a:lstStyle/>
          <a:p>
            <a:r>
              <a:rPr lang="en-GB" sz="3600" kern="100" dirty="0">
                <a:latin typeface="Times New Roman" panose="02020603050405020304" pitchFamily="18" charset="0"/>
                <a:ea typeface="Calibri" panose="020F0502020204030204" pitchFamily="34" charset="0"/>
                <a:cs typeface="Times New Roman" panose="02020603050405020304" pitchFamily="18" charset="0"/>
              </a:rPr>
              <a:t>To conduct a baseline assessment of the prevalence of caesarean section surgical site infections (CS-SSI) at Mbagathi County Referral Hospital.</a:t>
            </a:r>
          </a:p>
          <a:p>
            <a:endParaRPr lang="en-GB" sz="3600" kern="100" dirty="0">
              <a:latin typeface="Times New Roman" panose="02020603050405020304" pitchFamily="18" charset="0"/>
              <a:ea typeface="Calibri" panose="020F0502020204030204" pitchFamily="34" charset="0"/>
              <a:cs typeface="Times New Roman" panose="02020603050405020304" pitchFamily="18" charset="0"/>
            </a:endParaRPr>
          </a:p>
          <a:p>
            <a:r>
              <a:rPr lang="en-GB" sz="3600" kern="100" dirty="0">
                <a:latin typeface="Times New Roman" panose="02020603050405020304" pitchFamily="18" charset="0"/>
                <a:ea typeface="Calibri" panose="020F0502020204030204" pitchFamily="34" charset="0"/>
                <a:cs typeface="Times New Roman" panose="02020603050405020304" pitchFamily="18" charset="0"/>
              </a:rPr>
              <a:t>T</a:t>
            </a:r>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o describe the characteristics of CS-SSI’s at Mbagathi County Referral Hospital between Dec 2022 and March 2023.</a:t>
            </a:r>
            <a:endParaRPr lang="en-GB"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582797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6241-B2B8-502A-069B-B847EBD66A69}"/>
              </a:ext>
            </a:extLst>
          </p:cNvPr>
          <p:cNvSpPr>
            <a:spLocks noGrp="1"/>
          </p:cNvSpPr>
          <p:nvPr>
            <p:ph type="title"/>
          </p:nvPr>
        </p:nvSpPr>
        <p:spPr/>
        <p:txBody>
          <a:bodyPr/>
          <a:lstStyle/>
          <a:p>
            <a:r>
              <a:rPr lang="en-GB" b="1" dirty="0"/>
              <a:t>Methodology</a:t>
            </a:r>
          </a:p>
        </p:txBody>
      </p:sp>
      <p:sp>
        <p:nvSpPr>
          <p:cNvPr id="3" name="Content Placeholder 2">
            <a:extLst>
              <a:ext uri="{FF2B5EF4-FFF2-40B4-BE49-F238E27FC236}">
                <a16:creationId xmlns:a16="http://schemas.microsoft.com/office/drawing/2014/main" id="{9CF56D4F-8689-B128-54E2-AE494964CDAA}"/>
              </a:ext>
            </a:extLst>
          </p:cNvPr>
          <p:cNvSpPr>
            <a:spLocks noGrp="1"/>
          </p:cNvSpPr>
          <p:nvPr>
            <p:ph idx="1"/>
          </p:nvPr>
        </p:nvSpPr>
        <p:spPr/>
        <p:txBody>
          <a:bodyPr/>
          <a:lstStyle/>
          <a:p>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A retrospective study using MOH 333 and 406 registers at </a:t>
            </a:r>
            <a:r>
              <a:rPr lang="en-GB" sz="3600" kern="100" dirty="0" err="1">
                <a:effectLst/>
                <a:latin typeface="Times New Roman" panose="02020603050405020304" pitchFamily="18" charset="0"/>
                <a:ea typeface="Calibri" panose="020F0502020204030204" pitchFamily="34" charset="0"/>
                <a:cs typeface="Times New Roman" panose="02020603050405020304" pitchFamily="18" charset="0"/>
              </a:rPr>
              <a:t>labor</a:t>
            </a:r>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 ward and Post Natal clinic.</a:t>
            </a:r>
          </a:p>
          <a:p>
            <a:r>
              <a:rPr lang="en-GB" sz="3600" kern="100" dirty="0">
                <a:latin typeface="Times New Roman" panose="02020603050405020304" pitchFamily="18" charset="0"/>
                <a:ea typeface="Calibri" panose="020F0502020204030204" pitchFamily="34" charset="0"/>
                <a:cs typeface="Times New Roman" panose="02020603050405020304" pitchFamily="18" charset="0"/>
              </a:rPr>
              <a:t>M</a:t>
            </a:r>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others who returned to the facility within a period of 2-6 weeks with an infection at the surgical site selected.</a:t>
            </a:r>
          </a:p>
          <a:p>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The patient files were retrieved and characteristics of the patients further </a:t>
            </a:r>
            <a:r>
              <a:rPr lang="en-GB" sz="3600" kern="100" dirty="0" err="1">
                <a:effectLst/>
                <a:latin typeface="Times New Roman" panose="02020603050405020304" pitchFamily="18" charset="0"/>
                <a:ea typeface="Calibri" panose="020F0502020204030204" pitchFamily="34" charset="0"/>
                <a:cs typeface="Times New Roman" panose="02020603050405020304" pitchFamily="18" charset="0"/>
              </a:rPr>
              <a:t>analyzed</a:t>
            </a:r>
            <a:r>
              <a:rPr lang="en-GB" sz="36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4257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D2335-D9B7-D0E2-BC57-DB2B88CAAA2E}"/>
              </a:ext>
            </a:extLst>
          </p:cNvPr>
          <p:cNvSpPr>
            <a:spLocks noGrp="1"/>
          </p:cNvSpPr>
          <p:nvPr>
            <p:ph type="title"/>
          </p:nvPr>
        </p:nvSpPr>
        <p:spPr/>
        <p:txBody>
          <a:bodyPr/>
          <a:lstStyle/>
          <a:p>
            <a:r>
              <a:rPr lang="en-GB" b="1" dirty="0"/>
              <a:t>Results and Discussion</a:t>
            </a:r>
          </a:p>
        </p:txBody>
      </p:sp>
      <p:graphicFrame>
        <p:nvGraphicFramePr>
          <p:cNvPr id="4" name="Content Placeholder 3">
            <a:extLst>
              <a:ext uri="{FF2B5EF4-FFF2-40B4-BE49-F238E27FC236}">
                <a16:creationId xmlns:a16="http://schemas.microsoft.com/office/drawing/2014/main" id="{F9CFBCAF-243D-9EAC-F45A-800934CF0682}"/>
              </a:ext>
            </a:extLst>
          </p:cNvPr>
          <p:cNvGraphicFramePr>
            <a:graphicFrameLocks noGrp="1"/>
          </p:cNvGraphicFramePr>
          <p:nvPr>
            <p:ph idx="1"/>
            <p:extLst>
              <p:ext uri="{D42A27DB-BD31-4B8C-83A1-F6EECF244321}">
                <p14:modId xmlns:p14="http://schemas.microsoft.com/office/powerpoint/2010/main" val="2275365881"/>
              </p:ext>
            </p:extLst>
          </p:nvPr>
        </p:nvGraphicFramePr>
        <p:xfrm>
          <a:off x="1085608" y="1493520"/>
          <a:ext cx="10020783" cy="3952240"/>
        </p:xfrm>
        <a:graphic>
          <a:graphicData uri="http://schemas.openxmlformats.org/drawingml/2006/table">
            <a:tbl>
              <a:tblPr>
                <a:tableStyleId>{7DF18680-E054-41AD-8BC1-D1AEF772440D}</a:tableStyleId>
              </a:tblPr>
              <a:tblGrid>
                <a:gridCol w="4979912">
                  <a:extLst>
                    <a:ext uri="{9D8B030D-6E8A-4147-A177-3AD203B41FA5}">
                      <a16:colId xmlns:a16="http://schemas.microsoft.com/office/drawing/2014/main" val="1631527424"/>
                    </a:ext>
                  </a:extLst>
                </a:gridCol>
                <a:gridCol w="1325761">
                  <a:extLst>
                    <a:ext uri="{9D8B030D-6E8A-4147-A177-3AD203B41FA5}">
                      <a16:colId xmlns:a16="http://schemas.microsoft.com/office/drawing/2014/main" val="1739123485"/>
                    </a:ext>
                  </a:extLst>
                </a:gridCol>
                <a:gridCol w="1238370">
                  <a:extLst>
                    <a:ext uri="{9D8B030D-6E8A-4147-A177-3AD203B41FA5}">
                      <a16:colId xmlns:a16="http://schemas.microsoft.com/office/drawing/2014/main" val="3341329557"/>
                    </a:ext>
                  </a:extLst>
                </a:gridCol>
                <a:gridCol w="1238370">
                  <a:extLst>
                    <a:ext uri="{9D8B030D-6E8A-4147-A177-3AD203B41FA5}">
                      <a16:colId xmlns:a16="http://schemas.microsoft.com/office/drawing/2014/main" val="1230536525"/>
                    </a:ext>
                  </a:extLst>
                </a:gridCol>
                <a:gridCol w="1238370">
                  <a:extLst>
                    <a:ext uri="{9D8B030D-6E8A-4147-A177-3AD203B41FA5}">
                      <a16:colId xmlns:a16="http://schemas.microsoft.com/office/drawing/2014/main" val="2736989338"/>
                    </a:ext>
                  </a:extLst>
                </a:gridCol>
              </a:tblGrid>
              <a:tr h="886925">
                <a:tc>
                  <a:txBody>
                    <a:bodyPr/>
                    <a:lstStyle/>
                    <a:p>
                      <a:pPr algn="l" fontAlgn="b"/>
                      <a:endParaRPr lang="en-GB" sz="2800" b="1"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Dec-22</a:t>
                      </a:r>
                      <a:endParaRPr lang="en-GB" sz="2800" b="1"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Jan-23</a:t>
                      </a:r>
                      <a:endParaRPr lang="en-GB" sz="2800" b="1"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Feb-23</a:t>
                      </a:r>
                      <a:endParaRPr lang="en-GB" sz="2800" b="1"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Mar-23</a:t>
                      </a:r>
                      <a:endParaRPr lang="en-GB" sz="2800" b="1"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extLst>
                  <a:ext uri="{0D108BD9-81ED-4DB2-BD59-A6C34878D82A}">
                    <a16:rowId xmlns:a16="http://schemas.microsoft.com/office/drawing/2014/main" val="2063520320"/>
                  </a:ext>
                </a:extLst>
              </a:tr>
              <a:tr h="609234">
                <a:tc>
                  <a:txBody>
                    <a:bodyPr/>
                    <a:lstStyle/>
                    <a:p>
                      <a:pPr algn="l" fontAlgn="b"/>
                      <a:r>
                        <a:rPr lang="en-GB" sz="2800" u="none" strike="noStrike" dirty="0">
                          <a:effectLst/>
                        </a:rPr>
                        <a:t>A. Total CS Done</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264</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211</a:t>
                      </a:r>
                      <a:endParaRPr lang="en-GB" sz="2800" b="0"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197</a:t>
                      </a:r>
                      <a:endParaRPr lang="en-GB" sz="2800" b="0"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111</a:t>
                      </a:r>
                      <a:endParaRPr lang="en-GB" sz="2800" b="0"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extLst>
                  <a:ext uri="{0D108BD9-81ED-4DB2-BD59-A6C34878D82A}">
                    <a16:rowId xmlns:a16="http://schemas.microsoft.com/office/drawing/2014/main" val="1423966461"/>
                  </a:ext>
                </a:extLst>
              </a:tr>
              <a:tr h="609234">
                <a:tc>
                  <a:txBody>
                    <a:bodyPr/>
                    <a:lstStyle/>
                    <a:p>
                      <a:pPr algn="l" fontAlgn="b"/>
                      <a:r>
                        <a:rPr lang="en-GB" sz="2800" u="none" strike="noStrike" dirty="0">
                          <a:effectLst/>
                        </a:rPr>
                        <a:t>B. Number of SSI</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7</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8</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a:effectLst/>
                        </a:rPr>
                        <a:t>6</a:t>
                      </a:r>
                      <a:endParaRPr lang="en-GB" sz="2800" b="0" i="0" u="none" strike="noStrike">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3</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extLst>
                  <a:ext uri="{0D108BD9-81ED-4DB2-BD59-A6C34878D82A}">
                    <a16:rowId xmlns:a16="http://schemas.microsoft.com/office/drawing/2014/main" val="1531830429"/>
                  </a:ext>
                </a:extLst>
              </a:tr>
              <a:tr h="609234">
                <a:tc>
                  <a:txBody>
                    <a:bodyPr/>
                    <a:lstStyle/>
                    <a:p>
                      <a:pPr algn="l" fontAlgn="b"/>
                      <a:r>
                        <a:rPr lang="en-US" sz="2800" u="none" strike="noStrike" dirty="0">
                          <a:effectLst/>
                        </a:rPr>
                        <a:t>C. CS-SSI Rate B/A*100</a:t>
                      </a:r>
                      <a:endParaRPr lang="en-US"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b="0" i="0" u="none" strike="noStrike" dirty="0">
                          <a:solidFill>
                            <a:srgbClr val="000000"/>
                          </a:solidFill>
                          <a:effectLst/>
                          <a:latin typeface="Calibri" panose="020F0502020204030204" pitchFamily="34" charset="0"/>
                        </a:rPr>
                        <a:t>2.70%</a:t>
                      </a:r>
                    </a:p>
                  </a:txBody>
                  <a:tcPr marL="6350" marR="6350" marT="6350" marB="0" anchor="b">
                    <a:solidFill>
                      <a:schemeClr val="accent6">
                        <a:lumMod val="20000"/>
                        <a:lumOff val="80000"/>
                      </a:schemeClr>
                    </a:solidFill>
                  </a:tcPr>
                </a:tc>
                <a:tc>
                  <a:txBody>
                    <a:bodyPr/>
                    <a:lstStyle/>
                    <a:p>
                      <a:pPr algn="r" fontAlgn="b"/>
                      <a:r>
                        <a:rPr lang="en-GB" sz="2800" b="0" i="0" u="none" strike="noStrike" dirty="0">
                          <a:solidFill>
                            <a:srgbClr val="000000"/>
                          </a:solidFill>
                          <a:effectLst/>
                          <a:latin typeface="Calibri" panose="020F0502020204030204" pitchFamily="34" charset="0"/>
                        </a:rPr>
                        <a:t>3.80%</a:t>
                      </a:r>
                    </a:p>
                  </a:txBody>
                  <a:tcPr marL="6350" marR="6350" marT="6350" marB="0" anchor="b">
                    <a:solidFill>
                      <a:schemeClr val="accent6">
                        <a:lumMod val="20000"/>
                        <a:lumOff val="80000"/>
                      </a:schemeClr>
                    </a:solidFill>
                  </a:tcPr>
                </a:tc>
                <a:tc>
                  <a:txBody>
                    <a:bodyPr/>
                    <a:lstStyle/>
                    <a:p>
                      <a:pPr algn="r" fontAlgn="b"/>
                      <a:r>
                        <a:rPr lang="en-GB" sz="2800" b="0" i="0" u="none" strike="noStrike" dirty="0">
                          <a:solidFill>
                            <a:srgbClr val="000000"/>
                          </a:solidFill>
                          <a:effectLst/>
                          <a:latin typeface="Calibri" panose="020F0502020204030204" pitchFamily="34" charset="0"/>
                        </a:rPr>
                        <a:t>3.04%</a:t>
                      </a:r>
                    </a:p>
                  </a:txBody>
                  <a:tcPr marL="6350" marR="6350" marT="6350" marB="0" anchor="b">
                    <a:solidFill>
                      <a:schemeClr val="accent6">
                        <a:lumMod val="20000"/>
                        <a:lumOff val="80000"/>
                      </a:schemeClr>
                    </a:solidFill>
                  </a:tcPr>
                </a:tc>
                <a:tc>
                  <a:txBody>
                    <a:bodyPr/>
                    <a:lstStyle/>
                    <a:p>
                      <a:pPr algn="r" fontAlgn="b"/>
                      <a:r>
                        <a:rPr lang="en-GB" sz="2800" b="0" i="0" u="none" strike="noStrike" dirty="0">
                          <a:solidFill>
                            <a:srgbClr val="000000"/>
                          </a:solidFill>
                          <a:effectLst/>
                          <a:latin typeface="Calibri" panose="020F0502020204030204" pitchFamily="34" charset="0"/>
                        </a:rPr>
                        <a:t>2.70%</a:t>
                      </a:r>
                    </a:p>
                  </a:txBody>
                  <a:tcPr marL="6350" marR="6350" marT="6350" marB="0" anchor="b">
                    <a:solidFill>
                      <a:schemeClr val="accent6">
                        <a:lumMod val="20000"/>
                        <a:lumOff val="80000"/>
                      </a:schemeClr>
                    </a:solidFill>
                  </a:tcPr>
                </a:tc>
                <a:extLst>
                  <a:ext uri="{0D108BD9-81ED-4DB2-BD59-A6C34878D82A}">
                    <a16:rowId xmlns:a16="http://schemas.microsoft.com/office/drawing/2014/main" val="2847941626"/>
                  </a:ext>
                </a:extLst>
              </a:tr>
              <a:tr h="648333">
                <a:tc>
                  <a:txBody>
                    <a:bodyPr/>
                    <a:lstStyle/>
                    <a:p>
                      <a:pPr algn="l" fontAlgn="b"/>
                      <a:r>
                        <a:rPr lang="en-US" sz="2800" u="none" strike="noStrike" dirty="0">
                          <a:effectLst/>
                        </a:rPr>
                        <a:t>D. Number of CS-SSI Mortalities</a:t>
                      </a:r>
                      <a:endParaRPr lang="en-US"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1</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extLst>
                  <a:ext uri="{0D108BD9-81ED-4DB2-BD59-A6C34878D82A}">
                    <a16:rowId xmlns:a16="http://schemas.microsoft.com/office/drawing/2014/main" val="3255699983"/>
                  </a:ext>
                </a:extLst>
              </a:tr>
              <a:tr h="589280">
                <a:tc>
                  <a:txBody>
                    <a:bodyPr/>
                    <a:lstStyle/>
                    <a:p>
                      <a:pPr algn="l" fontAlgn="b"/>
                      <a:r>
                        <a:rPr lang="en-US" sz="2800" u="none" strike="noStrike" dirty="0">
                          <a:effectLst/>
                        </a:rPr>
                        <a:t>E. CS-SSI Mortality Rate (D/B *100</a:t>
                      </a:r>
                      <a:endParaRPr lang="en-US"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12.50%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tc>
                  <a:txBody>
                    <a:bodyPr/>
                    <a:lstStyle/>
                    <a:p>
                      <a:pPr algn="r" fontAlgn="b"/>
                      <a:r>
                        <a:rPr lang="en-GB" sz="2800" u="none" strike="noStrike" dirty="0">
                          <a:effectLst/>
                        </a:rPr>
                        <a:t>0</a:t>
                      </a:r>
                      <a:endParaRPr lang="en-GB" sz="2800" b="0" i="0" u="none" strike="noStrike" dirty="0">
                        <a:solidFill>
                          <a:srgbClr val="000000"/>
                        </a:solidFill>
                        <a:effectLst/>
                        <a:latin typeface="Calibri" panose="020F0502020204030204" pitchFamily="34" charset="0"/>
                      </a:endParaRPr>
                    </a:p>
                  </a:txBody>
                  <a:tcPr marL="6350" marR="6350" marT="6350" marB="0" anchor="b">
                    <a:solidFill>
                      <a:schemeClr val="accent6">
                        <a:lumMod val="20000"/>
                        <a:lumOff val="80000"/>
                      </a:schemeClr>
                    </a:solidFill>
                  </a:tcPr>
                </a:tc>
                <a:extLst>
                  <a:ext uri="{0D108BD9-81ED-4DB2-BD59-A6C34878D82A}">
                    <a16:rowId xmlns:a16="http://schemas.microsoft.com/office/drawing/2014/main" val="1678649366"/>
                  </a:ext>
                </a:extLst>
              </a:tr>
            </a:tbl>
          </a:graphicData>
        </a:graphic>
      </p:graphicFrame>
    </p:spTree>
    <p:extLst>
      <p:ext uri="{BB962C8B-B14F-4D97-AF65-F5344CB8AC3E}">
        <p14:creationId xmlns:p14="http://schemas.microsoft.com/office/powerpoint/2010/main" val="4082049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236D7-F0E5-4D9C-4BB2-5DF60C335BE2}"/>
              </a:ext>
            </a:extLst>
          </p:cNvPr>
          <p:cNvSpPr>
            <a:spLocks noGrp="1"/>
          </p:cNvSpPr>
          <p:nvPr>
            <p:ph type="title"/>
          </p:nvPr>
        </p:nvSpPr>
        <p:spPr>
          <a:xfrm>
            <a:off x="838200" y="365125"/>
            <a:ext cx="10515600" cy="1325563"/>
          </a:xfrm>
        </p:spPr>
        <p:txBody>
          <a:bodyPr/>
          <a:lstStyle/>
          <a:p>
            <a:r>
              <a:rPr lang="en-GB" b="1" dirty="0"/>
              <a:t>Results…</a:t>
            </a:r>
          </a:p>
        </p:txBody>
      </p:sp>
      <p:sp>
        <p:nvSpPr>
          <p:cNvPr id="3" name="Content Placeholder 2">
            <a:extLst>
              <a:ext uri="{FF2B5EF4-FFF2-40B4-BE49-F238E27FC236}">
                <a16:creationId xmlns:a16="http://schemas.microsoft.com/office/drawing/2014/main" id="{66A22F75-7C03-6B89-0CFA-B0CA4B4787F2}"/>
              </a:ext>
            </a:extLst>
          </p:cNvPr>
          <p:cNvSpPr>
            <a:spLocks noGrp="1"/>
          </p:cNvSpPr>
          <p:nvPr>
            <p:ph idx="1"/>
          </p:nvPr>
        </p:nvSpPr>
        <p:spPr/>
        <p:txBody>
          <a:bodyPr>
            <a:normAutofit/>
          </a:bodyPr>
          <a:lstStyle/>
          <a:p>
            <a:r>
              <a:rPr lang="en-GB" sz="3600" dirty="0"/>
              <a:t>Prevalence rate of CS-SSI’s was 3.06% and average age of mothers who developed SSI’s was 26yrs.</a:t>
            </a:r>
          </a:p>
          <a:p>
            <a:pPr marL="0" indent="0">
              <a:buNone/>
            </a:pPr>
            <a:endParaRPr lang="en-GB" sz="3600" dirty="0"/>
          </a:p>
          <a:p>
            <a:r>
              <a:rPr lang="en-GB" sz="3600" dirty="0"/>
              <a:t>Despite the fact that skin prep was done and all clients put on prophylactic Ceftriaxone and Metronidazole, some patients still developed SSI’s.</a:t>
            </a:r>
          </a:p>
          <a:p>
            <a:pPr marL="0" indent="0">
              <a:buNone/>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500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466CF-F815-3745-A50B-CBC51969F0EE}"/>
              </a:ext>
            </a:extLst>
          </p:cNvPr>
          <p:cNvSpPr>
            <a:spLocks noGrp="1"/>
          </p:cNvSpPr>
          <p:nvPr>
            <p:ph type="title"/>
          </p:nvPr>
        </p:nvSpPr>
        <p:spPr>
          <a:xfrm>
            <a:off x="838200" y="314960"/>
            <a:ext cx="10515600" cy="1039971"/>
          </a:xfrm>
        </p:spPr>
        <p:txBody>
          <a:bodyPr>
            <a:normAutofit fontScale="90000"/>
          </a:bodyPr>
          <a:lstStyle/>
          <a:p>
            <a:r>
              <a:rPr lang="en-US" sz="4000" dirty="0">
                <a:latin typeface="Times New Roman" panose="02020603050405020304" pitchFamily="18" charset="0"/>
                <a:ea typeface="Calibri" panose="020F0502020204030204" pitchFamily="34" charset="0"/>
                <a:cs typeface="Times New Roman" panose="02020603050405020304" pitchFamily="18" charset="0"/>
              </a:rPr>
              <a:t>SSIs p</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ossibly due to:</a:t>
            </a:r>
            <a:br>
              <a:rPr lang="en-US" sz="9600" dirty="0">
                <a:effectLst/>
                <a:latin typeface="Times New Roman" panose="02020603050405020304" pitchFamily="18"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98AED994-D0EC-525D-D37D-F48F8FA7218A}"/>
              </a:ext>
            </a:extLst>
          </p:cNvPr>
          <p:cNvSpPr>
            <a:spLocks noGrp="1"/>
          </p:cNvSpPr>
          <p:nvPr>
            <p:ph idx="1"/>
          </p:nvPr>
        </p:nvSpPr>
        <p:spPr>
          <a:xfrm>
            <a:off x="528320" y="1513840"/>
            <a:ext cx="11092180" cy="4761389"/>
          </a:xfrm>
        </p:spPr>
        <p:txBody>
          <a:bodyPr>
            <a:normAutofit fontScale="25000" lnSpcReduction="20000"/>
          </a:bodyPr>
          <a:lstStyle/>
          <a:p>
            <a:pPr lvl="1" algn="just">
              <a:lnSpc>
                <a:spcPct val="120000"/>
              </a:lnSpc>
            </a:pP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Relaxation in hand hygiene practices</a:t>
            </a:r>
          </a:p>
          <a:p>
            <a:pPr lvl="1" algn="just">
              <a:lnSpc>
                <a:spcPct val="120000"/>
              </a:lnSpc>
            </a:pP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Only one stretcher in the whole hospital for wheeling in theater cases to and </a:t>
            </a:r>
            <a:r>
              <a:rPr lang="en-US" sz="12800" dirty="0" err="1">
                <a:effectLst/>
                <a:latin typeface="Times New Roman" panose="02020603050405020304" pitchFamily="18" charset="0"/>
                <a:ea typeface="Calibri" panose="020F0502020204030204" pitchFamily="34" charset="0"/>
                <a:cs typeface="Times New Roman" panose="02020603050405020304" pitchFamily="18" charset="0"/>
              </a:rPr>
              <a:t>fro</a:t>
            </a: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GB" sz="128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20000"/>
              </a:lnSpc>
            </a:pP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Inadequate patient’s gowns making theater patients to enter operating room with ward uniforms.</a:t>
            </a:r>
            <a:endParaRPr lang="en-GB" sz="128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20000"/>
              </a:lnSpc>
            </a:pPr>
            <a:r>
              <a:rPr lang="en-GB" sz="12800" dirty="0">
                <a:effectLst/>
                <a:latin typeface="Calibri" panose="020F0502020204030204" pitchFamily="34" charset="0"/>
                <a:ea typeface="Calibri" panose="020F0502020204030204" pitchFamily="34" charset="0"/>
                <a:cs typeface="Times New Roman" panose="02020603050405020304" pitchFamily="18" charset="0"/>
              </a:rPr>
              <a:t>S</a:t>
            </a:r>
            <a:r>
              <a:rPr lang="en-US" sz="12800" dirty="0" err="1">
                <a:effectLst/>
                <a:latin typeface="Times New Roman" panose="02020603050405020304" pitchFamily="18" charset="0"/>
                <a:ea typeface="Calibri" panose="020F0502020204030204" pitchFamily="34" charset="0"/>
                <a:cs typeface="Times New Roman" panose="02020603050405020304" pitchFamily="18" charset="0"/>
              </a:rPr>
              <a:t>urgeons</a:t>
            </a: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 skill.</a:t>
            </a:r>
            <a:endParaRPr lang="en-GB" sz="128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20000"/>
              </a:lnSpc>
            </a:pPr>
            <a:r>
              <a:rPr lang="en-US" sz="12800" dirty="0">
                <a:effectLst/>
                <a:latin typeface="Times New Roman" panose="02020603050405020304" pitchFamily="18" charset="0"/>
                <a:ea typeface="Calibri" panose="020F0502020204030204" pitchFamily="34" charset="0"/>
                <a:cs typeface="Times New Roman" panose="02020603050405020304" pitchFamily="18" charset="0"/>
              </a:rPr>
              <a:t>Delay in attending to mothers who have been readmitted with SSIs causing sepsis to spread.</a:t>
            </a:r>
            <a:endParaRPr lang="en-GB" sz="1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15985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3705C-91E5-7D1E-6D4A-8ACFED134419}"/>
              </a:ext>
            </a:extLst>
          </p:cNvPr>
          <p:cNvSpPr>
            <a:spLocks noGrp="1"/>
          </p:cNvSpPr>
          <p:nvPr>
            <p:ph type="title"/>
          </p:nvPr>
        </p:nvSpPr>
        <p:spPr/>
        <p:txBody>
          <a:bodyPr>
            <a:normAutofit fontScale="90000"/>
          </a:bodyPr>
          <a:lstStyle/>
          <a:p>
            <a:r>
              <a:rPr lang="en-GB" sz="4900" b="1" dirty="0"/>
              <a:t>Patient characteristics</a:t>
            </a:r>
            <a:br>
              <a:rPr lang="en-GB" b="1" dirty="0"/>
            </a:br>
            <a:br>
              <a:rPr lang="en-GB" dirty="0"/>
            </a:br>
            <a:r>
              <a:rPr lang="en-GB" dirty="0"/>
              <a:t>1. History of previous scar</a:t>
            </a:r>
          </a:p>
        </p:txBody>
      </p:sp>
      <p:graphicFrame>
        <p:nvGraphicFramePr>
          <p:cNvPr id="5" name="Content Placeholder 4">
            <a:extLst>
              <a:ext uri="{FF2B5EF4-FFF2-40B4-BE49-F238E27FC236}">
                <a16:creationId xmlns:a16="http://schemas.microsoft.com/office/drawing/2014/main" id="{8D9E9739-90E1-7255-2E83-50FE3BFB0AEC}"/>
              </a:ext>
            </a:extLst>
          </p:cNvPr>
          <p:cNvGraphicFramePr>
            <a:graphicFrameLocks noGrp="1"/>
          </p:cNvGraphicFramePr>
          <p:nvPr>
            <p:ph idx="1"/>
            <p:extLst>
              <p:ext uri="{D42A27DB-BD31-4B8C-83A1-F6EECF244321}">
                <p14:modId xmlns:p14="http://schemas.microsoft.com/office/powerpoint/2010/main" val="2773885876"/>
              </p:ext>
            </p:extLst>
          </p:nvPr>
        </p:nvGraphicFramePr>
        <p:xfrm>
          <a:off x="367749" y="1620078"/>
          <a:ext cx="11360426" cy="49695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9594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619</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A SURVEILLANCE OF CAESERIAN SECTION SURGICAL SITE  INFECTIONS IN MBAGATHI COUNTY REFERRAL HOSPITAL BETWEEN DEC 2022 AND MARCH 2023. </vt:lpstr>
      <vt:lpstr>Introduction</vt:lpstr>
      <vt:lpstr>Intro…</vt:lpstr>
      <vt:lpstr>Objectives</vt:lpstr>
      <vt:lpstr>Methodology</vt:lpstr>
      <vt:lpstr>Results and Discussion</vt:lpstr>
      <vt:lpstr>Results…</vt:lpstr>
      <vt:lpstr>SSIs possibly due to: </vt:lpstr>
      <vt:lpstr>Patient characteristics  1. History of previous scar</vt:lpstr>
      <vt:lpstr>2. Co-morbidities</vt:lpstr>
      <vt:lpstr>3. Nature of CS</vt:lpstr>
      <vt:lpstr>Conclusion</vt:lpstr>
      <vt:lpstr>Recommendations</vt:lpstr>
      <vt:lpstr>Acknowledgements</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SURVEILLANCE OF CAESERIAN SECTION SURGICAL SITE  INFECTIONS IN MBAGATHI REFERRAL COUNTY HOSPITAL BETWEEN DEC 2022 AND MARCH 2023.</dc:title>
  <dc:creator>Angela Motanya</dc:creator>
  <cp:lastModifiedBy>Angela Motanya</cp:lastModifiedBy>
  <cp:revision>12</cp:revision>
  <dcterms:created xsi:type="dcterms:W3CDTF">2023-05-10T16:42:40Z</dcterms:created>
  <dcterms:modified xsi:type="dcterms:W3CDTF">2023-05-11T08:03:45Z</dcterms:modified>
</cp:coreProperties>
</file>