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983" r:id="rId3"/>
    <p:sldId id="1984" r:id="rId4"/>
    <p:sldId id="1985" r:id="rId5"/>
    <p:sldId id="260" r:id="rId6"/>
    <p:sldId id="1986" r:id="rId7"/>
    <p:sldId id="1987" r:id="rId8"/>
    <p:sldId id="1988" r:id="rId9"/>
    <p:sldId id="19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BF2A-B2B8-CDBF-63A3-535CEACDB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B7F6E-05E9-8DCB-6226-D5E5D11C5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1B32-FC0A-8E1E-EB99-AE2A4B2A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E1F0D-3C3C-E8FE-7723-158E52BD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BCD34-5933-15DB-E935-5081D3A9C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BBD7-BBA2-9E71-A28E-C3D8CFFD7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9DFAA-D80B-1693-4D9D-AFC2DFC50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8E326-4645-3C10-EEF0-AD288A48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F4DAA-F65B-D60B-F8C0-E14612AC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ACE34-35A5-20A4-C9E0-F0506C76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1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FAB41-BC24-61B2-D678-5F9BD7C70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4E550-A3E6-E66F-2691-229B808E6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B1CFB-B8A8-EA63-67E3-1E75A5DB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19024-DD0C-798B-4532-1467E3CF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10598-C581-3C4F-4EE9-7C125795F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7C1FC-0B02-82ED-F38F-48CE5E898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06BB-03B7-054A-6131-3FDE9EECC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32B66-781A-D4D2-B422-1B730434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1DAAF-55F5-0F67-26C9-F55AFBAE6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C374-B4F2-0D84-178B-F38AF21D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2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FF05-6BCD-D549-5641-F87BD797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F52F9-39B6-0ABA-350F-49A9CCE0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82862-75DF-E692-4074-73A6E3C9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59F7E-F797-8CE6-6373-E7B07168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5B1B9-2873-3BE9-27BE-26F9F9FB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737EB-9BDE-722F-EED5-7F5413280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B51EA-2862-39AD-2A00-0F838DE6C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B51A5-71B2-841C-02FA-89FE94B96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021B9-C3DA-A85B-7ECA-1847E2156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0119E-2267-6A9C-4A7A-B7A4965D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5DCFE-445D-11EF-B8A4-4A469CA90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E187-2686-20AE-C4DF-540B0F64D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2CBC6-C4A1-FD07-0FBF-76042D76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E4BA4-3F07-9B9D-4B43-74E7B7D96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979D2-37A9-E1E8-F367-BAB3A355F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485548-7453-0CAF-3C28-AC72A2A43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90E1D-9C31-D5B3-AE14-94258DD9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B367B-1C78-7658-09F4-BDAAB0F2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DA80AF-8790-8C8A-7CD7-DED16C23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8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5874-836B-245D-BF89-761F70B5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30133-2328-9278-791F-A6276B54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E4E5A-D102-F1C6-2DF6-A6C05A896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1D393-7D85-FAA7-1241-1486E90F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6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4CEE2-5EB0-DA72-B910-59531575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7A2BD-1704-550E-858F-E591900B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9A257-DA9D-1C2E-1784-096F674F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5C62B-9EBA-C820-F2FB-C3C77AE6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56C9D-85D3-5E50-6227-BBD0217F9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4CC5E-63FA-61E7-2417-AE293D352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BD655-BB46-9AFE-7EAF-8A05BF6D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78FCD-C2D7-8F83-EA4F-D9FA9C2C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C192B-EC8D-9845-9303-009DDC81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7201-771C-DBC1-7D13-433ED5FE0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A48CD-2F9C-CE5F-5549-819757386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D814B-BDA7-F4D3-87CD-6D6FE7A5F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5AB76-33B2-A2C5-B4F0-6B7FC7BEC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A8493-5F15-5042-1B15-CE76E556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8B28D-B35E-5A99-78C0-C3AE54AF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4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809C5-C537-1D38-F45A-698CF05D0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B26B0-2668-083D-F239-318E456B7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76388-6E8D-E5E0-4956-7EADB7BE2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C0A35-8AEA-494F-8301-1A5F3C0E1BB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B682B-9A20-832E-2529-44668A5E0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541E-3FC0-B566-68F0-34BCCCAEA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 descr="TransparentGOK%20Logo%20(2)">
            <a:extLst>
              <a:ext uri="{FF2B5EF4-FFF2-40B4-BE49-F238E27FC236}">
                <a16:creationId xmlns:a16="http://schemas.microsoft.com/office/drawing/2014/main" id="{2D459FB9-4E0A-30F5-7C06-D31E619DD9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668000" y="-8856"/>
            <a:ext cx="1597708" cy="135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May be an image of banner and text">
            <a:extLst>
              <a:ext uri="{FF2B5EF4-FFF2-40B4-BE49-F238E27FC236}">
                <a16:creationId xmlns:a16="http://schemas.microsoft.com/office/drawing/2014/main" id="{160242B6-4A02-462D-35B3-C93DA2AAFA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716" y="5698626"/>
            <a:ext cx="1219199" cy="113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DE119FF-7D4D-2BF6-5BA2-904DB2012E74}"/>
              </a:ext>
            </a:extLst>
          </p:cNvPr>
          <p:cNvGrpSpPr/>
          <p:nvPr userDrawn="1"/>
        </p:nvGrpSpPr>
        <p:grpSpPr>
          <a:xfrm>
            <a:off x="8728178" y="6095249"/>
            <a:ext cx="3082822" cy="626226"/>
            <a:chOff x="3374759" y="5873159"/>
            <a:chExt cx="5024747" cy="806878"/>
          </a:xfrm>
        </p:grpSpPr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94983683-F2EE-7171-5A9C-3E699BF55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2853" y="5940131"/>
              <a:ext cx="2256653" cy="695028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488E2ED-7F4C-DF1D-0D0E-8871023B6F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74759" y="5873159"/>
              <a:ext cx="2386611" cy="806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975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D704D-B44A-CE12-6EB9-D30A2019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000" b="1" dirty="0">
                <a:latin typeface="Verdana" panose="020B0604030504040204" pitchFamily="34" charset="0"/>
                <a:ea typeface="Verdana" panose="020B0604030504040204" pitchFamily="34" charset="0"/>
              </a:rPr>
              <a:t>Monitoring and Maintenance of Normothermia During and Immediate Post-Operation at Thika Level 5 Hospital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C5EF2F-147C-4B61-1F9B-542D02F293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Presenter</a:t>
            </a:r>
          </a:p>
          <a:p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Samuel Njoroge</a:t>
            </a:r>
          </a:p>
          <a:p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Pauline Mwangi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433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BD814-C8D5-C8B4-CE0F-A13C753D8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400" b="1">
                <a:latin typeface="Verdana" panose="020B0604030504040204" pitchFamily="34" charset="0"/>
                <a:ea typeface="Verdana" panose="020B0604030504040204" pitchFamily="34" charset="0"/>
              </a:rPr>
              <a:t>Introduction</a:t>
            </a:r>
            <a:endParaRPr lang="en-US" sz="5400" b="1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A2E4D-6FB8-1E0C-7727-EA8F07E8A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82" y="1858297"/>
            <a:ext cx="11329515" cy="3996813"/>
          </a:xfrm>
        </p:spPr>
        <p:txBody>
          <a:bodyPr anchor="ctr">
            <a:noAutofit/>
          </a:bodyPr>
          <a:lstStyle/>
          <a:p>
            <a:r>
              <a:rPr lang="en-GB" sz="24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Hypothermia (&lt;36.0</a:t>
            </a:r>
            <a:r>
              <a:rPr lang="en-GB" sz="2400" b="0" i="0" baseline="30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en-GB" sz="24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C) is an undesirable morbidity that occur commonly during 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cesarean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section</a:t>
            </a:r>
          </a:p>
          <a:p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Anaesthesia and surgery interfere with normal thermoregulation, and nearly all patients will become hypothermic unless compensatory measures are used</a:t>
            </a:r>
          </a:p>
          <a:p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It increases the risk for maternal cardiovascular events, coagulation disorders, and influences maternal immunity</a:t>
            </a:r>
          </a:p>
          <a:p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Perioperative hypothermia causes vasoconstriction, reducing nutrient and oxygen supply to wounds and increasing frequency of surgical wound infection</a:t>
            </a:r>
          </a:p>
        </p:txBody>
      </p:sp>
    </p:spTree>
    <p:extLst>
      <p:ext uri="{BB962C8B-B14F-4D97-AF65-F5344CB8AC3E}">
        <p14:creationId xmlns:p14="http://schemas.microsoft.com/office/powerpoint/2010/main" val="178965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35DD6-2C39-DF99-22F1-FC302F22F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007" y="309716"/>
            <a:ext cx="10515600" cy="648928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Verdana" panose="020B0604030504040204" pitchFamily="34" charset="0"/>
                <a:ea typeface="Verdana" panose="020B0604030504040204" pitchFamily="34" charset="0"/>
              </a:rPr>
              <a:t>Method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19C9F-B73B-87EC-3A8A-834B7414E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248" y="1483402"/>
            <a:ext cx="10515601" cy="94389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Did we monitor and maintain normothermia intra-operative and immediate post operative period?</a:t>
            </a:r>
          </a:p>
          <a:p>
            <a:pPr marL="0" indent="0">
              <a:buNone/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44B4D-D4EC-42E8-5BF1-111FD7A356BD}"/>
              </a:ext>
            </a:extLst>
          </p:cNvPr>
          <p:cNvSpPr txBox="1"/>
          <p:nvPr/>
        </p:nvSpPr>
        <p:spPr>
          <a:xfrm>
            <a:off x="709151" y="2427298"/>
            <a:ext cx="11289888" cy="44012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430338" indent="-1430338"/>
            <a:r>
              <a:rPr lang="en-GB" sz="2800" dirty="0">
                <a:highlight>
                  <a:srgbClr val="00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Step 1: 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Retrieve KHIS records for patients enrolled for C-Section SSI surveillance (1</a:t>
            </a:r>
            <a:r>
              <a:rPr lang="en-GB" sz="28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st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 Oct 22 to 28</a:t>
            </a:r>
            <a:r>
              <a:rPr lang="en-GB" sz="28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th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 Feb 2023)</a:t>
            </a:r>
          </a:p>
          <a:p>
            <a:pPr marL="1489075" indent="-1489075"/>
            <a:r>
              <a:rPr lang="en-GB" sz="2800" dirty="0">
                <a:highlight>
                  <a:srgbClr val="00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Step 2: 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Evaluate if temperature is monitored/recorded (YES/NO)</a:t>
            </a:r>
          </a:p>
          <a:p>
            <a:pPr marL="1489075" indent="-1489075"/>
            <a:r>
              <a:rPr lang="en-GB" sz="2800" dirty="0">
                <a:highlight>
                  <a:srgbClr val="00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Step 3: 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Extract the number of patients with hypothermia records (&lt;36.0</a:t>
            </a:r>
            <a:r>
              <a:rPr lang="en-GB" sz="28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C)</a:t>
            </a:r>
          </a:p>
          <a:p>
            <a:pPr marL="1430338" indent="-1430338"/>
            <a:r>
              <a:rPr lang="en-GB" sz="2800" dirty="0">
                <a:highlight>
                  <a:srgbClr val="00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Step 4: 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Assess whether patients who had hypothermia developed CS-SSI before discharge</a:t>
            </a:r>
          </a:p>
          <a:p>
            <a:pPr marL="1430338" indent="-1430338"/>
            <a:r>
              <a:rPr lang="en-GB" sz="2800" dirty="0">
                <a:highlight>
                  <a:srgbClr val="00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Step 5: 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Review findings with theatre staff and establish reasons contributing to the findings </a:t>
            </a:r>
          </a:p>
        </p:txBody>
      </p:sp>
    </p:spTree>
    <p:extLst>
      <p:ext uri="{BB962C8B-B14F-4D97-AF65-F5344CB8AC3E}">
        <p14:creationId xmlns:p14="http://schemas.microsoft.com/office/powerpoint/2010/main" val="349314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7EB98-27F6-EE9B-549F-FBBBCB79C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5317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The results 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D1254B6-70FE-A026-DA72-B026BF54A0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0205203"/>
              </p:ext>
            </p:extLst>
          </p:nvPr>
        </p:nvGraphicFramePr>
        <p:xfrm>
          <a:off x="439992" y="1372716"/>
          <a:ext cx="11535697" cy="5485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8846">
                  <a:extLst>
                    <a:ext uri="{9D8B030D-6E8A-4147-A177-3AD203B41FA5}">
                      <a16:colId xmlns:a16="http://schemas.microsoft.com/office/drawing/2014/main" val="3225140384"/>
                    </a:ext>
                  </a:extLst>
                </a:gridCol>
                <a:gridCol w="2070924">
                  <a:extLst>
                    <a:ext uri="{9D8B030D-6E8A-4147-A177-3AD203B41FA5}">
                      <a16:colId xmlns:a16="http://schemas.microsoft.com/office/drawing/2014/main" val="2208057035"/>
                    </a:ext>
                  </a:extLst>
                </a:gridCol>
                <a:gridCol w="2362149">
                  <a:extLst>
                    <a:ext uri="{9D8B030D-6E8A-4147-A177-3AD203B41FA5}">
                      <a16:colId xmlns:a16="http://schemas.microsoft.com/office/drawing/2014/main" val="2455691229"/>
                    </a:ext>
                  </a:extLst>
                </a:gridCol>
                <a:gridCol w="3653778">
                  <a:extLst>
                    <a:ext uri="{9D8B030D-6E8A-4147-A177-3AD203B41FA5}">
                      <a16:colId xmlns:a16="http://schemas.microsoft.com/office/drawing/2014/main" val="3010012338"/>
                    </a:ext>
                  </a:extLst>
                </a:gridCol>
              </a:tblGrid>
              <a:tr h="939114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Month</a:t>
                      </a:r>
                      <a:endParaRPr lang="en-US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Number Enrolled</a:t>
                      </a:r>
                      <a:endParaRPr lang="en-US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Number Monitored</a:t>
                      </a:r>
                      <a:endParaRPr lang="en-US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Proportion (%) with temperature recording </a:t>
                      </a:r>
                      <a:endParaRPr lang="en-US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785208"/>
                  </a:ext>
                </a:extLst>
              </a:tr>
              <a:tr h="716094"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October 2022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147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140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95.2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517181"/>
                  </a:ext>
                </a:extLst>
              </a:tr>
              <a:tr h="716094"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November 2022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208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133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63.9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286920"/>
                  </a:ext>
                </a:extLst>
              </a:tr>
              <a:tr h="716094"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December 2022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166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85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51.2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517943"/>
                  </a:ext>
                </a:extLst>
              </a:tr>
              <a:tr h="716094"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January 2022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205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80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453561"/>
                  </a:ext>
                </a:extLst>
              </a:tr>
              <a:tr h="716094"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February 2022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179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92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51.3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13388"/>
                  </a:ext>
                </a:extLst>
              </a:tr>
              <a:tr h="716094"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905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530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58.6%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030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79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DE52F-A120-521C-5280-7D7858A83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674" y="336884"/>
            <a:ext cx="10515600" cy="728162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Patient diagnosed with hypothermia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F318360-B779-A8CF-1AD0-F7F38D867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275241"/>
              </p:ext>
            </p:extLst>
          </p:nvPr>
        </p:nvGraphicFramePr>
        <p:xfrm>
          <a:off x="477900" y="1390119"/>
          <a:ext cx="11486148" cy="5467881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231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3546">
                  <a:extLst>
                    <a:ext uri="{9D8B030D-6E8A-4147-A177-3AD203B41FA5}">
                      <a16:colId xmlns:a16="http://schemas.microsoft.com/office/drawing/2014/main" val="3010760614"/>
                    </a:ext>
                  </a:extLst>
                </a:gridCol>
                <a:gridCol w="1778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8881">
                  <a:extLst>
                    <a:ext uri="{9D8B030D-6E8A-4147-A177-3AD203B41FA5}">
                      <a16:colId xmlns:a16="http://schemas.microsoft.com/office/drawing/2014/main" val="1588595374"/>
                    </a:ext>
                  </a:extLst>
                </a:gridCol>
                <a:gridCol w="2053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01367"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Month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>
                          <a:effectLst/>
                        </a:rPr>
                        <a:t>Patients with temperature recording 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Patients with Hypothermia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>
                          <a:effectLst/>
                        </a:rPr>
                        <a:t>Proportion of patients with hypothermia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</a:rPr>
                        <a:t>Number with SSI before discharge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419"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October 2022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140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12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effectLst/>
                        </a:rPr>
                        <a:t>8.6%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419"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November 2022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133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4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effectLst/>
                        </a:rPr>
                        <a:t>3.0%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1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419"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December 2022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85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effectLst/>
                        </a:rPr>
                        <a:t>2.4%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419"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January 2023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80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3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effectLst/>
                        </a:rPr>
                        <a:t>3.8%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4419"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February 2023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92</a:t>
                      </a:r>
                      <a:endParaRPr lang="en-US" sz="2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effectLst/>
                        </a:rPr>
                        <a:t>2.2%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4419"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</a:rPr>
                        <a:t>Total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b="1" dirty="0"/>
                        <a:t>530</a:t>
                      </a:r>
                      <a:endParaRPr lang="en-US" sz="2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</a:rPr>
                        <a:t>23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</a:rPr>
                        <a:t>4.3%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</a:rPr>
                        <a:t>4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825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7429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D966D-46C7-DCAE-E975-14DE8B346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926" y="365125"/>
            <a:ext cx="11000874" cy="821991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Feedback from 5 Anaesthetists and 6 Theatre Nurses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AE668-5A67-F356-A2BD-B9933AACC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190" y="1177917"/>
            <a:ext cx="3252536" cy="5068304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GB" dirty="0"/>
              <a:t>100% (11) reported they understood the importance of temperature recording </a:t>
            </a:r>
          </a:p>
          <a:p>
            <a:r>
              <a:rPr lang="en-GB" dirty="0"/>
              <a:t>27% (3) reported that they always documented temperature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B69BA67-EFD6-A1DB-B0FE-DFBE784E06C0}"/>
              </a:ext>
            </a:extLst>
          </p:cNvPr>
          <p:cNvSpPr txBox="1">
            <a:spLocks/>
          </p:cNvSpPr>
          <p:nvPr/>
        </p:nvSpPr>
        <p:spPr>
          <a:xfrm>
            <a:off x="3712547" y="1177917"/>
            <a:ext cx="4790579" cy="5068304"/>
          </a:xfrm>
          <a:prstGeom prst="rect">
            <a:avLst/>
          </a:prstGeom>
          <a:ln w="3175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Reasons given for failure to document temperature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n-GB" dirty="0"/>
              <a:t>Limited time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n-GB" dirty="0"/>
              <a:t>Forgetfulness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n-GB" dirty="0"/>
              <a:t>High workload</a:t>
            </a:r>
            <a:endParaRPr lang="en-US" dirty="0"/>
          </a:p>
          <a:p>
            <a:r>
              <a:rPr lang="en-GB" b="1" dirty="0"/>
              <a:t>Recommendations to improve temp. monitoring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n-GB" dirty="0"/>
              <a:t>Provide temperature probes for Operation table monitor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n-GB" dirty="0"/>
              <a:t>Regular monitoring  of Anaesthetists and PACU nurse notes and provide feedback. 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E5CC15-3AA8-E7A7-290C-83FE80736D77}"/>
              </a:ext>
            </a:extLst>
          </p:cNvPr>
          <p:cNvSpPr txBox="1"/>
          <p:nvPr/>
        </p:nvSpPr>
        <p:spPr>
          <a:xfrm>
            <a:off x="8742947" y="1420072"/>
            <a:ext cx="3096126" cy="44012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2800" b="1" dirty="0"/>
              <a:t>Recommendations to maintain normothermia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n-GB" sz="2800" dirty="0"/>
              <a:t>Warm IV fluids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n-GB" sz="2800" dirty="0"/>
              <a:t>Warm blankets (adequate supply)</a:t>
            </a:r>
          </a:p>
          <a:p>
            <a:pPr lvl="1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en-GB" sz="2800" dirty="0"/>
              <a:t>Room heaters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GB" sz="2800" dirty="0"/>
          </a:p>
          <a:p>
            <a:pPr lvl="1">
              <a:buFont typeface="Courier New" panose="02070309020205020404" pitchFamily="49" charset="0"/>
              <a:buChar char="o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46504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D547C-C13F-6C73-4B0A-ED5D2D82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453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Verdana" panose="020B0604030504040204" pitchFamily="34" charset="0"/>
                <a:ea typeface="Verdana" panose="020B0604030504040204" pitchFamily="34" charset="0"/>
              </a:rPr>
              <a:t>Summary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54B47-6CCC-D4A3-C8F1-854E551AF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158" y="1235689"/>
            <a:ext cx="11309683" cy="4667249"/>
          </a:xfrm>
        </p:spPr>
        <p:txBody>
          <a:bodyPr>
            <a:normAutofit/>
          </a:bodyPr>
          <a:lstStyle/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Slightly more than half of C-section patients have their temperature recorded.</a:t>
            </a:r>
          </a:p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4.3% of those with temperature recorded had hypothermia</a:t>
            </a:r>
          </a:p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In the months with increased no. patients with hypothermia, the there were CS-SSI cases before discharge recorded </a:t>
            </a:r>
          </a:p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Healthcare workers are informed on the need for temperature monitoring and maintenance of normothermia</a:t>
            </a:r>
          </a:p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Close supervision is needed to enforce a culture of monitoring and maintaining normothermia during surgery and immediate post-operation</a:t>
            </a:r>
          </a:p>
        </p:txBody>
      </p:sp>
    </p:spTree>
    <p:extLst>
      <p:ext uri="{BB962C8B-B14F-4D97-AF65-F5344CB8AC3E}">
        <p14:creationId xmlns:p14="http://schemas.microsoft.com/office/powerpoint/2010/main" val="246367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5BCD-1B49-8A39-8B50-0733BC37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0501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References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B4A48-A7B2-3BD1-7BDD-AFA0B024C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335" y="1312607"/>
            <a:ext cx="11469329" cy="44687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Carpenter, L., &amp; </a:t>
            </a:r>
            <a:r>
              <a:rPr lang="en-US" dirty="0" err="1"/>
              <a:t>Baysinger</a:t>
            </a:r>
            <a:r>
              <a:rPr lang="en-US" dirty="0"/>
              <a:t>, C. L. (2012). Maintaining perioperative normothermia in the patient undergoing cesarean delivery. Obstetrical &amp; Gynecological Survey, 67(7), 436–446. https://doi.org/10.1097/OGX.0b013e3182605ccd</a:t>
            </a:r>
          </a:p>
          <a:p>
            <a:r>
              <a:rPr lang="en-US" dirty="0"/>
              <a:t>Chen, W.-A., Liu, C.-C., Mnisi, Z., Chen, C.-Y., &amp; Kang, Y.-N. (2019). Warming strategies for preventing hypothermia and shivering during cesarean section: A systematic review with network meta-analysis of randomized clinical trials. International Journal of Surgery, 71, 21–28. https://doi.org/10.1016/j.ijsu.2019.09.006</a:t>
            </a:r>
          </a:p>
          <a:p>
            <a:r>
              <a:rPr lang="en-US" dirty="0"/>
              <a:t>Thorburn, P. T., Monteiro, R., </a:t>
            </a:r>
            <a:r>
              <a:rPr lang="en-US" dirty="0" err="1"/>
              <a:t>Chakladar</a:t>
            </a:r>
            <a:r>
              <a:rPr lang="en-US" dirty="0"/>
              <a:t>, A., Cochrane, A., Roberts, J., South East </a:t>
            </a:r>
            <a:r>
              <a:rPr lang="en-US" dirty="0" err="1"/>
              <a:t>Anaesthetic</a:t>
            </a:r>
            <a:r>
              <a:rPr lang="en-US" dirty="0"/>
              <a:t> Research Chain (SEARCH), &amp; Mark Harper, C. (2021). Maternal temperature in emergency caesarean section (MATES): An observational </a:t>
            </a:r>
            <a:r>
              <a:rPr lang="en-US" dirty="0" err="1"/>
              <a:t>multicentre</a:t>
            </a:r>
            <a:r>
              <a:rPr lang="en-US" dirty="0"/>
              <a:t> study. International Journal of Obstetric Anesthesia, 46, 102963. https://doi.org/10.1016/j.ijoa.2021.102963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327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1E6A45-A288-48FD-9C60-226773413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3742"/>
          </a:xfrm>
        </p:spPr>
        <p:txBody>
          <a:bodyPr/>
          <a:lstStyle/>
          <a:p>
            <a:r>
              <a:rPr lang="en-GB" b="1" dirty="0"/>
              <a:t>Thank You</a:t>
            </a:r>
            <a:endParaRPr lang="en-KE" b="1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33A4EC58-30EA-55D0-76C7-C6C8CAAB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7158"/>
            <a:ext cx="9144000" cy="279132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This work is supported by US </a:t>
            </a:r>
            <a:r>
              <a:rPr lang="en-GB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 for Disease Control and  implemented in collaboration with the Ministry of Health and Kiambu County Health Department. </a:t>
            </a:r>
          </a:p>
          <a:p>
            <a:r>
              <a:rPr lang="en-GB" sz="28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GB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The findings and conclusions in this presentation are those of the author(s) and do not necessarily represent the views of the </a:t>
            </a:r>
            <a:r>
              <a:rPr lang="en-GB" b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for Disease Control and Prevention/Agency</a:t>
            </a:r>
            <a:endParaRPr lang="en-K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5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701</Words>
  <Application>Microsoft Office PowerPoint</Application>
  <PresentationFormat>Widescreen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Times New Roman</vt:lpstr>
      <vt:lpstr>Verdana</vt:lpstr>
      <vt:lpstr>Office Theme</vt:lpstr>
      <vt:lpstr>Monitoring and Maintenance of Normothermia During and Immediate Post-Operation at Thika Level 5 Hospital</vt:lpstr>
      <vt:lpstr>Introduction</vt:lpstr>
      <vt:lpstr>Method</vt:lpstr>
      <vt:lpstr>The results </vt:lpstr>
      <vt:lpstr>Patient diagnosed with hypothermia</vt:lpstr>
      <vt:lpstr>Feedback from 5 Anaesthetists and 6 Theatre Nurses</vt:lpstr>
      <vt:lpstr>Summary</vt:lpstr>
      <vt:lpstr>References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 implication of switching antibiotic prophylaxis protocol for Cesarean Section (CS) to match WHO recommendations, in Thika Level 5 Hospital</dc:title>
  <dc:creator>Maurice Mbogori</dc:creator>
  <cp:lastModifiedBy>Maurice Mbogori</cp:lastModifiedBy>
  <cp:revision>11</cp:revision>
  <dcterms:created xsi:type="dcterms:W3CDTF">2023-05-10T04:13:12Z</dcterms:created>
  <dcterms:modified xsi:type="dcterms:W3CDTF">2023-05-10T21:47:54Z</dcterms:modified>
</cp:coreProperties>
</file>