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3" r:id="rId2"/>
    <p:sldId id="296" r:id="rId3"/>
    <p:sldId id="274" r:id="rId4"/>
    <p:sldId id="279" r:id="rId5"/>
    <p:sldId id="280" r:id="rId6"/>
    <p:sldId id="284" r:id="rId7"/>
    <p:sldId id="282" r:id="rId8"/>
    <p:sldId id="278" r:id="rId9"/>
    <p:sldId id="294" r:id="rId10"/>
    <p:sldId id="293" r:id="rId11"/>
    <p:sldId id="285" r:id="rId12"/>
    <p:sldId id="299" r:id="rId13"/>
    <p:sldId id="287" r:id="rId14"/>
    <p:sldId id="289" r:id="rId15"/>
    <p:sldId id="290" r:id="rId16"/>
    <p:sldId id="291" r:id="rId17"/>
    <p:sldId id="292" r:id="rId18"/>
    <p:sldId id="297" r:id="rId19"/>
    <p:sldId id="295" r:id="rId20"/>
    <p:sldId id="298" r:id="rId21"/>
    <p:sldId id="28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4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00"/>
    <a:srgbClr val="801634"/>
    <a:srgbClr val="B11E48"/>
    <a:srgbClr val="44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000" autoAdjust="0"/>
  </p:normalViewPr>
  <p:slideViewPr>
    <p:cSldViewPr showGuides="1">
      <p:cViewPr varScale="1">
        <p:scale>
          <a:sx n="69" d="100"/>
          <a:sy n="69" d="100"/>
        </p:scale>
        <p:origin x="1398" y="66"/>
      </p:cViewPr>
      <p:guideLst>
        <p:guide orient="horz" pos="768"/>
        <p:guide pos="2880"/>
        <p:guide pos="336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3115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Sheet3!$B$33</c:f>
              <c:strCache>
                <c:ptCount val="1"/>
                <c:pt idx="0">
                  <c:v>Proportions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400,</a:t>
                    </a:r>
                    <a:r>
                      <a:rPr lang="en-US" baseline="0"/>
                      <a:t> 48%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7F-450B-9E31-CB21AF8827A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440, 52%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7F-450B-9E31-CB21AF8827A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840, 100%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7F-450B-9E31-CB21AF8827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Sheet3!$C$32:$E$32</c:f>
              <c:strCache>
                <c:ptCount val="3"/>
                <c:pt idx="0">
                  <c:v>Antibiotics </c:v>
                </c:pt>
                <c:pt idx="1">
                  <c:v>Non-antibiotics </c:v>
                </c:pt>
                <c:pt idx="2">
                  <c:v>Total </c:v>
                </c:pt>
              </c:strCache>
            </c:strRef>
          </c:cat>
          <c:val>
            <c:numRef>
              <c:f>Sheet3!$C$33:$E$33</c:f>
              <c:numCache>
                <c:formatCode>General</c:formatCode>
                <c:ptCount val="3"/>
                <c:pt idx="0">
                  <c:v>400</c:v>
                </c:pt>
                <c:pt idx="1">
                  <c:v>440</c:v>
                </c:pt>
                <c:pt idx="2">
                  <c:v>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7F-450B-9E31-CB21AF882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9268207"/>
        <c:axId val="529274447"/>
      </c:barChart>
      <c:catAx>
        <c:axId val="529268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274447"/>
        <c:crosses val="autoZero"/>
        <c:auto val="1"/>
        <c:lblAlgn val="ctr"/>
        <c:lblOffset val="100"/>
        <c:noMultiLvlLbl val="0"/>
      </c:catAx>
      <c:valAx>
        <c:axId val="529274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268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Access and</a:t>
            </a:r>
            <a:r>
              <a:rPr lang="en-US" sz="2400" baseline="0"/>
              <a:t> Watch </a:t>
            </a:r>
            <a:r>
              <a:rPr lang="en-US" sz="24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Sheet3!$C$18</c:f>
              <c:strCache>
                <c:ptCount val="1"/>
                <c:pt idx="0">
                  <c:v>Access 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E0-43D8-B92E-C80ECA5F82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E0-43D8-B92E-C80ECA5F82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E0-43D8-B92E-C80ECA5F823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4A0901D-D278-430D-A5F9-8B3C678D615E}" type="VALUE">
                      <a:rPr lang="en-US"/>
                      <a:pPr/>
                      <a:t>[VALUE]</a:t>
                    </a:fld>
                    <a:r>
                      <a:rPr lang="en-US" baseline="0"/>
                      <a:t>, 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E0-43D8-B92E-C80ECA5F82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30F88F6-3ABD-4F89-A616-5B469E586FA0}" type="VALUE">
                      <a:rPr lang="en-US"/>
                      <a:pPr/>
                      <a:t>[VALUE]</a:t>
                    </a:fld>
                    <a:r>
                      <a:rPr lang="en-US" baseline="0"/>
                      <a:t>, 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E0-43D8-B92E-C80ECA5F82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EB32DBF-FE06-45DD-AC74-06BC962C7C39}" type="VALUE">
                      <a:rPr lang="en-US"/>
                      <a:pPr/>
                      <a:t>[VALUE]</a:t>
                    </a:fld>
                    <a:r>
                      <a:rPr lang="en-US" baseline="0"/>
                      <a:t>, 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0E0-43D8-B92E-C80ECA5F823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Sheet3!$B$19:$B$21</c:f>
              <c:strCache>
                <c:ptCount val="3"/>
                <c:pt idx="0">
                  <c:v>Access  </c:v>
                </c:pt>
                <c:pt idx="1">
                  <c:v>Watch </c:v>
                </c:pt>
                <c:pt idx="2">
                  <c:v>Total </c:v>
                </c:pt>
              </c:strCache>
            </c:strRef>
          </c:cat>
          <c:val>
            <c:numRef>
              <c:f>Sheet3!$C$19:$C$21</c:f>
              <c:numCache>
                <c:formatCode>General</c:formatCode>
                <c:ptCount val="3"/>
                <c:pt idx="0">
                  <c:v>300</c:v>
                </c:pt>
                <c:pt idx="1">
                  <c:v>100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E0-43D8-B92E-C80ECA5F82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584251968503945"/>
          <c:y val="0.47145742198891805"/>
          <c:w val="0.12304636920384952"/>
          <c:h val="0.2343766404199475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Access category </a:t>
            </a:r>
          </a:p>
        </c:rich>
      </c:tx>
      <c:layout>
        <c:manualLayout>
          <c:xMode val="edge"/>
          <c:yMode val="edge"/>
          <c:x val="0.39209219858156019"/>
          <c:y val="1.7857142857142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Sheet1!$C$20</c:f>
              <c:strCache>
                <c:ptCount val="1"/>
                <c:pt idx="0">
                  <c:v>Access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7FC-43AA-A785-8CA6F194BC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7FC-43AA-A785-8CA6F194BC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7FC-43AA-A785-8CA6F194BC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7FC-43AA-A785-8CA6F194BC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7FC-43AA-A785-8CA6F194BC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7FC-43AA-A785-8CA6F194BC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7FC-43AA-A785-8CA6F194BC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07FC-43AA-A785-8CA6F194BC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07FC-43AA-A785-8CA6F194BC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07FC-43AA-A785-8CA6F194BC2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07FC-43AA-A785-8CA6F194BC27}"/>
              </c:ext>
            </c:extLst>
          </c:dPt>
          <c:dLbls>
            <c:dLbl>
              <c:idx val="0"/>
              <c:layout>
                <c:manualLayout>
                  <c:x val="-9.8511632504243621E-2"/>
                  <c:y val="7.8979213470892276E-2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FC-43AA-A785-8CA6F194BC27}"/>
                </c:ext>
              </c:extLst>
            </c:dLbl>
            <c:dLbl>
              <c:idx val="1"/>
              <c:layout>
                <c:manualLayout>
                  <c:x val="-8.4113288195834746E-2"/>
                  <c:y val="2.48391388749536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FC-43AA-A785-8CA6F194BC27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FC-43AA-A785-8CA6F194BC27}"/>
                </c:ext>
              </c:extLst>
            </c:dLbl>
            <c:dLbl>
              <c:idx val="3"/>
              <c:layout>
                <c:manualLayout>
                  <c:x val="-9.4936403732164457E-2"/>
                  <c:y val="8.006339927729963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FC-43AA-A785-8CA6F194BC27}"/>
                </c:ext>
              </c:extLst>
            </c:dLbl>
            <c:dLbl>
              <c:idx val="4"/>
              <c:layout>
                <c:manualLayout>
                  <c:x val="-0.12046308756859939"/>
                  <c:y val="-8.80909886264217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FC-43AA-A785-8CA6F194BC27}"/>
                </c:ext>
              </c:extLst>
            </c:dLbl>
            <c:dLbl>
              <c:idx val="5"/>
              <c:layout>
                <c:manualLayout>
                  <c:x val="-3.9293342877594846E-2"/>
                  <c:y val="-7.5857357830271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FC-43AA-A785-8CA6F194BC27}"/>
                </c:ext>
              </c:extLst>
            </c:dLbl>
            <c:dLbl>
              <c:idx val="6"/>
              <c:layout>
                <c:manualLayout>
                  <c:x val="-8.2118107210468291E-2"/>
                  <c:y val="-0.112064911553645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FC-43AA-A785-8CA6F194BC27}"/>
                </c:ext>
              </c:extLst>
            </c:dLbl>
            <c:dLbl>
              <c:idx val="7"/>
              <c:layout>
                <c:manualLayout>
                  <c:x val="-5.8791887377714153E-2"/>
                  <c:y val="-0.13396269466316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FC-43AA-A785-8CA6F194BC27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FC-43AA-A785-8CA6F194BC27}"/>
                </c:ext>
              </c:extLst>
            </c:dLbl>
            <c:dLbl>
              <c:idx val="9"/>
              <c:layout>
                <c:manualLayout>
                  <c:x val="-1.1434317476038517E-2"/>
                  <c:y val="-0.15752946394166104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FC-43AA-A785-8CA6F194BC27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FC-43AA-A785-8CA6F194BC2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Sheet1!$B$21:$B$31</c:f>
              <c:strCache>
                <c:ptCount val="11"/>
                <c:pt idx="0">
                  <c:v>Amoxicillin</c:v>
                </c:pt>
                <c:pt idx="1">
                  <c:v>Amoxiclav</c:v>
                </c:pt>
                <c:pt idx="2">
                  <c:v>Ampicillin</c:v>
                </c:pt>
                <c:pt idx="3">
                  <c:v>Cotrimoxazole</c:v>
                </c:pt>
                <c:pt idx="4">
                  <c:v>Doxycycline</c:v>
                </c:pt>
                <c:pt idx="5">
                  <c:v>Erythromycin</c:v>
                </c:pt>
                <c:pt idx="6">
                  <c:v>Floxapen</c:v>
                </c:pt>
                <c:pt idx="7">
                  <c:v>Gentamicin</c:v>
                </c:pt>
                <c:pt idx="8">
                  <c:v>Metronidazole</c:v>
                </c:pt>
                <c:pt idx="9">
                  <c:v>Nitrofurantoin</c:v>
                </c:pt>
                <c:pt idx="10">
                  <c:v>Total </c:v>
                </c:pt>
              </c:strCache>
            </c:strRef>
          </c:cat>
          <c:val>
            <c:numRef>
              <c:f>Sheet1!$C$21:$C$31</c:f>
              <c:numCache>
                <c:formatCode>General</c:formatCode>
                <c:ptCount val="11"/>
                <c:pt idx="0">
                  <c:v>87</c:v>
                </c:pt>
                <c:pt idx="1">
                  <c:v>41</c:v>
                </c:pt>
                <c:pt idx="2">
                  <c:v>7</c:v>
                </c:pt>
                <c:pt idx="3">
                  <c:v>22</c:v>
                </c:pt>
                <c:pt idx="4">
                  <c:v>9</c:v>
                </c:pt>
                <c:pt idx="5">
                  <c:v>7</c:v>
                </c:pt>
                <c:pt idx="6">
                  <c:v>45</c:v>
                </c:pt>
                <c:pt idx="7">
                  <c:v>4</c:v>
                </c:pt>
                <c:pt idx="8">
                  <c:v>70</c:v>
                </c:pt>
                <c:pt idx="9">
                  <c:v>8</c:v>
                </c:pt>
                <c:pt idx="1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FC-43AA-A785-8CA6F194BC2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Watch</a:t>
            </a:r>
            <a:r>
              <a:rPr lang="en-US" sz="2400" baseline="0" dirty="0"/>
              <a:t> categories</a:t>
            </a:r>
            <a:r>
              <a:rPr lang="en-US" sz="24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Sheet1!$C$34</c:f>
              <c:strCache>
                <c:ptCount val="1"/>
                <c:pt idx="0">
                  <c:v>Watch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B9-4AF7-87A9-C77B5072B5FF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B9-4AF7-87A9-C77B5072B5FF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6B9-4AF7-87A9-C77B5072B5FF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6B9-4AF7-87A9-C77B5072B5FF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6B9-4AF7-87A9-C77B5072B5FF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B9-4AF7-87A9-C77B5072B5FF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6B9-4AF7-87A9-C77B5072B5FF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6B9-4AF7-87A9-C77B5072B5FF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6B9-4AF7-87A9-C77B5072B5FF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6B9-4AF7-87A9-C77B5072B5FF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Sheet1!$B$35:$B$39</c:f>
              <c:strCache>
                <c:ptCount val="5"/>
                <c:pt idx="0">
                  <c:v>Azithromycin</c:v>
                </c:pt>
                <c:pt idx="1">
                  <c:v>Cefixime</c:v>
                </c:pt>
                <c:pt idx="2">
                  <c:v>Ceftriaxone</c:v>
                </c:pt>
                <c:pt idx="3">
                  <c:v>Ciprofloxacin</c:v>
                </c:pt>
                <c:pt idx="4">
                  <c:v>Total </c:v>
                </c:pt>
              </c:strCache>
            </c:strRef>
          </c:cat>
          <c:val>
            <c:numRef>
              <c:f>Sheet1!$C$35:$C$39</c:f>
              <c:numCache>
                <c:formatCode>General</c:formatCode>
                <c:ptCount val="5"/>
                <c:pt idx="0">
                  <c:v>42</c:v>
                </c:pt>
                <c:pt idx="1">
                  <c:v>28</c:v>
                </c:pt>
                <c:pt idx="2">
                  <c:v>4</c:v>
                </c:pt>
                <c:pt idx="3">
                  <c:v>26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B9-4AF7-87A9-C77B5072B5F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gradFill rotWithShape="1"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 rotWithShape="1"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7887B-3137-4F2C-AAE3-3A5D303B0E2D}" type="datetimeFigureOut">
              <a:rPr lang="en-GB" smtClean="0"/>
              <a:pPr/>
              <a:t>08/05/2023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9E02F-FC9F-4F29-B5B3-E7581B2F9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72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CE9C7-11BA-42A9-BAA6-15DB69FAF47F}" type="datetimeFigureOut">
              <a:rPr lang="en-GB" smtClean="0"/>
              <a:pPr/>
              <a:t>08/05/2023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11FC0-9ECE-4693-BFDB-FA49897A29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3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11FC0-9ECE-4693-BFDB-FA49897A29D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8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11FC0-9ECE-4693-BFDB-FA49897A29D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8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2763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356351"/>
            <a:ext cx="47489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91C7FB-32ED-41DD-B0E2-9E0E5460E91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4642" y="1816115"/>
            <a:ext cx="8517697" cy="1865969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801634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5677" y="4295470"/>
            <a:ext cx="8517697" cy="126713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1371600"/>
            <a:chOff x="0" y="0"/>
            <a:chExt cx="9144000" cy="1371600"/>
          </a:xfrm>
        </p:grpSpPr>
        <p:pic>
          <p:nvPicPr>
            <p:cNvPr id="1026" name="Picture 2" descr="Background banner head with stripe_FOMedicin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81"/>
            <a:stretch>
              <a:fillRect/>
            </a:stretch>
          </p:blipFill>
          <p:spPr bwMode="auto">
            <a:xfrm>
              <a:off x="1588" y="879275"/>
              <a:ext cx="9142412" cy="49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76D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1019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39839" y="137564"/>
              <a:ext cx="7928974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400" b="1" kern="14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ras Demi ITC" panose="020B0805030504020804" pitchFamily="34" charset="0"/>
                </a:rPr>
                <a:t>Turkana</a:t>
              </a:r>
              <a:r>
                <a:rPr lang="en-US" sz="2400" b="1" kern="140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ras Demi ITC" panose="020B0805030504020804" pitchFamily="34" charset="0"/>
                </a:rPr>
                <a:t> County</a:t>
              </a:r>
            </a:p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400" b="0" i="0" kern="1400" dirty="0" smtClean="0">
                  <a:ln>
                    <a:noFill/>
                  </a:ln>
                  <a:solidFill>
                    <a:srgbClr val="B11E48"/>
                  </a:solidFill>
                  <a:effectLst/>
                  <a:latin typeface="Eras Bold ITC" panose="020B0907030504020204" pitchFamily="34" charset="0"/>
                </a:rPr>
                <a:t>Department of Health and Sanitation</a:t>
              </a:r>
              <a:endParaRPr lang="en-US" sz="2400" b="0" i="0" kern="1400" dirty="0">
                <a:ln>
                  <a:noFill/>
                </a:ln>
                <a:solidFill>
                  <a:srgbClr val="000000"/>
                </a:solidFill>
                <a:effectLst/>
                <a:latin typeface="Eras Bold ITC" panose="020B0907030504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002"/>
            <a:ext cx="9144000" cy="660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04528"/>
            <a:ext cx="9144000" cy="10534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14" name="TextBox 13"/>
          <p:cNvSpPr txBox="1"/>
          <p:nvPr userDrawn="1"/>
        </p:nvSpPr>
        <p:spPr>
          <a:xfrm>
            <a:off x="334642" y="6105765"/>
            <a:ext cx="841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P. O. Box 11, Lodwar, Kenya, http://www.turkana.go.ke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7" y="93999"/>
            <a:ext cx="1172275" cy="10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http://www.turkana.go.ke/wp-content/themes/tcg-webflow-1/images/optimized-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57353"/>
            <a:ext cx="115526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3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801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6248400"/>
            <a:ext cx="9144000" cy="615522"/>
            <a:chOff x="0" y="6248400"/>
            <a:chExt cx="9144000" cy="615522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48400"/>
              <a:ext cx="9144000" cy="31969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6448925"/>
              <a:ext cx="9144000" cy="414997"/>
            </a:xfrm>
            <a:prstGeom prst="rect">
              <a:avLst/>
            </a:prstGeom>
          </p:spPr>
        </p:pic>
        <p:sp>
          <p:nvSpPr>
            <p:cNvPr id="26" name="Oval 25"/>
            <p:cNvSpPr/>
            <p:nvPr userDrawn="1"/>
          </p:nvSpPr>
          <p:spPr>
            <a:xfrm>
              <a:off x="228600" y="6300787"/>
              <a:ext cx="519113" cy="519113"/>
            </a:xfrm>
            <a:prstGeom prst="ellipse">
              <a:avLst/>
            </a:prstGeom>
            <a:solidFill>
              <a:schemeClr val="bg1"/>
            </a:solidFill>
            <a:ln w="23495">
              <a:solidFill>
                <a:srgbClr val="442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887850" y="6416675"/>
            <a:ext cx="17029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1" y="6416675"/>
            <a:ext cx="54986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799" y="6416675"/>
            <a:ext cx="698065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97F2B7-2E9F-41B4-BFA5-0D37B372A0D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4" name="Picture 6" descr="http://www.turkana.go.ke/wp-content/themes/tcg-webflow-1/images/optimized-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0" y="6256337"/>
            <a:ext cx="625319" cy="5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18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801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2200"/>
                </a:solidFill>
              </a:defRPr>
            </a:lvl1pPr>
          </a:lstStyle>
          <a:p>
            <a:pPr>
              <a:defRPr/>
            </a:pPr>
            <a:fld id="{7EC3CE16-45FC-4C84-AAAF-9220E5E848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74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801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2200"/>
                </a:solidFill>
              </a:defRPr>
            </a:lvl1pPr>
          </a:lstStyle>
          <a:p>
            <a:pPr>
              <a:defRPr/>
            </a:pPr>
            <a:fld id="{F804B749-FBC8-451A-B068-2E51F26EB3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4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801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2200"/>
                </a:solidFill>
              </a:defRPr>
            </a:lvl1pPr>
          </a:lstStyle>
          <a:p>
            <a:pPr>
              <a:defRPr/>
            </a:pPr>
            <a:fld id="{A17DD3F5-690A-4F8D-ABCE-A59E567398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97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9144000" cy="319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48925"/>
            <a:ext cx="9144000" cy="414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801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447800"/>
            <a:ext cx="7886700" cy="4718529"/>
          </a:xfrm>
        </p:spPr>
        <p:txBody>
          <a:bodyPr/>
          <a:lstStyle>
            <a:lvl1pPr>
              <a:defRPr sz="2600"/>
            </a:lvl1pPr>
            <a:lvl2pPr marL="508000" indent="-217488">
              <a:defRPr sz="25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87850" y="6416675"/>
            <a:ext cx="17029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1" y="6416675"/>
            <a:ext cx="54986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799" y="6416675"/>
            <a:ext cx="698065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97F2B7-2E9F-41B4-BFA5-0D37B372A0D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5" name="Picture 6" descr="http://www.turkana.go.ke/wp-content/themes/tcg-webflow-1/images/optimized-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" y="6245930"/>
            <a:ext cx="598954" cy="6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0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248400"/>
            <a:ext cx="9144000" cy="615522"/>
            <a:chOff x="0" y="6248400"/>
            <a:chExt cx="9144000" cy="615522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48400"/>
              <a:ext cx="9144000" cy="31969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6448925"/>
              <a:ext cx="9144000" cy="414997"/>
            </a:xfrm>
            <a:prstGeom prst="rect">
              <a:avLst/>
            </a:prstGeom>
          </p:spPr>
        </p:pic>
        <p:sp>
          <p:nvSpPr>
            <p:cNvPr id="38" name="Oval 37"/>
            <p:cNvSpPr/>
            <p:nvPr userDrawn="1"/>
          </p:nvSpPr>
          <p:spPr>
            <a:xfrm>
              <a:off x="228600" y="6300787"/>
              <a:ext cx="519113" cy="519113"/>
            </a:xfrm>
            <a:prstGeom prst="ellipse">
              <a:avLst/>
            </a:prstGeom>
            <a:solidFill>
              <a:schemeClr val="bg1"/>
            </a:solidFill>
            <a:ln w="23495">
              <a:solidFill>
                <a:srgbClr val="442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77" y="1945597"/>
            <a:ext cx="8517697" cy="2245403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801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22521"/>
            <a:ext cx="7886700" cy="126713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7850" y="6416675"/>
            <a:ext cx="17029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1" y="6416675"/>
            <a:ext cx="54986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799" y="6416675"/>
            <a:ext cx="698065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97F2B7-2E9F-41B4-BFA5-0D37B372A0D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9" name="Picture 2" descr="Background banner head with stripe_FOMedicin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1"/>
          <a:stretch>
            <a:fillRect/>
          </a:stretch>
        </p:blipFill>
        <p:spPr bwMode="auto">
          <a:xfrm>
            <a:off x="1588" y="726875"/>
            <a:ext cx="9142412" cy="4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76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 userDrawn="1"/>
        </p:nvSpPr>
        <p:spPr>
          <a:xfrm>
            <a:off x="0" y="-152400"/>
            <a:ext cx="9144000" cy="101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 userDrawn="1"/>
        </p:nvSpPr>
        <p:spPr>
          <a:xfrm>
            <a:off x="1371600" y="23326"/>
            <a:ext cx="6409327" cy="898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kern="1400" dirty="0" smtClean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</a:rPr>
              <a:t>Turkana County</a:t>
            </a:r>
            <a:r>
              <a:rPr lang="en-US" sz="2200" b="1" kern="1400" dirty="0">
                <a:ln>
                  <a:noFill/>
                </a:ln>
                <a:solidFill>
                  <a:srgbClr val="B11E48"/>
                </a:solidFill>
                <a:effectLst/>
                <a:latin typeface="ErasITC-Demi"/>
              </a:rPr>
              <a:t/>
            </a:r>
            <a:br>
              <a:rPr lang="en-US" sz="2200" b="1" kern="1400" dirty="0">
                <a:ln>
                  <a:noFill/>
                </a:ln>
                <a:solidFill>
                  <a:srgbClr val="B11E48"/>
                </a:solidFill>
                <a:effectLst/>
                <a:latin typeface="ErasITC-Demi"/>
              </a:rPr>
            </a:br>
            <a:r>
              <a:rPr lang="en-US" sz="2200" b="0" i="0" kern="1400" dirty="0" smtClean="0">
                <a:ln>
                  <a:noFill/>
                </a:ln>
                <a:solidFill>
                  <a:srgbClr val="B11E48"/>
                </a:solidFill>
                <a:effectLst/>
                <a:latin typeface="Eras Bold ITC" panose="020B0907030504020204" pitchFamily="34" charset="0"/>
              </a:rPr>
              <a:t>Department of Health and Sanitation</a:t>
            </a:r>
            <a:endParaRPr lang="en-US" sz="2200" b="0" i="0" kern="1400" dirty="0">
              <a:ln>
                <a:noFill/>
              </a:ln>
              <a:solidFill>
                <a:srgbClr val="000000"/>
              </a:solidFill>
              <a:effectLst/>
              <a:latin typeface="Eras Bold ITC" panose="020B0907030504020204" pitchFamily="34" charset="0"/>
            </a:endParaRPr>
          </a:p>
        </p:txBody>
      </p:sp>
      <p:pic>
        <p:nvPicPr>
          <p:cNvPr id="19" name="Picture 6" descr="http://www.turkana.go.ke/wp-content/themes/tcg-webflow-1/images/optimized-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-76200"/>
            <a:ext cx="115526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" y="-18286"/>
            <a:ext cx="1172275" cy="10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http://www.turkana.go.ke/wp-content/themes/tcg-webflow-1/images/optimized-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0" y="6248400"/>
            <a:ext cx="54837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845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1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4984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4984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9B990-C7B1-4D1D-8173-C9BF1BBE7D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0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1976"/>
            <a:ext cx="7886700" cy="948577"/>
          </a:xfrm>
        </p:spPr>
        <p:txBody>
          <a:bodyPr/>
          <a:lstStyle>
            <a:lvl1pPr>
              <a:defRPr>
                <a:solidFill>
                  <a:srgbClr val="801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051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9087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051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9087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C5A3B-C4DA-44D7-8D9D-4E15DBA4FE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87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1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365125"/>
          </a:xfrm>
        </p:spPr>
        <p:txBody>
          <a:bodyPr/>
          <a:lstStyle>
            <a:lvl1pPr>
              <a:defRPr>
                <a:solidFill>
                  <a:srgbClr val="452200"/>
                </a:solidFill>
              </a:defRPr>
            </a:lvl1pPr>
          </a:lstStyle>
          <a:p>
            <a:pPr>
              <a:defRPr/>
            </a:pPr>
            <a:fld id="{58AD7827-127D-4E49-AB3E-1839844795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85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1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365125"/>
          </a:xfrm>
        </p:spPr>
        <p:txBody>
          <a:bodyPr/>
          <a:lstStyle>
            <a:lvl1pPr>
              <a:defRPr>
                <a:solidFill>
                  <a:srgbClr val="452200"/>
                </a:solidFill>
              </a:defRPr>
            </a:lvl1pPr>
          </a:lstStyle>
          <a:p>
            <a:pPr>
              <a:defRPr/>
            </a:pPr>
            <a:fld id="{58AD7827-127D-4E49-AB3E-1839844795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73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248400"/>
            <a:ext cx="9144000" cy="615522"/>
            <a:chOff x="0" y="6248400"/>
            <a:chExt cx="9144000" cy="615522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48400"/>
              <a:ext cx="9144000" cy="3196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6448925"/>
              <a:ext cx="9144000" cy="414997"/>
            </a:xfrm>
            <a:prstGeom prst="rect">
              <a:avLst/>
            </a:prstGeom>
          </p:spPr>
        </p:pic>
        <p:sp>
          <p:nvSpPr>
            <p:cNvPr id="16" name="Oval 15"/>
            <p:cNvSpPr/>
            <p:nvPr userDrawn="1"/>
          </p:nvSpPr>
          <p:spPr>
            <a:xfrm>
              <a:off x="228600" y="6300787"/>
              <a:ext cx="519113" cy="519113"/>
            </a:xfrm>
            <a:prstGeom prst="ellipse">
              <a:avLst/>
            </a:prstGeom>
            <a:solidFill>
              <a:schemeClr val="bg1"/>
            </a:solidFill>
            <a:ln w="23495">
              <a:solidFill>
                <a:srgbClr val="442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1863" y="6416675"/>
            <a:ext cx="762001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87850" y="6416675"/>
            <a:ext cx="17029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1" y="6416675"/>
            <a:ext cx="54986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1" name="Picture 6" descr="http://www.turkana.go.ke/wp-content/themes/tcg-webflow-1/images/optimized-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8" y="6274343"/>
            <a:ext cx="612145" cy="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95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6465" y="6416675"/>
            <a:ext cx="2057400" cy="365125"/>
          </a:xfrm>
        </p:spPr>
        <p:txBody>
          <a:bodyPr/>
          <a:lstStyle>
            <a:lvl1pPr>
              <a:defRPr sz="2000" b="0">
                <a:solidFill>
                  <a:srgbClr val="4522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367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0209"/>
            <a:ext cx="7886700" cy="9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465" y="64008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4421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30F167-2B59-4295-84D6-1D215B07EEA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60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0163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80163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1020-3351-40D8-9ADF-22160795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42" y="1447801"/>
            <a:ext cx="8517697" cy="1600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Prescribing patterns of antibiotics at the general outpatient clinic of Lodwar County and Referral Hospital, Turkana County-Kenya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3AF2E-54B9-4CF9-9B85-54B827107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677" y="3276600"/>
            <a:ext cx="8517697" cy="2286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                       Salim Otieno </a:t>
            </a:r>
            <a:endParaRPr lang="en-US" sz="4000" dirty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09/05/2023                      Sai Rock Hotel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27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504973"/>
              </p:ext>
            </p:extLst>
          </p:nvPr>
        </p:nvGraphicFramePr>
        <p:xfrm>
          <a:off x="838199" y="533400"/>
          <a:ext cx="7403663" cy="451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66206" y="5257800"/>
            <a:ext cx="7944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Figure 1: O</a:t>
            </a:r>
            <a:r>
              <a:rPr lang="en-US" sz="2800" dirty="0" smtClean="0">
                <a:solidFill>
                  <a:prstClr val="black"/>
                </a:solidFill>
              </a:rPr>
              <a:t>verall description </a:t>
            </a:r>
            <a:r>
              <a:rPr lang="en-US" sz="2800" dirty="0">
                <a:solidFill>
                  <a:prstClr val="black"/>
                </a:solidFill>
              </a:rPr>
              <a:t>of antibiotics in the access </a:t>
            </a:r>
            <a:r>
              <a:rPr lang="en-US" sz="2800" dirty="0" smtClean="0">
                <a:solidFill>
                  <a:prstClr val="black"/>
                </a:solidFill>
              </a:rPr>
              <a:t>category at the general outpatient LCRH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33340877"/>
              </p:ext>
            </p:extLst>
          </p:nvPr>
        </p:nvGraphicFramePr>
        <p:xfrm>
          <a:off x="838200" y="304800"/>
          <a:ext cx="7162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50292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Figure </a:t>
            </a:r>
            <a:r>
              <a:rPr lang="en-US" sz="2800" dirty="0" smtClean="0"/>
              <a:t>2: </a:t>
            </a:r>
            <a:r>
              <a:rPr lang="en-US" sz="2800" dirty="0"/>
              <a:t>Description of antibiotics in the access </a:t>
            </a:r>
            <a:r>
              <a:rPr lang="en-US" sz="2800" dirty="0" smtClean="0"/>
              <a:t>category at the general outpatient LCRH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68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35602755"/>
              </p:ext>
            </p:extLst>
          </p:nvPr>
        </p:nvGraphicFramePr>
        <p:xfrm>
          <a:off x="762000" y="436418"/>
          <a:ext cx="7620000" cy="474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1816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Figure 2: Description of antibiotics in the </a:t>
            </a:r>
            <a:r>
              <a:rPr lang="en-US" sz="2800" dirty="0" smtClean="0">
                <a:solidFill>
                  <a:prstClr val="black"/>
                </a:solidFill>
              </a:rPr>
              <a:t>watch </a:t>
            </a:r>
            <a:r>
              <a:rPr lang="en-US" sz="2800" dirty="0">
                <a:solidFill>
                  <a:prstClr val="black"/>
                </a:solidFill>
              </a:rPr>
              <a:t>category at the general outpatient LCRH</a:t>
            </a:r>
          </a:p>
        </p:txBody>
      </p:sp>
    </p:spTree>
    <p:extLst>
      <p:ext uri="{BB962C8B-B14F-4D97-AF65-F5344CB8AC3E}">
        <p14:creationId xmlns:p14="http://schemas.microsoft.com/office/powerpoint/2010/main" val="294743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-4003"/>
            <a:ext cx="8851464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Discussions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Demographics of patients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Female: 51.2%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Reasons: enhanced </a:t>
            </a:r>
            <a:r>
              <a:rPr lang="en-US" sz="2600" dirty="0"/>
              <a:t>health-seeking </a:t>
            </a:r>
            <a:r>
              <a:rPr lang="en-US" sz="2600" dirty="0" smtClean="0"/>
              <a:t>behaviors, targeted </a:t>
            </a:r>
            <a:r>
              <a:rPr lang="en-US" sz="2600" dirty="0"/>
              <a:t>by many </a:t>
            </a:r>
            <a:r>
              <a:rPr lang="en-US" sz="2600" dirty="0" smtClean="0"/>
              <a:t>programs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Consistent: studies </a:t>
            </a:r>
            <a:r>
              <a:rPr lang="en-US" sz="2600" dirty="0"/>
              <a:t>conducted in Bangladesh and Rwanda  </a:t>
            </a:r>
            <a:r>
              <a:rPr lang="en-US" sz="2600" dirty="0" smtClean="0"/>
              <a:t>(22,23)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Age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&lt;15 years (42.5%) - developing immune system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&gt;15 years (34.3%) - industrious, explorative </a:t>
            </a:r>
          </a:p>
        </p:txBody>
      </p:sp>
    </p:spTree>
    <p:extLst>
      <p:ext uri="{BB962C8B-B14F-4D97-AF65-F5344CB8AC3E}">
        <p14:creationId xmlns:p14="http://schemas.microsoft.com/office/powerpoint/2010/main" val="9722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46314" y="0"/>
            <a:ext cx="8382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Discussions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Prevalence 48%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Reasons: Antimicrobial stewardship, training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Similar: Kenya and Thailand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Description antibiotics according AwaRe categories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smtClean="0"/>
              <a:t>Access group</a:t>
            </a:r>
            <a:r>
              <a:rPr lang="en-US" sz="2600" dirty="0" smtClean="0"/>
              <a:t>: 75%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Reasons: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a low potential for developing resistance, </a:t>
            </a:r>
            <a:r>
              <a:rPr lang="en-US" sz="2600" dirty="0" smtClean="0"/>
              <a:t>              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 </a:t>
            </a:r>
            <a:r>
              <a:rPr lang="en-US" sz="2600" dirty="0"/>
              <a:t>or the </a:t>
            </a:r>
            <a:r>
              <a:rPr lang="en-US" sz="2600" dirty="0" smtClean="0"/>
              <a:t>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therapies, majority </a:t>
            </a:r>
            <a:r>
              <a:rPr lang="en-US" sz="2600" dirty="0"/>
              <a:t>of </a:t>
            </a:r>
            <a:r>
              <a:rPr lang="en-US" sz="2600" dirty="0" smtClean="0"/>
              <a:t>diseases </a:t>
            </a:r>
            <a:endParaRPr lang="en-US" sz="26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A</a:t>
            </a:r>
            <a:r>
              <a:rPr lang="en-US" sz="2600" dirty="0" smtClean="0"/>
              <a:t>vailable</a:t>
            </a:r>
            <a:r>
              <a:rPr lang="en-US" sz="2600" dirty="0"/>
              <a:t>, accessible, and affordable </a:t>
            </a:r>
            <a:r>
              <a:rPr lang="en-US" sz="2600" dirty="0" smtClean="0"/>
              <a:t>(20,27)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Consisted with the WHO recommendations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834" r="8397" b="16665"/>
          <a:stretch/>
        </p:blipFill>
        <p:spPr>
          <a:xfrm>
            <a:off x="6551023" y="228600"/>
            <a:ext cx="2286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/>
              <a:t>Discussions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Description antibiotic according to AwaRe categories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smtClean="0"/>
              <a:t>Watch</a:t>
            </a:r>
            <a:r>
              <a:rPr lang="en-US" sz="2600" dirty="0" smtClean="0"/>
              <a:t> 25</a:t>
            </a:r>
            <a:r>
              <a:rPr lang="en-US" sz="2600" dirty="0"/>
              <a:t>% </a:t>
            </a:r>
            <a:endParaRPr lang="en-US" sz="2600" dirty="0" smtClean="0"/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Reasons: high risk for </a:t>
            </a:r>
            <a:r>
              <a:rPr lang="en-US" sz="2600" dirty="0"/>
              <a:t>resistance</a:t>
            </a:r>
            <a:r>
              <a:rPr lang="en-US" sz="2600" dirty="0" smtClean="0"/>
              <a:t>, </a:t>
            </a:r>
            <a:r>
              <a:rPr lang="en-US" sz="2600" dirty="0"/>
              <a:t>c</a:t>
            </a:r>
            <a:r>
              <a:rPr lang="en-US" sz="2600" dirty="0" smtClean="0"/>
              <a:t>lose </a:t>
            </a:r>
            <a:r>
              <a:rPr lang="en-US" sz="2600" dirty="0"/>
              <a:t>monitoring </a:t>
            </a:r>
            <a:r>
              <a:rPr lang="en-US" sz="26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Finding of 25%: lower </a:t>
            </a:r>
            <a:r>
              <a:rPr lang="en-US" sz="2600" dirty="0"/>
              <a:t>compared to a study conducted in India and </a:t>
            </a:r>
            <a:r>
              <a:rPr lang="en-US" sz="2600" dirty="0" smtClean="0"/>
              <a:t>Bangladesh (28,29)</a:t>
            </a:r>
          </a:p>
          <a:p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30" t="8840" r="3113"/>
          <a:stretch/>
        </p:blipFill>
        <p:spPr>
          <a:xfrm>
            <a:off x="6580704" y="4648200"/>
            <a:ext cx="24384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28451" y="609600"/>
            <a:ext cx="88514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Discussions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Description antibiotic according to AwaRe categories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Reserve</a:t>
            </a:r>
            <a:r>
              <a:rPr lang="en-US" sz="2600" dirty="0" smtClean="0"/>
              <a:t> 0%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Reasons: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At general </a:t>
            </a:r>
            <a:r>
              <a:rPr lang="en-US" sz="2600" dirty="0"/>
              <a:t>outpatient </a:t>
            </a:r>
            <a:r>
              <a:rPr lang="en-US" sz="2600" dirty="0" smtClean="0"/>
              <a:t>setting, numerous </a:t>
            </a:r>
            <a:r>
              <a:rPr lang="en-US" sz="2600" dirty="0"/>
              <a:t>stewardship </a:t>
            </a:r>
            <a:r>
              <a:rPr lang="en-US" sz="2600" dirty="0" smtClean="0"/>
              <a:t>activities, higher risk resistance</a:t>
            </a:r>
            <a:r>
              <a:rPr lang="en-US" sz="2600" dirty="0"/>
              <a:t>, </a:t>
            </a:r>
            <a:r>
              <a:rPr lang="en-US" sz="2600" dirty="0" smtClean="0"/>
              <a:t>use restricted </a:t>
            </a:r>
            <a:r>
              <a:rPr lang="en-US" sz="2600" dirty="0"/>
              <a:t>by positive culture </a:t>
            </a:r>
            <a:r>
              <a:rPr lang="en-US" sz="2600" dirty="0" smtClean="0"/>
              <a:t>results, </a:t>
            </a:r>
            <a:r>
              <a:rPr lang="en-US" sz="2600" dirty="0"/>
              <a:t>and </a:t>
            </a:r>
            <a:r>
              <a:rPr lang="en-US" sz="2600" dirty="0" smtClean="0"/>
              <a:t>require close </a:t>
            </a:r>
            <a:r>
              <a:rPr lang="en-US" sz="2600" dirty="0"/>
              <a:t>monitoring in in-patient </a:t>
            </a:r>
            <a:r>
              <a:rPr lang="en-US" sz="2600" dirty="0" smtClean="0"/>
              <a:t>settings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Consistent: </a:t>
            </a:r>
            <a:r>
              <a:rPr lang="en-US" sz="2600" dirty="0"/>
              <a:t>with the recommendations of the </a:t>
            </a:r>
            <a:r>
              <a:rPr lang="en-US" sz="2600" dirty="0" smtClean="0"/>
              <a:t>WHO (20)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502" b="26221"/>
          <a:stretch/>
        </p:blipFill>
        <p:spPr>
          <a:xfrm>
            <a:off x="6477000" y="0"/>
            <a:ext cx="2667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Conclusion</a:t>
            </a:r>
          </a:p>
          <a:p>
            <a:endParaRPr lang="en-US" sz="28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The finding of 75% antibiotic use in the access group is consistent with the WHO recommendation of at least 60%. </a:t>
            </a:r>
            <a:endParaRPr lang="en-US" sz="2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Antimicrobial </a:t>
            </a:r>
            <a:r>
              <a:rPr lang="en-US" sz="2600" dirty="0"/>
              <a:t>stewardship should continue at the LCRH general outpatient clinic to further promote their rational use.</a:t>
            </a:r>
          </a:p>
        </p:txBody>
      </p:sp>
    </p:spTree>
    <p:extLst>
      <p:ext uri="{BB962C8B-B14F-4D97-AF65-F5344CB8AC3E}">
        <p14:creationId xmlns:p14="http://schemas.microsoft.com/office/powerpoint/2010/main" val="36655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66445" y="304800"/>
            <a:ext cx="7696200" cy="467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smtClean="0">
                <a:ea typeface="Calibri" panose="020F0502020204030204" pitchFamily="34" charset="0"/>
              </a:rPr>
              <a:t>Acknowledgments</a:t>
            </a:r>
          </a:p>
          <a:p>
            <a:pPr marL="228600" indent="-22860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US" sz="2600" b="1" dirty="0" smtClean="0">
                <a:ea typeface="Calibri" panose="020F0502020204030204" pitchFamily="34" charset="0"/>
              </a:rPr>
              <a:t> Turkana County Government- Department Health &amp; sanitation</a:t>
            </a:r>
          </a:p>
          <a:p>
            <a:pPr marL="228600" indent="-22860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US" sz="2600" b="1" dirty="0" smtClean="0">
                <a:ea typeface="Calibri" panose="020F0502020204030204" pitchFamily="34" charset="0"/>
              </a:rPr>
              <a:t> Director LCRH and staff</a:t>
            </a:r>
          </a:p>
          <a:p>
            <a:pPr marL="228600" indent="-22860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US" sz="2600" b="1" dirty="0" smtClean="0">
                <a:ea typeface="Calibri" panose="020F0502020204030204" pitchFamily="34" charset="0"/>
              </a:rPr>
              <a:t> Infection prevention network (IPNET) secretariat</a:t>
            </a:r>
          </a:p>
          <a:p>
            <a:pPr marL="228600" indent="-228600" algn="just">
              <a:lnSpc>
                <a:spcPct val="150000"/>
              </a:lnSpc>
              <a:spcAft>
                <a:spcPts val="800"/>
              </a:spcAft>
              <a:buAutoNum type="arabicPeriod"/>
            </a:pPr>
            <a:r>
              <a:rPr lang="en-US" sz="2600" b="1" dirty="0" smtClean="0">
                <a:ea typeface="Calibri" panose="020F0502020204030204" pitchFamily="34" charset="0"/>
              </a:rPr>
              <a:t> Centre of Disease control (CDC) Kenya</a:t>
            </a:r>
            <a:endParaRPr lang="en-US" sz="2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8153400" cy="55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</a:p>
          <a:p>
            <a:pPr marL="406400" indent="-406400"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    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Neill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JO’. Antimicrobial Resistance: Tackling a crisis for the health and wealth of nations The Review on Antimicrobial Resistance Chaired. 2014;(December).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indent="-40640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	Lim C, Takahashi E, Hongsuwan M, et al. Epidemiology and burden of multidrug-resistant bacterial infection in a developing country.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Elife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2016;5(September):1-18. doi:10.7554/eLife.18082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indent="-40640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	Omulo S, Oluka M,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Achieng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L, et al. Point-prevalence survey of antibiotic use at three public referral hospitals in Kenya. </a:t>
            </a:r>
            <a:r>
              <a:rPr lang="en-US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2022;17(6 June):1-11.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doi:10.1371/journal.pone.0270048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7F2B7-2E9F-41B4-BFA5-0D37B372A0D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28246" y="838200"/>
            <a:ext cx="8077200" cy="3960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Salim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Otieno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Joseph Epem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Jairus Maling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Gilchrist Lokoel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Affiliation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1- Lodwar County and Referral Hospital, Turkana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2-Turkana County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Corresponding author’s name and mail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Salim Otieno; sotieno20@gmail.com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8534399" cy="514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</a:p>
          <a:p>
            <a:pPr marL="406400" indent="-40640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Ofori-Asenso R, Brhlikova P, Pollock AM. Prescribing indicators at primary health care centers within the WHO African region: A systematic analysis (1995-2015). 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BMC Public Health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2016;16(1). doi:10.1186/s12889-016-3428-8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indent="-40640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	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Kenya: National Action Plan on Antimicrobial Resistance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 2017. https://www.who.int/publications/m/item/eritrea-national-action-plan-on-antimicrobial-resistance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indent="-40640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	GLASS methodology for surveillance of national antimicrobial consumption. </a:t>
            </a:r>
            <a:r>
              <a:rPr lang="en-US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GLASS Methodology for Surveillance of National Antimicrobial Consumption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 2020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516"/>
          <a:stretch/>
        </p:blipFill>
        <p:spPr>
          <a:xfrm>
            <a:off x="762000" y="914400"/>
            <a:ext cx="762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Introduction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Objectives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Methods and materials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Results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Discussions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7F2B7-2E9F-41B4-BFA5-0D37B372A0D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426" y="3742960"/>
            <a:ext cx="274343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7F2B7-2E9F-41B4-BFA5-0D37B372A0D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80683"/>
            <a:ext cx="8305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Introduction </a:t>
            </a:r>
          </a:p>
          <a:p>
            <a:endParaRPr lang="en-US" sz="2800" b="1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Antibiotics are </a:t>
            </a:r>
            <a:r>
              <a:rPr lang="en-US" sz="2600" dirty="0"/>
              <a:t>used for the management of bacterial </a:t>
            </a:r>
            <a:r>
              <a:rPr lang="en-US" sz="2600" dirty="0" smtClean="0"/>
              <a:t>infections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However</a:t>
            </a:r>
            <a:r>
              <a:rPr lang="en-US" sz="2600" dirty="0"/>
              <a:t>, overprescribing of antibiotics </a:t>
            </a:r>
            <a:r>
              <a:rPr lang="en-US" sz="2600" dirty="0" smtClean="0"/>
              <a:t>fuel </a:t>
            </a:r>
            <a:r>
              <a:rPr lang="en-US" sz="2600" dirty="0"/>
              <a:t>antimicrobial </a:t>
            </a:r>
            <a:r>
              <a:rPr lang="en-US" sz="2600" dirty="0" smtClean="0"/>
              <a:t>resistance (AMR)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Lodwar </a:t>
            </a:r>
            <a:r>
              <a:rPr lang="en-US" sz="2600" dirty="0"/>
              <a:t>County and Referral Hospital (LCRH) provides treatment services at the outpatient </a:t>
            </a:r>
            <a:r>
              <a:rPr lang="en-US" sz="2600" dirty="0" smtClean="0"/>
              <a:t>clinic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This </a:t>
            </a:r>
            <a:r>
              <a:rPr lang="en-US" sz="2600" dirty="0"/>
              <a:t>survey aimed at describing </a:t>
            </a:r>
            <a:r>
              <a:rPr lang="en-US" sz="2600" dirty="0" smtClean="0"/>
              <a:t>antibiotics </a:t>
            </a:r>
            <a:r>
              <a:rPr lang="en-US" sz="2600" dirty="0"/>
              <a:t>prescribing patterns at this clinic</a:t>
            </a:r>
          </a:p>
        </p:txBody>
      </p:sp>
    </p:spTree>
    <p:extLst>
      <p:ext uri="{BB962C8B-B14F-4D97-AF65-F5344CB8AC3E}">
        <p14:creationId xmlns:p14="http://schemas.microsoft.com/office/powerpoint/2010/main" val="22807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8305800" cy="606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Objectives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General </a:t>
            </a:r>
            <a:r>
              <a:rPr lang="en-US" sz="2600" b="1" dirty="0"/>
              <a:t>objective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To determine the prevalence and describe the patterns of antibiotics prescribed at the general outpatient clinic of </a:t>
            </a:r>
            <a:r>
              <a:rPr lang="en-US" sz="2600" dirty="0" smtClean="0"/>
              <a:t>(LCRH)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/>
              <a:t>Specific objectives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To describe the total number of encounters with antibiotic prescriptions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To describe the types of antibiotics prescribed based on the WHO AwaRe categories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738" y="-8709"/>
            <a:ext cx="1828959" cy="15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7F2B7-2E9F-41B4-BFA5-0D37B372A0D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-17417"/>
            <a:ext cx="869906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Methods and materials (1)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Retrospective reviews of electronic prescriptions were conducted amongst 332 patients who sought general outpatient treatment at LCRH from July 2022 to January 2023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modified WHO point prevalent survey tool was used to abstract patient demographics, diagnosis, antibiotics prescribed, and the type of therapy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Available antibiotics were categorized according to AwaRe classification by the WHO</a:t>
            </a:r>
          </a:p>
        </p:txBody>
      </p:sp>
    </p:spTree>
    <p:extLst>
      <p:ext uri="{BB962C8B-B14F-4D97-AF65-F5344CB8AC3E}">
        <p14:creationId xmlns:p14="http://schemas.microsoft.com/office/powerpoint/2010/main" val="15323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7F2B7-2E9F-41B4-BFA5-0D37B372A0D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39426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Methods and materials (2)</a:t>
            </a:r>
          </a:p>
          <a:p>
            <a:endParaRPr lang="en-US" sz="28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Therapy </a:t>
            </a:r>
            <a:r>
              <a:rPr lang="en-US" sz="2600" dirty="0"/>
              <a:t>was classified as either empirical or </a:t>
            </a:r>
            <a:r>
              <a:rPr lang="en-US" sz="2600" dirty="0" smtClean="0"/>
              <a:t>targeted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The </a:t>
            </a:r>
            <a:r>
              <a:rPr lang="en-US" sz="2600" dirty="0"/>
              <a:t>prescription was defined as each drug on the patient treatment </a:t>
            </a:r>
            <a:r>
              <a:rPr lang="en-US" sz="2600" dirty="0" smtClean="0"/>
              <a:t>form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Descriptive </a:t>
            </a:r>
            <a:r>
              <a:rPr lang="en-US" sz="2600" dirty="0"/>
              <a:t>statistics were analyzed using </a:t>
            </a:r>
            <a:r>
              <a:rPr lang="en-US" sz="2600" dirty="0" smtClean="0"/>
              <a:t>STATA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/>
              <a:t>Antibiotics </a:t>
            </a:r>
            <a:r>
              <a:rPr lang="en-US" sz="2600" dirty="0"/>
              <a:t>prescribed are presented as frequencies </a:t>
            </a:r>
            <a:r>
              <a:rPr lang="en-US" sz="2600" dirty="0" smtClean="0"/>
              <a:t>with </a:t>
            </a:r>
            <a:r>
              <a:rPr lang="en-US" sz="2600" dirty="0"/>
              <a:t>proportions in tables and </a:t>
            </a:r>
            <a:r>
              <a:rPr lang="en-US" sz="2600" dirty="0" smtClean="0"/>
              <a:t>graphs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723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7F2B7-2E9F-41B4-BFA5-0D37B372A0D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63331" y="152400"/>
            <a:ext cx="83697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Results</a:t>
            </a:r>
          </a:p>
          <a:p>
            <a:r>
              <a:rPr lang="en-US" dirty="0" smtClean="0"/>
              <a:t>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Demographic of patients attending the general out-patient clinic at LCRH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6618"/>
              </p:ext>
            </p:extLst>
          </p:nvPr>
        </p:nvGraphicFramePr>
        <p:xfrm>
          <a:off x="463331" y="1462659"/>
          <a:ext cx="7994868" cy="4664075"/>
        </p:xfrm>
        <a:graphic>
          <a:graphicData uri="http://schemas.openxmlformats.org/drawingml/2006/table">
            <a:tbl>
              <a:tblPr firstRow="1" firstCol="1" bandRow="1"/>
              <a:tblGrid>
                <a:gridCol w="1716011">
                  <a:extLst>
                    <a:ext uri="{9D8B030D-6E8A-4147-A177-3AD203B41FA5}">
                      <a16:colId xmlns:a16="http://schemas.microsoft.com/office/drawing/2014/main" val="1647688632"/>
                    </a:ext>
                  </a:extLst>
                </a:gridCol>
                <a:gridCol w="2152920">
                  <a:extLst>
                    <a:ext uri="{9D8B030D-6E8A-4147-A177-3AD203B41FA5}">
                      <a16:colId xmlns:a16="http://schemas.microsoft.com/office/drawing/2014/main" val="2345675543"/>
                    </a:ext>
                  </a:extLst>
                </a:gridCol>
                <a:gridCol w="2021453">
                  <a:extLst>
                    <a:ext uri="{9D8B030D-6E8A-4147-A177-3AD203B41FA5}">
                      <a16:colId xmlns:a16="http://schemas.microsoft.com/office/drawing/2014/main" val="1739298935"/>
                    </a:ext>
                  </a:extLst>
                </a:gridCol>
                <a:gridCol w="2104484">
                  <a:extLst>
                    <a:ext uri="{9D8B030D-6E8A-4147-A177-3AD203B41FA5}">
                      <a16:colId xmlns:a16="http://schemas.microsoft.com/office/drawing/2014/main" val="2235584409"/>
                    </a:ext>
                  </a:extLst>
                </a:gridCol>
              </a:tblGrid>
              <a:tr h="2521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 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Cumulative 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393466"/>
                  </a:ext>
                </a:extLst>
              </a:tr>
              <a:tr h="6556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625041"/>
                  </a:ext>
                </a:extLst>
              </a:tr>
              <a:tr h="1008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category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15 yrs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15-24 yrs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25+ yrs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663893"/>
                  </a:ext>
                </a:extLst>
              </a:tr>
              <a:tr h="1008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Diseases</a:t>
                      </a:r>
                      <a:r>
                        <a:rPr lang="en-US" sz="2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Pneumonia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respiratory tract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22.9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22.9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38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1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B71B-717A-4F1B-98F4-FE4AA0DC2D0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2610"/>
              </p:ext>
            </p:extLst>
          </p:nvPr>
        </p:nvGraphicFramePr>
        <p:xfrm>
          <a:off x="609601" y="1371600"/>
          <a:ext cx="763226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81000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Table </a:t>
            </a:r>
            <a:r>
              <a:rPr lang="en-US" sz="2800" dirty="0" smtClean="0">
                <a:solidFill>
                  <a:prstClr val="black"/>
                </a:solidFill>
              </a:rPr>
              <a:t>1: Proportion of antibiotics amongst the total prescriptions at the general outpatient LCRH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ipation-seminar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nical_Pharmacy_Presentation_Template_11_2018.potx" id="{732DF91D-023F-4903-BBD3-C24AAFE10A55}" vid="{49B97E95-69CF-4E27-9708-B65133033E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constipation-seminar</Template>
  <TotalTime>1413</TotalTime>
  <Words>731</Words>
  <Application>Microsoft Office PowerPoint</Application>
  <PresentationFormat>On-screen Show (4:3)</PresentationFormat>
  <Paragraphs>169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Arial</vt:lpstr>
      <vt:lpstr>Calibri</vt:lpstr>
      <vt:lpstr>Eras Bold ITC</vt:lpstr>
      <vt:lpstr>Eras Demi ITC</vt:lpstr>
      <vt:lpstr>ErasITC-Demi</vt:lpstr>
      <vt:lpstr>Times New Roman</vt:lpstr>
      <vt:lpstr>Wingdings</vt:lpstr>
      <vt:lpstr>constipation-seminar</vt:lpstr>
      <vt:lpstr>Prescribing patterns of antibiotics at the general outpatient clinic of Lodwar County and Referral Hospital, Turkana County-Kenya</vt:lpstr>
      <vt:lpstr>PowerPoint Presentation</vt:lpstr>
      <vt:lpstr>Presentation outline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Turkana County Department of Health and Sanitation</dc:title>
  <dc:creator>HP</dc:creator>
  <cp:lastModifiedBy>pc</cp:lastModifiedBy>
  <cp:revision>67</cp:revision>
  <dcterms:created xsi:type="dcterms:W3CDTF">2022-04-23T11:43:46Z</dcterms:created>
  <dcterms:modified xsi:type="dcterms:W3CDTF">2023-05-08T09:20:11Z</dcterms:modified>
</cp:coreProperties>
</file>