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8" r:id="rId3"/>
    <p:sldId id="270" r:id="rId4"/>
    <p:sldId id="285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itonga\Downloads\Kilifi%20County%20-%20Medicine%20Use%20Study%20Tool.xlsx%20UPDATED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itonga\Downloads\Kilifi%20County%20-%20Medicine%20Use%20Study%20Tool.xlsx%20UPDATED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itonga\Downloads\Kilifi%20County%20-%20Medicine%20Use%20Study%20Tool.xlsx%20UPDATED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itonga\Downloads\Kilifi%20County%20-%20Medicine%20Use%20Study%20Tool.xlsx%20UPDATED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dirty="0"/>
              <a:t>Number</a:t>
            </a:r>
            <a:r>
              <a:rPr lang="en-US" baseline="0" dirty="0"/>
              <a:t> of medicines prescribed per prescription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198858258916184E-2"/>
          <c:y val="8.9341773125072077E-2"/>
          <c:w val="0.94892603096746786"/>
          <c:h val="0.8551404645224718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34B-433C-B74A-7F9B2550A9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Analysis!$C$3:$C$9</c:f>
              <c:numCache>
                <c:formatCode>0%</c:formatCode>
                <c:ptCount val="7"/>
                <c:pt idx="0">
                  <c:v>0.14333333333333334</c:v>
                </c:pt>
                <c:pt idx="1">
                  <c:v>0.31</c:v>
                </c:pt>
                <c:pt idx="2">
                  <c:v>0.34333333333333332</c:v>
                </c:pt>
                <c:pt idx="3">
                  <c:v>0.15166666666666667</c:v>
                </c:pt>
                <c:pt idx="4">
                  <c:v>3.833333333333333E-2</c:v>
                </c:pt>
                <c:pt idx="5">
                  <c:v>1.1666666666666667E-2</c:v>
                </c:pt>
                <c:pt idx="6">
                  <c:v>1.6666666666666668E-3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B-433C-B74A-7F9B2550A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453152"/>
        <c:axId val="929461472"/>
      </c:barChart>
      <c:catAx>
        <c:axId val="929453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929461472"/>
        <c:crosses val="autoZero"/>
        <c:auto val="1"/>
        <c:lblAlgn val="ctr"/>
        <c:lblOffset val="100"/>
        <c:noMultiLvlLbl val="0"/>
      </c:catAx>
      <c:valAx>
        <c:axId val="9294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9294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dirty="0"/>
              <a:t>Prevalence of antimicrobial</a:t>
            </a:r>
            <a:r>
              <a:rPr lang="en-US" baseline="0" dirty="0"/>
              <a:t> prescribing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95-496A-BC73-5EE75657F1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95-496A-BC73-5EE75657F1AD}"/>
              </c:ext>
            </c:extLst>
          </c:dPt>
          <c:dLbls>
            <c:dLbl>
              <c:idx val="0"/>
              <c:layout>
                <c:manualLayout>
                  <c:x val="-0.10666169486148791"/>
                  <c:y val="9.1560972595662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95-496A-BC73-5EE75657F1AD}"/>
                </c:ext>
              </c:extLst>
            </c:dLbl>
            <c:dLbl>
              <c:idx val="1"/>
              <c:layout>
                <c:manualLayout>
                  <c:x val="0.14356942934027089"/>
                  <c:y val="-0.12617900565718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95-496A-BC73-5EE75657F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Analysis!$A$13:$A$14</c:f>
              <c:strCache>
                <c:ptCount val="2"/>
                <c:pt idx="0">
                  <c:v>Prescriptions with NO antimicrobial</c:v>
                </c:pt>
                <c:pt idx="1">
                  <c:v>Prescriptions WITH ≥  one antimicrobial prescribed </c:v>
                </c:pt>
              </c:strCache>
            </c:strRef>
          </c:cat>
          <c:val>
            <c:numRef>
              <c:f>Analysis!$C$13:$C$14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95-496A-BC73-5EE75657F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dirty="0"/>
              <a:t>Sex-disaggregation of patients prescribed ≥ one antimicrobial agent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E-4395-9D44-5F1BCCFAB1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'Summary tables'!$B$8:$B$9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'Summary tables'!$D$8:$D$9</c:f>
              <c:numCache>
                <c:formatCode>0%</c:formatCode>
                <c:ptCount val="2"/>
                <c:pt idx="0">
                  <c:v>0.30641330166270786</c:v>
                </c:pt>
                <c:pt idx="1">
                  <c:v>0.69358669833729214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7E-4395-9D44-5F1BCCFAB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454880"/>
        <c:axId val="1271455296"/>
      </c:barChart>
      <c:catAx>
        <c:axId val="12714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271455296"/>
        <c:crosses val="autoZero"/>
        <c:auto val="1"/>
        <c:lblAlgn val="ctr"/>
        <c:lblOffset val="100"/>
        <c:noMultiLvlLbl val="0"/>
      </c:catAx>
      <c:valAx>
        <c:axId val="127145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2714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dirty="0"/>
              <a:t>Number of antimicrobials prescribed for prescriptions with antimicrobial agents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2-4AB2-AABE-EFD2FDE1EB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Analysis!$A$16:$A$17</c:f>
              <c:strCache>
                <c:ptCount val="2"/>
                <c:pt idx="0">
                  <c:v>One antimicrobial prescribed </c:v>
                </c:pt>
                <c:pt idx="1">
                  <c:v>Two antimicrobial prescribed </c:v>
                </c:pt>
              </c:strCache>
            </c:strRef>
          </c:cat>
          <c:val>
            <c:numRef>
              <c:f>Analysis!$C$16:$C$17</c:f>
              <c:numCache>
                <c:formatCode>0%</c:formatCode>
                <c:ptCount val="2"/>
                <c:pt idx="0">
                  <c:v>0.9301204819277108</c:v>
                </c:pt>
                <c:pt idx="1">
                  <c:v>6.9879518072289162E-2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2-4AB2-AABE-EFD2FDE1E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467712"/>
        <c:axId val="929468128"/>
      </c:barChart>
      <c:catAx>
        <c:axId val="9294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929468128"/>
        <c:crosses val="autoZero"/>
        <c:auto val="1"/>
        <c:lblAlgn val="ctr"/>
        <c:lblOffset val="100"/>
        <c:noMultiLvlLbl val="0"/>
      </c:catAx>
      <c:valAx>
        <c:axId val="9294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9294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6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F509-FD55-4177-81E7-96533076D52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F654-9E3E-4D1B-8E53-45409E5C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19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4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455"/>
            <a:ext cx="10515600" cy="813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9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Right Photo">
  <p:cSld name="Content + Right Phot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08000" y="1232453"/>
            <a:ext cx="4876800" cy="433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Char char="•"/>
              <a:defRPr sz="2000">
                <a:solidFill>
                  <a:srgbClr val="6C6463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 sz="18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03583" y="-76200"/>
            <a:ext cx="5581968" cy="103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3"/>
          </p:nvPr>
        </p:nvSpPr>
        <p:spPr>
          <a:xfrm rot="-5400000">
            <a:off x="10687220" y="4704818"/>
            <a:ext cx="2743200" cy="28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9144000" y="6483916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Google Shape;68;p8"/>
          <p:cNvSpPr txBox="1"/>
          <p:nvPr/>
        </p:nvSpPr>
        <p:spPr>
          <a:xfrm>
            <a:off x="17669" y="6576247"/>
            <a:ext cx="22175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dirty="0">
                <a:solidFill>
                  <a:srgbClr val="002F6C"/>
                </a:solidFill>
                <a:latin typeface="Gill Sans"/>
                <a:ea typeface="Gill Sans"/>
                <a:cs typeface="Gill Sans"/>
                <a:sym typeface="Gill Sans"/>
              </a:rPr>
              <a:t>USAID MTaPS Program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09647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bg>
      <p:bgPr>
        <a:gradFill>
          <a:gsLst>
            <a:gs pos="0">
              <a:srgbClr val="A7C6ED"/>
            </a:gs>
            <a:gs pos="100000">
              <a:srgbClr val="A7C6ED"/>
            </a:gs>
          </a:gsLst>
          <a:lin ang="5400000" scaled="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524000" y="2362201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0" y="6491191"/>
            <a:ext cx="26239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9144000" y="6474771"/>
            <a:ext cx="2844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1398059" y="3331063"/>
            <a:ext cx="939588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0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81" y="397602"/>
            <a:ext cx="952499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9622F-2516-57AD-E22B-2281AA91F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9" b="11945"/>
          <a:stretch/>
        </p:blipFill>
        <p:spPr bwMode="auto">
          <a:xfrm>
            <a:off x="381000" y="6279423"/>
            <a:ext cx="1734127" cy="4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1A3EE-A4CC-A214-F28E-FA9313F57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8" y="6329797"/>
            <a:ext cx="2662567" cy="4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581" y="320675"/>
            <a:ext cx="910936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490" y="365125"/>
            <a:ext cx="813189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1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16868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8364"/>
            <a:ext cx="3932237" cy="9490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70038"/>
            <a:ext cx="3932237" cy="4873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19A6-926A-431B-B048-66E67BA4A416}" type="datetimeFigureOut">
              <a:rPr lang="en-US" smtClean="0"/>
              <a:t>05/08/2023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34DC-8950-4476-B3B1-6F2E13BC83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B2475-E42E-4C47-0D64-9B572C6F3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942109" cy="6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BCC11-72D4-E183-A725-71D5EB19F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9" b="11945"/>
          <a:stretch/>
        </p:blipFill>
        <p:spPr bwMode="auto">
          <a:xfrm>
            <a:off x="381000" y="6279423"/>
            <a:ext cx="1734127" cy="4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DFEA8-BFC4-A67C-2BB3-6410E79DBDA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8" y="6329797"/>
            <a:ext cx="2662567" cy="4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B805-8F8C-6EA5-5BAE-B26CF469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ill Sans MT" panose="020B0502020104020203" pitchFamily="34" charset="0"/>
              </a:rPr>
              <a:t>PREVALENCE AND PRACTICE TOWARDS RATIONAL DRUG USE AT MARIAKANI SUB-COUNTY HOSPITAL (MSCH) BASED ON WORLD HEALTH ORGANISATION CORE DRUG USE INDICATORS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3930D-9691-FD83-5DDB-38FB5F240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ill Sans MT" panose="020B0502020104020203" pitchFamily="34" charset="0"/>
                <a:sym typeface="Gill Sans"/>
              </a:rPr>
              <a:t>Presented By :Dr. Peter Ngugi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E8BF-5C78-B918-B214-30312587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003" y="0"/>
            <a:ext cx="1336248" cy="15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911"/>
          <a:stretch/>
        </p:blipFill>
        <p:spPr>
          <a:xfrm>
            <a:off x="851338" y="594636"/>
            <a:ext cx="10723638" cy="56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FEA6-44B7-D06E-583F-3ECE5AB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69" y="266277"/>
            <a:ext cx="10515600" cy="8435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Patient Indicators - Sociodemographic Characteristics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E49AC8-3AC8-B8DC-F681-A04F5F31BA9F}"/>
              </a:ext>
            </a:extLst>
          </p:cNvPr>
          <p:cNvSpPr txBox="1">
            <a:spLocks/>
          </p:cNvSpPr>
          <p:nvPr/>
        </p:nvSpPr>
        <p:spPr>
          <a:xfrm>
            <a:off x="604348" y="4906689"/>
            <a:ext cx="10784283" cy="120169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Majority of patients observed were adult patients; 73% adult attendees vs 27% pediatrics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There were more male patients observed in the outpatient department compared to females, i.e., 51% vs 49%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528945-9346-8347-3151-D2D9D22E2CDE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0C5407-6D2A-D94D-D2C5-0C25375B89A7}"/>
              </a:ext>
            </a:extLst>
          </p:cNvPr>
          <p:cNvGraphicFramePr>
            <a:graphicFrameLocks noGrp="1"/>
          </p:cNvGraphicFramePr>
          <p:nvPr/>
        </p:nvGraphicFramePr>
        <p:xfrm>
          <a:off x="563130" y="1547795"/>
          <a:ext cx="10239601" cy="2915784"/>
        </p:xfrm>
        <a:graphic>
          <a:graphicData uri="http://schemas.openxmlformats.org/drawingml/2006/table">
            <a:tbl>
              <a:tblPr firstRow="1" firstCol="1" bandRow="1"/>
              <a:tblGrid>
                <a:gridCol w="4491425">
                  <a:extLst>
                    <a:ext uri="{9D8B030D-6E8A-4147-A177-3AD203B41FA5}">
                      <a16:colId xmlns:a16="http://schemas.microsoft.com/office/drawing/2014/main" val="691771151"/>
                    </a:ext>
                  </a:extLst>
                </a:gridCol>
                <a:gridCol w="2874088">
                  <a:extLst>
                    <a:ext uri="{9D8B030D-6E8A-4147-A177-3AD203B41FA5}">
                      <a16:colId xmlns:a16="http://schemas.microsoft.com/office/drawing/2014/main" val="1291960165"/>
                    </a:ext>
                  </a:extLst>
                </a:gridCol>
                <a:gridCol w="2874088">
                  <a:extLst>
                    <a:ext uri="{9D8B030D-6E8A-4147-A177-3AD203B41FA5}">
                      <a16:colId xmlns:a16="http://schemas.microsoft.com/office/drawing/2014/main" val="3831941884"/>
                    </a:ext>
                  </a:extLst>
                </a:gridCol>
              </a:tblGrid>
              <a:tr h="4859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 of patient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39180"/>
                  </a:ext>
                </a:extLst>
              </a:tr>
              <a:tr h="4859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Adult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73%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640519"/>
                  </a:ext>
                </a:extLst>
              </a:tr>
              <a:tr h="4859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Pediatric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27%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171804"/>
                  </a:ext>
                </a:extLst>
              </a:tr>
              <a:tr h="4859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 of patient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51182"/>
                  </a:ext>
                </a:extLst>
              </a:tr>
              <a:tr h="4859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Female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49%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21998"/>
                  </a:ext>
                </a:extLst>
              </a:tr>
              <a:tr h="48596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Male 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51%</a:t>
                      </a:r>
                      <a:endParaRPr lang="en-US" sz="18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70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6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A707-2676-3AFD-13DC-49048F24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85" y="0"/>
            <a:ext cx="952499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Patient Indicators –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04379-9B6F-D601-3AD3-A7035ED6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5277"/>
            <a:ext cx="10515600" cy="1180631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Gill Sans MT" panose="020B0502020104020203" pitchFamily="34" charset="0"/>
              </a:rPr>
              <a:t>Average consultation and dispensing times in the present study were 11.7 minutes and 175.8 seconds, respectively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Gill Sans MT" panose="020B0502020104020203" pitchFamily="34" charset="0"/>
              </a:rPr>
              <a:t>From a total of 250 medicines prescribed, 229 (91.6%) were dispensed, of which only 92.6% were adequately labeled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BB50E6-D88F-61B3-7C05-C2DCC61D854F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BFA565-EF85-72E6-C47C-3E96E23A1396}"/>
              </a:ext>
            </a:extLst>
          </p:cNvPr>
          <p:cNvGraphicFramePr>
            <a:graphicFrameLocks noGrp="1"/>
          </p:cNvGraphicFramePr>
          <p:nvPr/>
        </p:nvGraphicFramePr>
        <p:xfrm>
          <a:off x="714702" y="1438783"/>
          <a:ext cx="9945203" cy="3185768"/>
        </p:xfrm>
        <a:graphic>
          <a:graphicData uri="http://schemas.openxmlformats.org/drawingml/2006/table">
            <a:tbl>
              <a:tblPr firstRow="1" firstCol="1" bandRow="1"/>
              <a:tblGrid>
                <a:gridCol w="1614237">
                  <a:extLst>
                    <a:ext uri="{9D8B030D-6E8A-4147-A177-3AD203B41FA5}">
                      <a16:colId xmlns:a16="http://schemas.microsoft.com/office/drawing/2014/main" val="909006451"/>
                    </a:ext>
                  </a:extLst>
                </a:gridCol>
                <a:gridCol w="1782523">
                  <a:extLst>
                    <a:ext uri="{9D8B030D-6E8A-4147-A177-3AD203B41FA5}">
                      <a16:colId xmlns:a16="http://schemas.microsoft.com/office/drawing/2014/main" val="3413031093"/>
                    </a:ext>
                  </a:extLst>
                </a:gridCol>
                <a:gridCol w="1829087">
                  <a:extLst>
                    <a:ext uri="{9D8B030D-6E8A-4147-A177-3AD203B41FA5}">
                      <a16:colId xmlns:a16="http://schemas.microsoft.com/office/drawing/2014/main" val="1698286872"/>
                    </a:ext>
                  </a:extLst>
                </a:gridCol>
                <a:gridCol w="1614237">
                  <a:extLst>
                    <a:ext uri="{9D8B030D-6E8A-4147-A177-3AD203B41FA5}">
                      <a16:colId xmlns:a16="http://schemas.microsoft.com/office/drawing/2014/main" val="2547714302"/>
                    </a:ext>
                  </a:extLst>
                </a:gridCol>
                <a:gridCol w="1561137">
                  <a:extLst>
                    <a:ext uri="{9D8B030D-6E8A-4147-A177-3AD203B41FA5}">
                      <a16:colId xmlns:a16="http://schemas.microsoft.com/office/drawing/2014/main" val="507638101"/>
                    </a:ext>
                  </a:extLst>
                </a:gridCol>
                <a:gridCol w="1543982">
                  <a:extLst>
                    <a:ext uri="{9D8B030D-6E8A-4147-A177-3AD203B41FA5}">
                      <a16:colId xmlns:a16="http://schemas.microsoft.com/office/drawing/2014/main" val="2860779056"/>
                    </a:ext>
                  </a:extLst>
                </a:gridCol>
              </a:tblGrid>
              <a:tr h="928188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Dispensing Time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Consultation Time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Drugs Prescribed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Dispensed Drugs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Labeled Drugs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1759"/>
                  </a:ext>
                </a:extLst>
              </a:tr>
              <a:tr h="92818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17583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1174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0627"/>
                  </a:ext>
                </a:extLst>
              </a:tr>
              <a:tr h="6646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 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175.8 seconds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 mins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 (91.6%)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 (92.6%)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8150"/>
                  </a:ext>
                </a:extLst>
              </a:tr>
              <a:tr h="6646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standards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&gt;180 seconds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minutes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1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71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FEA6-44B7-D06E-583F-3ECE5AB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99" y="266276"/>
            <a:ext cx="10515600" cy="8435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Facility Indicators – Findings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E49AC8-3AC8-B8DC-F681-A04F5F31BA9F}"/>
              </a:ext>
            </a:extLst>
          </p:cNvPr>
          <p:cNvSpPr txBox="1">
            <a:spLocks/>
          </p:cNvSpPr>
          <p:nvPr/>
        </p:nvSpPr>
        <p:spPr>
          <a:xfrm>
            <a:off x="562302" y="3966460"/>
            <a:ext cx="11067395" cy="206595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Out of the 22 essential medicines as per the MOH HPT tracer products list – 19 medicines (86%) were in stock and 3 (14%) recorded as out of stock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Out of the 3 out of stock medicines, 2 were antimicrobial medicines i.e., Benzyl penicillin 1 MU (IV) &amp; Amoxicillin 500mg (PO)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528945-9346-8347-3151-D2D9D22E2CDE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6C4CEA-8DBC-0FA8-7F3D-5A92B46139A3}"/>
              </a:ext>
            </a:extLst>
          </p:cNvPr>
          <p:cNvGraphicFramePr>
            <a:graphicFrameLocks noGrp="1"/>
          </p:cNvGraphicFramePr>
          <p:nvPr/>
        </p:nvGraphicFramePr>
        <p:xfrm>
          <a:off x="1223461" y="1659891"/>
          <a:ext cx="9440278" cy="186162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844821">
                  <a:extLst>
                    <a:ext uri="{9D8B030D-6E8A-4147-A177-3AD203B41FA5}">
                      <a16:colId xmlns:a16="http://schemas.microsoft.com/office/drawing/2014/main" val="3153692856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190964286"/>
                    </a:ext>
                  </a:extLst>
                </a:gridCol>
                <a:gridCol w="4169328">
                  <a:extLst>
                    <a:ext uri="{9D8B030D-6E8A-4147-A177-3AD203B41FA5}">
                      <a16:colId xmlns:a16="http://schemas.microsoft.com/office/drawing/2014/main" val="4114369728"/>
                    </a:ext>
                  </a:extLst>
                </a:gridCol>
              </a:tblGrid>
              <a:tr h="390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Parameter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Percentage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86623"/>
                  </a:ext>
                </a:extLst>
              </a:tr>
              <a:tr h="390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In stock essential medicines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3829148"/>
                  </a:ext>
                </a:extLst>
              </a:tr>
              <a:tr h="579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Out of stock essential medicines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0618801"/>
                  </a:ext>
                </a:extLst>
              </a:tr>
              <a:tr h="501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Antimicrobials out of stock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ill Sans MT" panose="020B0502020104020203" pitchFamily="34" charset="0"/>
                        </a:rPr>
                        <a:t>25% (of total antimicrobials on list)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1815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30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133462EA-4902-9D55-0D88-92095E76889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17808"/>
          <a:stretch/>
        </p:blipFill>
        <p:spPr>
          <a:xfrm>
            <a:off x="8455587" y="56626"/>
            <a:ext cx="3394010" cy="33659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13F5545-2EC1-9198-2BAE-B3364F21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9" y="0"/>
            <a:ext cx="3307853" cy="693683"/>
          </a:xfrm>
        </p:spPr>
        <p:txBody>
          <a:bodyPr/>
          <a:lstStyle/>
          <a:p>
            <a:r>
              <a:rPr lang="en-US" sz="3200" dirty="0">
                <a:latin typeface="Gill Sans MT" panose="020B0502020104020203" pitchFamily="34" charset="0"/>
              </a:rPr>
              <a:t>Photo Gallery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8B587-D5C2-28B5-1BC0-140416D05A2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04800" y="3448865"/>
            <a:ext cx="11786532" cy="439964"/>
          </a:xfrm>
        </p:spPr>
        <p:txBody>
          <a:bodyPr/>
          <a:lstStyle/>
          <a:p>
            <a:pPr marL="58738" indent="4763"/>
            <a:r>
              <a:rPr lang="en-US" sz="1000" dirty="0">
                <a:latin typeface="Gill Sans MT" panose="020B0502020104020203" pitchFamily="34" charset="0"/>
              </a:rPr>
              <a:t>Top Left: Pharmacy outpatient department – Dispensing time observation for patient indicators. Top Center: Data collectors compiling data. Top Right: Mariakani Outpatient department: Data collection of RDU Patient indicators – Consultation time. Bottom Left: Consultation time data collection for Patient indicators. Bottom Center: Data Collection tool. Bottom Right; Data collection team. Photo Credit: Peter Ngugi – Mariakani SCH </a:t>
            </a:r>
          </a:p>
        </p:txBody>
      </p:sp>
      <p:pic>
        <p:nvPicPr>
          <p:cNvPr id="9" name="Picture 8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273D9D78-0D32-111A-C776-3669107A3A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8"/>
          <a:stretch/>
        </p:blipFill>
        <p:spPr>
          <a:xfrm>
            <a:off x="5132335" y="63062"/>
            <a:ext cx="2858868" cy="3365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B3638-8FAC-C6D6-871B-A2520E6C5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933" y="6572585"/>
            <a:ext cx="1301817" cy="209561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F4FD080-4FC5-4700-E8A6-BB684185C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3"/>
          <a:stretch/>
        </p:blipFill>
        <p:spPr bwMode="auto">
          <a:xfrm>
            <a:off x="304800" y="814199"/>
            <a:ext cx="4382814" cy="26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30D64DD1-10C5-3E82-75D1-5B56D7261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6"/>
          <a:stretch/>
        </p:blipFill>
        <p:spPr bwMode="auto">
          <a:xfrm>
            <a:off x="362607" y="3830094"/>
            <a:ext cx="2858868" cy="29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247C7-F804-8A80-0B9D-3E8C6929A1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2970"/>
          <a:stretch/>
        </p:blipFill>
        <p:spPr>
          <a:xfrm rot="16200000">
            <a:off x="4327497" y="3279811"/>
            <a:ext cx="2941537" cy="4042105"/>
          </a:xfrm>
          <a:prstGeom prst="rect">
            <a:avLst/>
          </a:prstGeom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8F6EE33F-712B-E32E-EE7C-11288446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16" y="3830510"/>
            <a:ext cx="3922049" cy="29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1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4DB2C-B4C3-40F4-8E31-1C9C83A97D7A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74025" y="3038855"/>
            <a:ext cx="585267" cy="18290"/>
          </a:xfrm>
          <a:prstGeom prst="rect">
            <a:avLst/>
          </a:prstGeom>
        </p:spPr>
      </p:pic>
      <p:pic>
        <p:nvPicPr>
          <p:cNvPr id="8" name="Google Shape;688;p18">
            <a:extLst>
              <a:ext uri="{FF2B5EF4-FFF2-40B4-BE49-F238E27FC236}">
                <a16:creationId xmlns:a16="http://schemas.microsoft.com/office/drawing/2014/main" id="{3D453E14-400C-1763-178F-582580EFDA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40" y="6224611"/>
            <a:ext cx="1668225" cy="57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ounty Government of Kilifi">
            <a:extLst>
              <a:ext uri="{FF2B5EF4-FFF2-40B4-BE49-F238E27FC236}">
                <a16:creationId xmlns:a16="http://schemas.microsoft.com/office/drawing/2014/main" id="{90F143CB-C2CC-0209-EA80-C3B83CFE6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6"/>
          <a:stretch/>
        </p:blipFill>
        <p:spPr bwMode="auto">
          <a:xfrm>
            <a:off x="401770" y="78617"/>
            <a:ext cx="2105368" cy="23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2AC5-A988-2319-BBB8-1DF8BF788EAD}"/>
              </a:ext>
            </a:extLst>
          </p:cNvPr>
          <p:cNvSpPr txBox="1">
            <a:spLocks/>
          </p:cNvSpPr>
          <p:nvPr/>
        </p:nvSpPr>
        <p:spPr>
          <a:xfrm>
            <a:off x="2589355" y="936260"/>
            <a:ext cx="9317975" cy="21054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Kilifi County – through the support of the County AMS focal person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Mariakani Sub-County Hospital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MTC/AMS Committee at Mariakani SCH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USAID MTaPS team 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F3B97C-413E-62BA-D8D6-94D7E0A1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686" y="237222"/>
            <a:ext cx="10515600" cy="70969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Acknowledgements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BFBC0D-694B-40AA-C008-8CC22E57F42B}"/>
              </a:ext>
            </a:extLst>
          </p:cNvPr>
          <p:cNvCxnSpPr>
            <a:cxnSpLocks/>
          </p:cNvCxnSpPr>
          <p:nvPr/>
        </p:nvCxnSpPr>
        <p:spPr>
          <a:xfrm>
            <a:off x="2906649" y="802539"/>
            <a:ext cx="7636873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0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236" y="1229710"/>
            <a:ext cx="9144000" cy="32593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THANK YOU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i="1" dirty="0" err="1">
                <a:latin typeface="Gill Sans MT" panose="020B0502020104020203" pitchFamily="34" charset="0"/>
              </a:rPr>
              <a:t>Asanteni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br>
              <a:rPr lang="en-US" dirty="0">
                <a:latin typeface="Gill Sans MT" panose="020B0502020104020203" pitchFamily="34" charset="0"/>
              </a:rPr>
            </a:b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787F8-C6E5-E53A-C42C-84760D064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9" b="11945"/>
          <a:stretch/>
        </p:blipFill>
        <p:spPr bwMode="auto">
          <a:xfrm>
            <a:off x="381000" y="6279423"/>
            <a:ext cx="1734127" cy="48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B8EAC-4D8C-776D-49BE-2F6E5751D2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58" y="6329797"/>
            <a:ext cx="2662567" cy="43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3933D-DC03-4B3C-51C6-AD3DE0F75244}"/>
              </a:ext>
            </a:extLst>
          </p:cNvPr>
          <p:cNvCxnSpPr>
            <a:cxnSpLocks/>
          </p:cNvCxnSpPr>
          <p:nvPr/>
        </p:nvCxnSpPr>
        <p:spPr>
          <a:xfrm>
            <a:off x="969461" y="1283184"/>
            <a:ext cx="2810969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290;p38">
            <a:extLst>
              <a:ext uri="{FF2B5EF4-FFF2-40B4-BE49-F238E27FC236}">
                <a16:creationId xmlns:a16="http://schemas.microsoft.com/office/drawing/2014/main" id="{118A2E8B-7F73-3091-5937-156F15D1B636}"/>
              </a:ext>
            </a:extLst>
          </p:cNvPr>
          <p:cNvSpPr txBox="1">
            <a:spLocks/>
          </p:cNvSpPr>
          <p:nvPr/>
        </p:nvSpPr>
        <p:spPr>
          <a:xfrm>
            <a:off x="10454833" y="6556527"/>
            <a:ext cx="1737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USAID MTaPS Program </a:t>
            </a:r>
          </a:p>
        </p:txBody>
      </p:sp>
      <p:sp>
        <p:nvSpPr>
          <p:cNvPr id="3" name="Google Shape;290;p38">
            <a:extLst>
              <a:ext uri="{FF2B5EF4-FFF2-40B4-BE49-F238E27FC236}">
                <a16:creationId xmlns:a16="http://schemas.microsoft.com/office/drawing/2014/main" id="{C56ACC26-08C3-A807-94CC-828E2D20E3D4}"/>
              </a:ext>
            </a:extLst>
          </p:cNvPr>
          <p:cNvSpPr txBox="1">
            <a:spLocks/>
          </p:cNvSpPr>
          <p:nvPr/>
        </p:nvSpPr>
        <p:spPr>
          <a:xfrm>
            <a:off x="10454833" y="6564916"/>
            <a:ext cx="1737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USAID MTaPS Program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Rational Drug Use (RDU) is essential for achieving quality healthcare provision and Universal Health Coverage (UHC).</a:t>
            </a:r>
          </a:p>
          <a:p>
            <a:r>
              <a:rPr lang="en-US" dirty="0">
                <a:latin typeface="Gill Sans MT" panose="020B0502020104020203" pitchFamily="34" charset="0"/>
              </a:rPr>
              <a:t>RDU ensures appropriate prescribing, dispensing, and use of medicines.</a:t>
            </a:r>
          </a:p>
          <a:p>
            <a:r>
              <a:rPr lang="en-US" dirty="0">
                <a:latin typeface="Gill Sans MT" panose="020B0502020104020203" pitchFamily="34" charset="0"/>
              </a:rPr>
              <a:t>Occurrences of irrational use of medicines can lead to poor patient outcomes and contribute to antimicrobial resistance (AMR).</a:t>
            </a:r>
          </a:p>
          <a:p>
            <a:r>
              <a:rPr lang="en-US" dirty="0">
                <a:latin typeface="Gill Sans MT" panose="020B0502020104020203" pitchFamily="34" charset="0"/>
              </a:rPr>
              <a:t>Mariakani Sub-County Hospital (SCH) in collaboration with USAID Medicines, Technologies and Pharmaceutical Services (MTaPS) program conducted a study to assess practice towards rational drug use. </a:t>
            </a:r>
          </a:p>
        </p:txBody>
      </p:sp>
    </p:spTree>
    <p:extLst>
      <p:ext uri="{BB962C8B-B14F-4D97-AF65-F5344CB8AC3E}">
        <p14:creationId xmlns:p14="http://schemas.microsoft.com/office/powerpoint/2010/main" val="12030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3933D-DC03-4B3C-51C6-AD3DE0F75244}"/>
              </a:ext>
            </a:extLst>
          </p:cNvPr>
          <p:cNvCxnSpPr>
            <a:cxnSpLocks/>
          </p:cNvCxnSpPr>
          <p:nvPr/>
        </p:nvCxnSpPr>
        <p:spPr>
          <a:xfrm>
            <a:off x="1010404" y="1337775"/>
            <a:ext cx="2139601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Objective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To assess medicine use patterns in the outpatient departments of Mariakani SCH (secondary care hospital) by employing the standard World Health Organization (WHO)/The International Network for Rational Use of Drugs (INRUD) drug use indicators</a:t>
            </a:r>
          </a:p>
          <a:p>
            <a:r>
              <a:rPr lang="en-US" dirty="0">
                <a:latin typeface="Gill Sans MT" panose="020B0502020104020203" pitchFamily="34" charset="0"/>
              </a:rPr>
              <a:t>To determine the level of rational use of medicines using the WHO/INRUD core drug use prescription, patient, and facility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3933D-DC03-4B3C-51C6-AD3DE0F75244}"/>
              </a:ext>
            </a:extLst>
          </p:cNvPr>
          <p:cNvCxnSpPr>
            <a:cxnSpLocks/>
          </p:cNvCxnSpPr>
          <p:nvPr/>
        </p:nvCxnSpPr>
        <p:spPr>
          <a:xfrm>
            <a:off x="966958" y="780727"/>
            <a:ext cx="3139494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5D582A-ECF8-5D71-27CA-1E551EC4C19C}"/>
              </a:ext>
            </a:extLst>
          </p:cNvPr>
          <p:cNvSpPr txBox="1">
            <a:spLocks/>
          </p:cNvSpPr>
          <p:nvPr/>
        </p:nvSpPr>
        <p:spPr>
          <a:xfrm>
            <a:off x="6216977" y="763068"/>
            <a:ext cx="5833021" cy="4926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Prescribing indicators: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Average number of medicines per encounter,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% of generic medicines prescribed,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% of prescriptions with antibiotics,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% of prescriptions with injections, 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% of prescribed medicines from KEML were determined.</a:t>
            </a:r>
          </a:p>
          <a:p>
            <a:pPr marL="1016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Patient indicators:</a:t>
            </a:r>
          </a:p>
          <a:p>
            <a:pPr marL="461963" indent="-346075" algn="just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 dispensing time</a:t>
            </a:r>
          </a:p>
          <a:p>
            <a:pPr marL="461963" indent="-346075" algn="just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Average consultation time </a:t>
            </a:r>
          </a:p>
          <a:p>
            <a:pPr marL="461963" indent="-346075" algn="just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drugs prescribed </a:t>
            </a:r>
          </a:p>
          <a:p>
            <a:pPr marL="461963" indent="-346075" algn="just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Medicines dispensed </a:t>
            </a:r>
          </a:p>
          <a:p>
            <a:pPr marL="461963" indent="-346075" algn="just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Medicines labelled appropriately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i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Facility indicators:</a:t>
            </a:r>
            <a:endParaRPr lang="en-US" sz="1600" i="1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342900" algn="just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tracer medicines available in the facility</a:t>
            </a:r>
          </a:p>
          <a:p>
            <a:pPr marL="461963" indent="-342900" algn="just">
              <a:lnSpc>
                <a:spcPct val="10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prescribers with access to the KEML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1805D-2ACD-433E-9DAE-B57EC971E8DC}"/>
              </a:ext>
            </a:extLst>
          </p:cNvPr>
          <p:cNvSpPr txBox="1"/>
          <p:nvPr/>
        </p:nvSpPr>
        <p:spPr>
          <a:xfrm>
            <a:off x="253354" y="775240"/>
            <a:ext cx="5811113" cy="558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Prescribing indicators (</a:t>
            </a:r>
            <a:r>
              <a:rPr lang="en-US" sz="1600" b="1" i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r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etrospective study):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600 prescription encounters were taken for Mariakani SCH (based on WHO recommendations)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Reporting period: July 2021 to June 2022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Total 6,006 prescriptions received in the in Mariakani SCH outpatient pharmacy from July 2021 to June 2022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Using </a:t>
            </a: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systematic random sampling, every tenth (10</a:t>
            </a:r>
            <a:r>
              <a:rPr lang="en-US" sz="1600" baseline="30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) prescription was sampled in Mariakani SCH.</a:t>
            </a:r>
          </a:p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Patient indicators (prospective study):</a:t>
            </a:r>
            <a:endParaRPr lang="en-US" sz="1600" dirty="0">
              <a:solidFill>
                <a:srgbClr val="000000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100 outpatient attendants (encounters) in Mariakani SCH interviewed (WHO recommends) this was assessed by prospective convenient sampling. </a:t>
            </a:r>
          </a:p>
          <a:p>
            <a:pPr>
              <a:lnSpc>
                <a:spcPct val="150000"/>
              </a:lnSpc>
            </a:pPr>
            <a:r>
              <a:rPr lang="en-US" sz="1600" b="1" i="1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Facility indicators (prospective study):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Availability of the 22 essential medicines as per the  Kenya Health Products and Technologies (HPT) tracer products list*.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4B1A5AD-99B2-18AF-268D-D9E14308C54F}"/>
              </a:ext>
            </a:extLst>
          </p:cNvPr>
          <p:cNvSpPr txBox="1">
            <a:spLocks/>
          </p:cNvSpPr>
          <p:nvPr/>
        </p:nvSpPr>
        <p:spPr>
          <a:xfrm>
            <a:off x="866617" y="-289058"/>
            <a:ext cx="5581968" cy="103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44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latin typeface="Gill Sans MT" panose="020B0502020104020203" pitchFamily="34" charset="0"/>
              </a:rPr>
              <a:t>Methodology 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810C462-7100-08EC-EBFA-690ECABF2EDC}"/>
              </a:ext>
            </a:extLst>
          </p:cNvPr>
          <p:cNvSpPr txBox="1">
            <a:spLocks/>
          </p:cNvSpPr>
          <p:nvPr/>
        </p:nvSpPr>
        <p:spPr>
          <a:xfrm>
            <a:off x="6242658" y="-252248"/>
            <a:ext cx="5581968" cy="1036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44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latin typeface="Gill Sans MT" panose="020B0502020104020203" pitchFamily="34" charset="0"/>
              </a:rPr>
              <a:t>Key Outputs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11EE8D-5B0D-35F5-60CA-7985BF6ECFBD}"/>
              </a:ext>
            </a:extLst>
          </p:cNvPr>
          <p:cNvCxnSpPr>
            <a:cxnSpLocks/>
          </p:cNvCxnSpPr>
          <p:nvPr/>
        </p:nvCxnSpPr>
        <p:spPr>
          <a:xfrm>
            <a:off x="6332482" y="774516"/>
            <a:ext cx="3683876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1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FEA6-44B7-D06E-583F-3ECE5AB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00" y="276787"/>
            <a:ext cx="10515600" cy="8435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Prescribing Indicators - Sociodemographic Characteristics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8410C6-1034-E9B4-1711-04163065A83B}"/>
              </a:ext>
            </a:extLst>
          </p:cNvPr>
          <p:cNvGraphicFramePr>
            <a:graphicFrameLocks noGrp="1"/>
          </p:cNvGraphicFramePr>
          <p:nvPr/>
        </p:nvGraphicFramePr>
        <p:xfrm>
          <a:off x="604348" y="1353473"/>
          <a:ext cx="10872950" cy="3712515"/>
        </p:xfrm>
        <a:graphic>
          <a:graphicData uri="http://schemas.openxmlformats.org/drawingml/2006/table">
            <a:tbl>
              <a:tblPr firstRow="1" firstCol="1" bandRow="1"/>
              <a:tblGrid>
                <a:gridCol w="2590797">
                  <a:extLst>
                    <a:ext uri="{9D8B030D-6E8A-4147-A177-3AD203B41FA5}">
                      <a16:colId xmlns:a16="http://schemas.microsoft.com/office/drawing/2014/main" val="855284337"/>
                    </a:ext>
                  </a:extLst>
                </a:gridCol>
                <a:gridCol w="3356513">
                  <a:extLst>
                    <a:ext uri="{9D8B030D-6E8A-4147-A177-3AD203B41FA5}">
                      <a16:colId xmlns:a16="http://schemas.microsoft.com/office/drawing/2014/main" val="2720772723"/>
                    </a:ext>
                  </a:extLst>
                </a:gridCol>
                <a:gridCol w="2750201">
                  <a:extLst>
                    <a:ext uri="{9D8B030D-6E8A-4147-A177-3AD203B41FA5}">
                      <a16:colId xmlns:a16="http://schemas.microsoft.com/office/drawing/2014/main" val="992039617"/>
                    </a:ext>
                  </a:extLst>
                </a:gridCol>
                <a:gridCol w="2175439">
                  <a:extLst>
                    <a:ext uri="{9D8B030D-6E8A-4147-A177-3AD203B41FA5}">
                      <a16:colId xmlns:a16="http://schemas.microsoft.com/office/drawing/2014/main" val="182937520"/>
                    </a:ext>
                  </a:extLst>
                </a:gridCol>
              </a:tblGrid>
              <a:tr h="742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Variables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of Patients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33136"/>
                  </a:ext>
                </a:extLst>
              </a:tr>
              <a:tr h="742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Type of patient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Adult &gt; 18 years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18997"/>
                  </a:ext>
                </a:extLst>
              </a:tr>
              <a:tr h="742503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Pediatric &lt; 18years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084946"/>
                  </a:ext>
                </a:extLst>
              </a:tr>
              <a:tr h="742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525292"/>
                  </a:ext>
                </a:extLst>
              </a:tr>
              <a:tr h="742503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Female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677883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8E49AC8-3AC8-B8DC-F681-A04F5F31BA9F}"/>
              </a:ext>
            </a:extLst>
          </p:cNvPr>
          <p:cNvSpPr txBox="1">
            <a:spLocks/>
          </p:cNvSpPr>
          <p:nvPr/>
        </p:nvSpPr>
        <p:spPr>
          <a:xfrm>
            <a:off x="440187" y="5277625"/>
            <a:ext cx="11608563" cy="881437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Majority of prescriptions received by Mariakani SCH were for adult patients; 46% more adult prescriptions compared to pediatrics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>
                <a:latin typeface="Gill Sans MT" panose="020B0502020104020203" pitchFamily="34" charset="0"/>
              </a:rPr>
              <a:t>There were 34% more female patients receiving medicines in the outpatient department compared to males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528945-9346-8347-3151-D2D9D22E2CDE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9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25FF-1240-B499-E30C-8A8EF53A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154263"/>
            <a:ext cx="10515600" cy="53876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Key findings – Prescribing indicators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3E37C9-D029-33F7-4135-188B7D4E01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250" y="861193"/>
          <a:ext cx="11353800" cy="4116458"/>
        </p:xfrm>
        <a:graphic>
          <a:graphicData uri="http://schemas.openxmlformats.org/drawingml/2006/table">
            <a:tbl>
              <a:tblPr firstRow="1" firstCol="1" bandRow="1"/>
              <a:tblGrid>
                <a:gridCol w="3970837">
                  <a:extLst>
                    <a:ext uri="{9D8B030D-6E8A-4147-A177-3AD203B41FA5}">
                      <a16:colId xmlns:a16="http://schemas.microsoft.com/office/drawing/2014/main" val="3696659240"/>
                    </a:ext>
                  </a:extLst>
                </a:gridCol>
                <a:gridCol w="2242824">
                  <a:extLst>
                    <a:ext uri="{9D8B030D-6E8A-4147-A177-3AD203B41FA5}">
                      <a16:colId xmlns:a16="http://schemas.microsoft.com/office/drawing/2014/main" val="1073536343"/>
                    </a:ext>
                  </a:extLst>
                </a:gridCol>
                <a:gridCol w="2873370">
                  <a:extLst>
                    <a:ext uri="{9D8B030D-6E8A-4147-A177-3AD203B41FA5}">
                      <a16:colId xmlns:a16="http://schemas.microsoft.com/office/drawing/2014/main" val="2105195653"/>
                    </a:ext>
                  </a:extLst>
                </a:gridCol>
                <a:gridCol w="2266769">
                  <a:extLst>
                    <a:ext uri="{9D8B030D-6E8A-4147-A177-3AD203B41FA5}">
                      <a16:colId xmlns:a16="http://schemas.microsoft.com/office/drawing/2014/main" val="578413725"/>
                    </a:ext>
                  </a:extLst>
                </a:gridCol>
              </a:tblGrid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Prescribing Indicators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Frequency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WHO Standard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625740"/>
                  </a:ext>
                </a:extLst>
              </a:tr>
              <a:tr h="4274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 of medicines prescribed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44830"/>
                  </a:ext>
                </a:extLst>
              </a:tr>
              <a:tr h="461130">
                <a:tc gridSpan="4"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092667"/>
                  </a:ext>
                </a:extLst>
              </a:tr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Medicines prescribed by generic 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74%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880779"/>
                  </a:ext>
                </a:extLst>
              </a:tr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Medicines prescribed from EML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95%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75664"/>
                  </a:ext>
                </a:extLst>
              </a:tr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Prescriptions with ≥ one antimicrobial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69%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&lt;30 (20%–26.8%)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490"/>
                  </a:ext>
                </a:extLst>
              </a:tr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number of antimicrobials prescribed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90194"/>
                  </a:ext>
                </a:extLst>
              </a:tr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Injections prescribed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6%*</a:t>
                      </a:r>
                      <a:endParaRPr lang="en-US" sz="16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(13.4%–21.1%)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0702"/>
                  </a:ext>
                </a:extLst>
              </a:tr>
              <a:tr h="4611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Average medicines per prescription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</a:t>
                      </a:r>
                      <a:endParaRPr lang="en-US" sz="16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≤2 (1.6%–1.8%)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33940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E7EB31-1525-D41A-C5C0-A4C63442E867}"/>
              </a:ext>
            </a:extLst>
          </p:cNvPr>
          <p:cNvSpPr txBox="1">
            <a:spLocks/>
          </p:cNvSpPr>
          <p:nvPr/>
        </p:nvSpPr>
        <p:spPr>
          <a:xfrm>
            <a:off x="735725" y="5348251"/>
            <a:ext cx="4456386" cy="947774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latin typeface="Gill Sans MT" panose="020B0502020104020203" pitchFamily="34" charset="0"/>
              </a:rPr>
              <a:t>WHO prescribing standards met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% of injection encounters – 6%* (target &lt;21.1%)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56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600" dirty="0">
                <a:latin typeface="Gill Sans MT" panose="020B0502020104020203" pitchFamily="34" charset="0"/>
              </a:rPr>
              <a:t>* Note: only represents outpatient prescriptions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64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74BDCE-BB64-A4FA-237B-E30169558EC7}"/>
              </a:ext>
            </a:extLst>
          </p:cNvPr>
          <p:cNvSpPr txBox="1">
            <a:spLocks/>
          </p:cNvSpPr>
          <p:nvPr/>
        </p:nvSpPr>
        <p:spPr>
          <a:xfrm>
            <a:off x="6320726" y="5145816"/>
            <a:ext cx="5293206" cy="1019156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latin typeface="Gill Sans MT" panose="020B0502020104020203" pitchFamily="34" charset="0"/>
              </a:rPr>
              <a:t>WHO prescribing standards </a:t>
            </a:r>
            <a:r>
              <a:rPr lang="en-US" sz="6400" b="1" i="1" u="sng" dirty="0">
                <a:latin typeface="Gill Sans MT" panose="020B0502020104020203" pitchFamily="34" charset="0"/>
              </a:rPr>
              <a:t>NOT</a:t>
            </a:r>
            <a:r>
              <a:rPr lang="en-US" sz="6400" b="1" i="1" dirty="0">
                <a:latin typeface="Gill Sans MT" panose="020B0502020104020203" pitchFamily="34" charset="0"/>
              </a:rPr>
              <a:t> met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Medicines prescribed by generic name – 63% (target 100%)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Medicines prescribed from EML – 91% (target 100%)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% of antimicrobial encounters – 28% (target &lt;30%)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6400" dirty="0">
              <a:latin typeface="Gill Sans MT" panose="020B05020201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64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>
                <a:latin typeface="Gill Sans MT" panose="020B0502020104020203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2B8B34-F8AA-3248-3B02-2DBD5D9DAFE4}"/>
              </a:ext>
            </a:extLst>
          </p:cNvPr>
          <p:cNvCxnSpPr>
            <a:cxnSpLocks/>
          </p:cNvCxnSpPr>
          <p:nvPr/>
        </p:nvCxnSpPr>
        <p:spPr>
          <a:xfrm>
            <a:off x="966951" y="714048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8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162C-97EE-0DD3-930B-8703BB10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05" y="0"/>
            <a:ext cx="952499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Key findings – Prescribing indicators</a:t>
            </a:r>
            <a:endParaRPr lang="en-US" sz="28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9E0708-D842-0098-B41D-658D32F38758}"/>
              </a:ext>
            </a:extLst>
          </p:cNvPr>
          <p:cNvSpPr txBox="1">
            <a:spLocks/>
          </p:cNvSpPr>
          <p:nvPr/>
        </p:nvSpPr>
        <p:spPr>
          <a:xfrm>
            <a:off x="4908762" y="2540508"/>
            <a:ext cx="5757933" cy="719847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latin typeface="Gill Sans MT" panose="020B0502020104020203" pitchFamily="34" charset="0"/>
              </a:rPr>
              <a:t>Key findings: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Average number of medicines prescribed per prescription – 2.7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>
                <a:latin typeface="Gill Sans MT" panose="020B0502020104020203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A08895-D553-191C-03A3-AB51234BC4B9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364D1A5-5BDE-2883-A076-E2F81E19A952}"/>
              </a:ext>
            </a:extLst>
          </p:cNvPr>
          <p:cNvGraphicFramePr>
            <a:graphicFrameLocks/>
          </p:cNvGraphicFramePr>
          <p:nvPr/>
        </p:nvGraphicFramePr>
        <p:xfrm>
          <a:off x="714702" y="1466615"/>
          <a:ext cx="10115858" cy="462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06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021E-F7B1-4981-C233-16B82189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Deep-dive into antimicrobial prescribing trends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DD87D6-6156-E12C-33BA-AA7A64BD398B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18D5E49-2B83-385C-F28D-9CFA61AD6771}"/>
              </a:ext>
            </a:extLst>
          </p:cNvPr>
          <p:cNvSpPr txBox="1">
            <a:spLocks/>
          </p:cNvSpPr>
          <p:nvPr/>
        </p:nvSpPr>
        <p:spPr>
          <a:xfrm>
            <a:off x="483476" y="5348252"/>
            <a:ext cx="11130456" cy="831832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latin typeface="Gill Sans MT" panose="020B0502020104020203" pitchFamily="34" charset="0"/>
              </a:rPr>
              <a:t>Key findings: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69% of prescriptions contained at least one antimicrobial 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Female patients were 38% more likely to be prescribed an antimicrobial medicine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64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>
                <a:latin typeface="Gill Sans MT" panose="020B0502020104020203" pitchFamily="34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F03464-B7C3-8BD5-BE17-F280530F3215}"/>
              </a:ext>
            </a:extLst>
          </p:cNvPr>
          <p:cNvGraphicFramePr>
            <a:graphicFrameLocks noGrp="1"/>
          </p:cNvGraphicFramePr>
          <p:nvPr/>
        </p:nvGraphicFramePr>
        <p:xfrm>
          <a:off x="326130" y="1553533"/>
          <a:ext cx="5282714" cy="359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2A1362-3016-CC29-4B0F-E2C9B42EB605}"/>
              </a:ext>
            </a:extLst>
          </p:cNvPr>
          <p:cNvGraphicFramePr>
            <a:graphicFrameLocks noGrp="1"/>
          </p:cNvGraphicFramePr>
          <p:nvPr/>
        </p:nvGraphicFramePr>
        <p:xfrm>
          <a:off x="5822731" y="1280730"/>
          <a:ext cx="5724257" cy="396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62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5CB4E7-A481-A9FB-E292-FA6A6414DBE7}"/>
              </a:ext>
            </a:extLst>
          </p:cNvPr>
          <p:cNvGraphicFramePr>
            <a:graphicFrameLocks/>
          </p:cNvGraphicFramePr>
          <p:nvPr/>
        </p:nvGraphicFramePr>
        <p:xfrm>
          <a:off x="608621" y="1486123"/>
          <a:ext cx="10790899" cy="444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B13213-64E6-E77C-D6D8-78518158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62" y="268353"/>
            <a:ext cx="10515600" cy="84982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Key findings – Prescribing indicators </a:t>
            </a:r>
            <a:endParaRPr lang="en-US" sz="28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A749466-EE59-93B5-5D90-D3CE6CEBA3C5}"/>
              </a:ext>
            </a:extLst>
          </p:cNvPr>
          <p:cNvSpPr txBox="1">
            <a:spLocks/>
          </p:cNvSpPr>
          <p:nvPr/>
        </p:nvSpPr>
        <p:spPr>
          <a:xfrm>
            <a:off x="5034131" y="2496972"/>
            <a:ext cx="6019949" cy="1049603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i="1" dirty="0">
                <a:latin typeface="Gill Sans MT" panose="020B0502020104020203" pitchFamily="34" charset="0"/>
              </a:rPr>
              <a:t>Key findings: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latin typeface="Gill Sans MT" panose="020B0502020104020203" pitchFamily="34" charset="0"/>
              </a:rPr>
              <a:t>Average number of antimicrobials prescribed per prescription with antimicrobials – 1.1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6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dirty="0">
                <a:latin typeface="Gill Sans MT" panose="020B0502020104020203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A66D5B-BFE7-094F-AA5F-C58A7F97ADD0}"/>
              </a:ext>
            </a:extLst>
          </p:cNvPr>
          <p:cNvCxnSpPr>
            <a:cxnSpLocks/>
          </p:cNvCxnSpPr>
          <p:nvPr/>
        </p:nvCxnSpPr>
        <p:spPr>
          <a:xfrm>
            <a:off x="409903" y="1214945"/>
            <a:ext cx="11067395" cy="0"/>
          </a:xfrm>
          <a:prstGeom prst="line">
            <a:avLst/>
          </a:prstGeom>
          <a:ln w="285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1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1070</Words>
  <Application>Microsoft Office PowerPoint</Application>
  <PresentationFormat>Widescreen</PresentationFormat>
  <Paragraphs>197</Paragraphs>
  <Slides>16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Gill Sans MT</vt:lpstr>
      <vt:lpstr>Times New Roman</vt:lpstr>
      <vt:lpstr>Office Theme</vt:lpstr>
      <vt:lpstr>PREVALENCE AND PRACTICE TOWARDS RATIONAL DRUG USE AT MARIAKANI SUB-COUNTY HOSPITAL (MSCH) BASED ON WORLD HEALTH ORGANISATION CORE DRUG USE INDICATORS</vt:lpstr>
      <vt:lpstr>Introduction</vt:lpstr>
      <vt:lpstr>Objective</vt:lpstr>
      <vt:lpstr>PowerPoint Presentation</vt:lpstr>
      <vt:lpstr>Prescribing Indicators - Sociodemographic Characteristics</vt:lpstr>
      <vt:lpstr>Key findings – Prescribing indicators  </vt:lpstr>
      <vt:lpstr>Key findings – Prescribing indicators</vt:lpstr>
      <vt:lpstr>Deep-dive into antimicrobial prescribing trends</vt:lpstr>
      <vt:lpstr>Key findings – Prescribing indicators </vt:lpstr>
      <vt:lpstr>PowerPoint Presentation</vt:lpstr>
      <vt:lpstr>Patient Indicators - Sociodemographic Characteristics</vt:lpstr>
      <vt:lpstr>Patient Indicators – Findings</vt:lpstr>
      <vt:lpstr>Facility Indicators – Findings</vt:lpstr>
      <vt:lpstr>Photo Gallery</vt:lpstr>
      <vt:lpstr>Acknowledgements </vt:lpstr>
      <vt:lpstr>THANK YOU Asanteni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Wangai,Helen</dc:creator>
  <cp:lastModifiedBy>Gitonga,Nkatha</cp:lastModifiedBy>
  <cp:revision>6</cp:revision>
  <dcterms:created xsi:type="dcterms:W3CDTF">2023-05-03T04:36:36Z</dcterms:created>
  <dcterms:modified xsi:type="dcterms:W3CDTF">2023-05-08T10:28:42Z</dcterms:modified>
</cp:coreProperties>
</file>