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3934" r:id="rId3"/>
    <p:sldId id="3938" r:id="rId4"/>
    <p:sldId id="3946" r:id="rId5"/>
    <p:sldId id="3942" r:id="rId6"/>
    <p:sldId id="3947" r:id="rId7"/>
    <p:sldId id="3943" r:id="rId8"/>
    <p:sldId id="3948" r:id="rId9"/>
    <p:sldId id="3949" r:id="rId10"/>
    <p:sldId id="3950" r:id="rId11"/>
    <p:sldId id="3935" r:id="rId12"/>
    <p:sldId id="37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creens" id="{DF434C48-D40F-F84C-8AE9-0B1B53C77D7C}">
          <p14:sldIdLst>
            <p14:sldId id="3934"/>
            <p14:sldId id="3938"/>
            <p14:sldId id="3946"/>
            <p14:sldId id="3942"/>
            <p14:sldId id="3947"/>
            <p14:sldId id="3943"/>
            <p14:sldId id="3948"/>
            <p14:sldId id="3949"/>
            <p14:sldId id="3950"/>
            <p14:sldId id="3935"/>
            <p14:sldId id="3734"/>
          </p14:sldIdLst>
        </p14:section>
      </p14:sectionLst>
    </p:ext>
    <p:ext uri="{EFAFB233-063F-42B5-8137-9DF3F51BA10A}">
      <p15:sldGuideLst xmlns:p15="http://schemas.microsoft.com/office/powerpoint/2012/main">
        <p15:guide id="1" pos="1183">
          <p15:clr>
            <a:srgbClr val="A4A3A4"/>
          </p15:clr>
        </p15:guide>
        <p15:guide id="2" orient="horz" pos="1211">
          <p15:clr>
            <a:srgbClr val="A4A3A4"/>
          </p15:clr>
        </p15:guide>
        <p15:guide id="3" pos="321">
          <p15:clr>
            <a:srgbClr val="A4A3A4"/>
          </p15:clr>
        </p15:guide>
        <p15:guide id="4" orient="horz" pos="1687">
          <p15:clr>
            <a:srgbClr val="A4A3A4"/>
          </p15:clr>
        </p15:guide>
        <p15:guide id="5" orient="horz" pos="2358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3192">
          <p15:clr>
            <a:srgbClr val="A4A3A4"/>
          </p15:clr>
        </p15:guide>
        <p15:guide id="8" pos="7326">
          <p15:clr>
            <a:srgbClr val="A4A3A4"/>
          </p15:clr>
        </p15:guide>
        <p15:guide id="9" orient="horz" pos="254">
          <p15:clr>
            <a:srgbClr val="A4A3A4"/>
          </p15:clr>
        </p15:guide>
        <p15:guide id="10" pos="5728">
          <p15:clr>
            <a:srgbClr val="A4A3A4"/>
          </p15:clr>
        </p15:guide>
        <p15:guide id="11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Meiring" initials="JM" lastIdx="2" clrIdx="0"/>
  <p:cmAuthor id="2" name="Alfred Itunga" initials="AI" lastIdx="1" clrIdx="1"/>
  <p:cmAuthor id="3" name="Lucy Njuguna" initials="LN" lastIdx="1" clrIdx="2"/>
  <p:cmAuthor id="4" name="Dr. Lilian Otiso" initials="DLO" lastIdx="11" clrIdx="3"/>
  <p:cmAuthor id="5" name="festusmutua" initials="f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4BC"/>
    <a:srgbClr val="7030A0"/>
    <a:srgbClr val="FD8008"/>
    <a:srgbClr val="800080"/>
    <a:srgbClr val="6F8E91"/>
    <a:srgbClr val="CCCCFF"/>
    <a:srgbClr val="BC1632"/>
    <a:srgbClr val="1D3E89"/>
    <a:srgbClr val="8E27C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250" autoAdjust="0"/>
  </p:normalViewPr>
  <p:slideViewPr>
    <p:cSldViewPr snapToGrid="0">
      <p:cViewPr varScale="1">
        <p:scale>
          <a:sx n="60" d="100"/>
          <a:sy n="60" d="100"/>
        </p:scale>
        <p:origin x="102" y="600"/>
      </p:cViewPr>
      <p:guideLst>
        <p:guide pos="1183"/>
        <p:guide orient="horz" pos="1211"/>
        <p:guide pos="321"/>
        <p:guide orient="horz" pos="1687"/>
        <p:guide orient="horz" pos="2358"/>
        <p:guide pos="3840"/>
        <p:guide orient="horz" pos="3192"/>
        <p:guide pos="7326"/>
        <p:guide orient="horz" pos="254"/>
        <p:guide pos="5728"/>
        <p:guide pos="47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FD-4494-BA8F-352514A0D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FD-4494-BA8F-352514A0D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FD-4494-BA8F-352514A0DAC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ANC</c:v>
                </c:pt>
                <c:pt idx="1">
                  <c:v>MCH</c:v>
                </c:pt>
                <c:pt idx="2">
                  <c:v>OPD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9433</c:v>
                </c:pt>
                <c:pt idx="1">
                  <c:v>2343</c:v>
                </c:pt>
                <c:pt idx="2">
                  <c:v>26677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FD-4494-BA8F-352514A0D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44-43F3-AFE8-1A49796FCF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44-43F3-AFE8-1A49796FCF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44-43F3-AFE8-1A49796FCF9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CCC</c:v>
                </c:pt>
                <c:pt idx="1">
                  <c:v>ANC</c:v>
                </c:pt>
                <c:pt idx="2">
                  <c:v>OPD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44-43F3-AFE8-1A49796FCF93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3C42C-F2A5-7F47-A364-192BA2DF5A32}" type="datetimeFigureOut">
              <a:rPr lang="en-US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2E57-7ACF-C84A-9A49-3539D15A7EEC}" type="slidenum">
              <a:r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ED813-F7C3-7B42-AA1E-F98D37226BC0}" type="datetimeFigureOut">
              <a:rPr lang="en-US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58F8-5166-284A-B215-87EA21A2CBD6}" type="slidenum">
              <a:r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fld id="{D2E872B1-4A10-44D4-BBD4-A39E34F9C0E6}" type="slidenum">
              <a:rPr lang="en-US" altLang="en-US" smtClean="0">
                <a:latin typeface="Calibri" panose="020F0502020204030204" pitchFamily="34" charset="0"/>
              </a:r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Master Bkg - D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90499" y="6570481"/>
            <a:ext cx="11819249" cy="2875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fr-FR" sz="1400" i="1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Towards 95:95:95 HIV/AIDS Epidemic Control Goals</a:t>
            </a:r>
            <a:endParaRPr kumimoji="0" lang="en-US" altLang="fr-FR" sz="1400" i="1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21053" y="6667500"/>
            <a:ext cx="671945" cy="189551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00" b="1">
                <a:solidFill>
                  <a:schemeClr val="bg1"/>
                </a:solidFill>
                <a:latin typeface="Montserrat" panose="00000A00000000000000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933450" y="403225"/>
            <a:ext cx="8317230" cy="10941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4200"/>
              </a:lnSpc>
              <a:spcBef>
                <a:spcPts val="0"/>
              </a:spcBef>
              <a:buFontTx/>
              <a:buNone/>
              <a:defRPr sz="3600" b="1" i="0" baseline="0">
                <a:solidFill>
                  <a:srgbClr val="7030A0"/>
                </a:solidFill>
                <a:latin typeface="Calibri" panose="020F0502020204030204" pitchFamily="34" charset="0"/>
                <a:ea typeface="Arial Unicode MS" panose="020B0604020202020204" charset="-122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Primary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933254" y="2300140"/>
            <a:ext cx="10624007" cy="3573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defRPr>
            </a:lvl1pPr>
            <a:lvl2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2pPr>
            <a:lvl3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3pPr>
            <a:lvl4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4pPr>
            <a:lvl5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et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vestibulum sed. Maecenas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id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tristique</a:t>
            </a:r>
            <a:r>
              <a:rPr lang="en-US" dirty="0"/>
              <a:t> fermentum </a:t>
            </a:r>
            <a:r>
              <a:rPr lang="en-US" dirty="0" err="1"/>
              <a:t>neque</a:t>
            </a:r>
            <a:r>
              <a:rPr lang="en-US" dirty="0"/>
              <a:t> vel tempus.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ac,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 l="-644" r="1325" b="6840"/>
          <a:stretch>
            <a:fillRect/>
          </a:stretch>
        </p:blipFill>
        <p:spPr>
          <a:xfrm>
            <a:off x="9251315" y="189865"/>
            <a:ext cx="2675890" cy="1575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" y="-38098"/>
            <a:ext cx="121920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471846" y="2895600"/>
            <a:ext cx="7256953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baseline="0"/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0499" y="6570481"/>
            <a:ext cx="11819249" cy="28751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fr-FR" sz="1400" i="1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Towards 95:95:95 HIV/AIDS Epidemic Control Goals</a:t>
            </a:r>
            <a:endParaRPr kumimoji="0" lang="fr-FR" sz="1400" b="0" i="1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" panose="020B0306030504020204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/>
          <a:srcRect l="-644" r="1325" b="6840"/>
          <a:stretch>
            <a:fillRect/>
          </a:stretch>
        </p:blipFill>
        <p:spPr>
          <a:xfrm>
            <a:off x="7973060" y="4156710"/>
            <a:ext cx="3780790" cy="2225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319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/>
          <a:srcRect l="-644" r="1325" b="6840"/>
          <a:stretch>
            <a:fillRect/>
          </a:stretch>
        </p:blipFill>
        <p:spPr>
          <a:xfrm>
            <a:off x="7974965" y="4311650"/>
            <a:ext cx="3578860" cy="2106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Master Bkg - D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90499" y="6570481"/>
            <a:ext cx="11819249" cy="2875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fr-FR" sz="1400" i="1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Towards 95:95:95 HIV/AIDS Epidemic Control Goals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" panose="020B030603050402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21053" y="6667500"/>
            <a:ext cx="671945" cy="189551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00" b="1">
                <a:solidFill>
                  <a:schemeClr val="bg1"/>
                </a:solidFill>
                <a:latin typeface="Montserrat" panose="00000A00000000000000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933450" y="403225"/>
            <a:ext cx="8186420" cy="10941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4200"/>
              </a:lnSpc>
              <a:spcBef>
                <a:spcPts val="0"/>
              </a:spcBef>
              <a:buFontTx/>
              <a:buNone/>
              <a:defRPr sz="3600" b="0" i="0" baseline="0">
                <a:solidFill>
                  <a:srgbClr val="7030A0"/>
                </a:solidFill>
                <a:latin typeface="Arial Rounded MT Bold" panose="020F0704030504030204" charset="0"/>
                <a:cs typeface="Arial Rounded MT Bold" panose="020F070403050403020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Primary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933450" y="1764665"/>
            <a:ext cx="10623550" cy="41090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Calibri Regular" panose="020F0502020204030204" charset="0"/>
                <a:cs typeface="Calibri Regular" panose="020F0502020204030204" charset="0"/>
              </a:defRPr>
            </a:lvl1pPr>
            <a:lvl2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2pPr>
            <a:lvl3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3pPr>
            <a:lvl4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4pPr>
            <a:lvl5pPr>
              <a:buFontTx/>
              <a:buNone/>
              <a:defRPr sz="1800" baseline="0">
                <a:solidFill>
                  <a:schemeClr val="bg1"/>
                </a:solidFill>
                <a:latin typeface="Montserrat" panose="00000A00000000000000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et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vestibulum sed. Maecenas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id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Donec </a:t>
            </a:r>
            <a:r>
              <a:rPr lang="en-US" dirty="0" err="1"/>
              <a:t>tristique</a:t>
            </a:r>
            <a:r>
              <a:rPr lang="en-US" dirty="0"/>
              <a:t> fermentum </a:t>
            </a:r>
            <a:r>
              <a:rPr lang="en-US" dirty="0" err="1"/>
              <a:t>neque</a:t>
            </a:r>
            <a:r>
              <a:rPr lang="en-US" dirty="0"/>
              <a:t> vel tempus.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ac,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 l="-644" r="1325" b="6840"/>
          <a:stretch>
            <a:fillRect/>
          </a:stretch>
        </p:blipFill>
        <p:spPr>
          <a:xfrm>
            <a:off x="9318625" y="184785"/>
            <a:ext cx="2374265" cy="1397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troduction P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467599" y="2970442"/>
            <a:ext cx="4056062" cy="10772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4200"/>
              </a:lnSpc>
              <a:spcBef>
                <a:spcPts val="0"/>
              </a:spcBef>
              <a:buFontTx/>
              <a:buNone/>
              <a:defRPr sz="3500" b="1">
                <a:solidFill>
                  <a:schemeClr val="bg1"/>
                </a:solidFill>
                <a:latin typeface="Montserrat" panose="00000A00000000000000" pitchFamily="2" charset="77"/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467598" y="4226010"/>
            <a:ext cx="4103059" cy="928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Montserrat" panose="00000A00000000000000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Lorem ipsum dolor sit amet, consectetur adipiscing elit. Suspendisse rhoncus risus lacus, et sollicitudin neque vestibulum sed. Maecenas lobortis accumsan quam, ut vulputate odio aliquam ut. Vivamus id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467598" y="5324173"/>
            <a:ext cx="4103059" cy="31291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i="0" baseline="0">
                <a:solidFill>
                  <a:srgbClr val="FFEDA9"/>
                </a:solidFill>
                <a:latin typeface="Montserrat" panose="00000A00000000000000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Author,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Background -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 l="-644" r="1325" b="6840"/>
          <a:stretch>
            <a:fillRect/>
          </a:stretch>
        </p:blipFill>
        <p:spPr>
          <a:xfrm>
            <a:off x="9251315" y="189865"/>
            <a:ext cx="2675890" cy="1575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EB84-8E6B-42BA-A302-DC8E175A360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E237-1E93-4821-80EF-667C54FC6F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02480"/>
            <a:ext cx="12296140" cy="227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31D14D-B916-4B57-A64C-7257C585C2FA}" type="slidenum">
              <a:rPr lang="en-US" altLang="en-US" sz="1200">
                <a:solidFill>
                  <a:srgbClr val="898989"/>
                </a:solidFill>
              </a:r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2715" y="1331496"/>
            <a:ext cx="11445067" cy="447312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UPTAKE OF TB SCREENING FOR PATIENTS ATTENDING KISII TEACHING AND REFERRAL HOSPITAL(KTRH), KISII, KENYA.</a:t>
            </a:r>
          </a:p>
          <a:p>
            <a:pPr algn="ctr"/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Walter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Anunda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Ochwangi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Sarah Jebitok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en-US" sz="2600" b="1" baseline="30000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Affiliations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MOH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LVCT Health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en-US" sz="2600" b="1" baseline="30000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233" y="5460644"/>
            <a:ext cx="11253550" cy="1335383"/>
            <a:chOff x="-50" y="8706"/>
            <a:chExt cx="18069" cy="235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387" y="9042"/>
              <a:ext cx="2632" cy="1676"/>
            </a:xfrm>
            <a:prstGeom prst="rect">
              <a:avLst/>
            </a:prstGeom>
          </p:spPr>
        </p:pic>
        <p:pic>
          <p:nvPicPr>
            <p:cNvPr id="9" name="Picture 9" descr="LVCT Final logo Pantone-0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8706"/>
              <a:ext cx="3327" cy="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6"/>
          <a:srcRect l="-644" r="1325" b="6840"/>
          <a:stretch>
            <a:fillRect/>
          </a:stretch>
        </p:blipFill>
        <p:spPr>
          <a:xfrm>
            <a:off x="9077325" y="658495"/>
            <a:ext cx="2964815" cy="17456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2857500" y="6001385"/>
            <a:ext cx="6736080" cy="356235"/>
            <a:chOff x="4793" y="6030"/>
            <a:chExt cx="10608" cy="5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rcRect l="72042" t="7407" r="4772" b="7407"/>
            <a:stretch>
              <a:fillRect/>
            </a:stretch>
          </p:blipFill>
          <p:spPr>
            <a:xfrm>
              <a:off x="7705" y="6139"/>
              <a:ext cx="420" cy="442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rcRect l="38254" t="9556" r="38328" b="9296"/>
            <a:stretch>
              <a:fillRect/>
            </a:stretch>
          </p:blipFill>
          <p:spPr>
            <a:xfrm>
              <a:off x="4793" y="6139"/>
              <a:ext cx="394" cy="391"/>
            </a:xfrm>
            <a:prstGeom prst="ellipse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60" y="6156"/>
              <a:ext cx="2026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fr-FR" sz="1400" b="1" kern="0" cap="all">
                  <a:solidFill>
                    <a:schemeClr val="tx1"/>
                  </a:solidFill>
                  <a:ea typeface="Open Sans" panose="020B0306030504020204" pitchFamily="34" charset="0"/>
                  <a:cs typeface="+mn-lt"/>
                </a:rPr>
                <a:t>@</a:t>
              </a:r>
              <a:r>
                <a:rPr lang="en-US" sz="1400">
                  <a:cs typeface="+mn-lt"/>
                  <a:sym typeface="+mn-ea"/>
                </a:rPr>
                <a:t>LVCTKenya</a:t>
              </a:r>
              <a:r>
                <a:rPr lang="en-US" sz="1400">
                  <a:sym typeface="+mn-ea"/>
                </a:rPr>
                <a:t> </a:t>
              </a:r>
              <a:endParaRPr lang="fr-FR" sz="1400" b="1" kern="0" cap="all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8125" y="6139"/>
              <a:ext cx="2026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400">
                  <a:sym typeface="+mn-ea"/>
                </a:rPr>
                <a:t>@lvctKe </a:t>
              </a:r>
              <a:endParaRPr lang="fr-FR" sz="1400" b="1" kern="0" cap="all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10320" y="6155"/>
              <a:ext cx="2026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400">
                  <a:sym typeface="+mn-ea"/>
                </a:rPr>
                <a:t> LVCTHealth  </a:t>
              </a:r>
              <a:endParaRPr lang="fr-FR" sz="1400" b="1" kern="0" cap="all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rcRect l="20414" t="52843" r="62767" b="26551"/>
            <a:stretch>
              <a:fillRect/>
            </a:stretch>
          </p:blipFill>
          <p:spPr>
            <a:xfrm>
              <a:off x="12487" y="6030"/>
              <a:ext cx="623" cy="577"/>
            </a:xfrm>
            <a:prstGeom prst="roundRect">
              <a:avLst/>
            </a:prstGeom>
          </p:spPr>
        </p:pic>
        <p:sp>
          <p:nvSpPr>
            <p:cNvPr id="16" name="Rectangle 9"/>
            <p:cNvSpPr/>
            <p:nvPr/>
          </p:nvSpPr>
          <p:spPr>
            <a:xfrm>
              <a:off x="13375" y="6155"/>
              <a:ext cx="2026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400">
                  <a:sym typeface="+mn-ea"/>
                </a:rPr>
                <a:t> TheLVCT</a:t>
              </a:r>
              <a:endParaRPr lang="fr-FR" sz="1400" b="1" kern="0" cap="all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rcRect l="3725" r="70328" b="8963"/>
          <a:stretch>
            <a:fillRect/>
          </a:stretch>
        </p:blipFill>
        <p:spPr>
          <a:xfrm>
            <a:off x="6118225" y="6068695"/>
            <a:ext cx="248920" cy="249555"/>
          </a:xfrm>
          <a:prstGeom prst="ellips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1466807" y="168608"/>
            <a:ext cx="7607410" cy="1698291"/>
          </a:xfrm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240633" y="2213811"/>
            <a:ext cx="11839072" cy="41067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sensitize patients and hospital clients on the importance of TB screening and 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health care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on the importance of TB screening and diagnosis for early identification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10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6751" y="1854720"/>
            <a:ext cx="7256953" cy="10668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  <a:sym typeface="Arial" panose="020B0604020202090204"/>
              </a:rPr>
              <a:t>THANK YOU</a:t>
            </a:r>
            <a:endParaRPr kumimoji="0" lang="da-DK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Arial" panose="020B0604020202090204"/>
              <a:sym typeface="Arial" panose="020B0604020202090204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0155" y="2921635"/>
            <a:ext cx="763079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7030A0"/>
                </a:solidFill>
                <a:latin typeface="Open Sans Bold" panose="020B0306030504020204" charset="0"/>
                <a:ea typeface="MS PGothic" pitchFamily="34" charset="-128"/>
                <a:cs typeface="Open Sans Bold" panose="020B0306030504020204" charset="0"/>
              </a:rPr>
              <a:t>Contact us</a:t>
            </a:r>
            <a:endParaRPr kumimoji="0" lang="en-US" sz="2400" b="1" kern="1200" cap="none" spc="0" normalizeH="0" baseline="0" noProof="0" dirty="0">
              <a:latin typeface="Open Sans Bold" panose="020B0306030504020204" charset="0"/>
              <a:ea typeface="MS PGothic" pitchFamily="34" charset="-128"/>
              <a:cs typeface="Open Sans Bold" panose="020B0306030504020204" charset="0"/>
            </a:endParaRPr>
          </a:p>
          <a:p>
            <a:pPr algn="ctr"/>
            <a:r>
              <a:rPr lang="en-US" b="1" dirty="0">
                <a:sym typeface="+mn-ea"/>
              </a:rPr>
              <a:t>enquiries@lvcthealth.org</a:t>
            </a:r>
            <a:r>
              <a:rPr lang="en-US" dirty="0">
                <a:sym typeface="+mn-ea"/>
              </a:rPr>
              <a:t> </a:t>
            </a:r>
            <a:endParaRPr lang="en-US" dirty="0"/>
          </a:p>
          <a:p>
            <a:pPr algn="ctr"/>
            <a:r>
              <a:rPr lang="en-US" dirty="0">
                <a:sym typeface="+mn-ea"/>
              </a:rPr>
              <a:t>  </a:t>
            </a:r>
            <a:r>
              <a:rPr lang="en-US" b="1" dirty="0">
                <a:sym typeface="+mn-ea"/>
              </a:rPr>
              <a:t>www.lvcthealth.org   www.lvctgroup.org   www.one2onekenya.org</a:t>
            </a:r>
            <a:endParaRPr kumimoji="0" lang="en-US" sz="2400" b="1" kern="1200" cap="none" spc="0" normalizeH="0" baseline="0" noProof="0" dirty="0">
              <a:latin typeface="Arial" panose="020B060402020209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0725" y="2455545"/>
            <a:ext cx="4261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3725" r="70328" b="8963"/>
          <a:stretch>
            <a:fillRect/>
          </a:stretch>
        </p:blipFill>
        <p:spPr>
          <a:xfrm>
            <a:off x="6339840" y="4177665"/>
            <a:ext cx="248920" cy="249555"/>
          </a:xfrm>
          <a:prstGeom prst="ellipse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86430" y="4110355"/>
            <a:ext cx="6736080" cy="356235"/>
            <a:chOff x="4793" y="6030"/>
            <a:chExt cx="10608" cy="5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72042" t="7407" r="4772" b="7407"/>
            <a:stretch>
              <a:fillRect/>
            </a:stretch>
          </p:blipFill>
          <p:spPr>
            <a:xfrm>
              <a:off x="7705" y="6139"/>
              <a:ext cx="420" cy="442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rcRect l="38254" t="9556" r="38328" b="9296"/>
            <a:stretch>
              <a:fillRect/>
            </a:stretch>
          </p:blipFill>
          <p:spPr>
            <a:xfrm>
              <a:off x="4793" y="6139"/>
              <a:ext cx="394" cy="391"/>
            </a:xfrm>
            <a:prstGeom prst="ellipse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60" y="6156"/>
              <a:ext cx="2026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fr-FR" sz="1400" b="1" kern="0" cap="all" dirty="0">
                  <a:solidFill>
                    <a:schemeClr val="tx1"/>
                  </a:solidFill>
                  <a:ea typeface="Open Sans" panose="020B0306030504020204" pitchFamily="34" charset="0"/>
                  <a:cs typeface="+mn-lt"/>
                </a:rPr>
                <a:t>@</a:t>
              </a:r>
              <a:r>
                <a:rPr lang="en-US" sz="1400" dirty="0" err="1">
                  <a:cs typeface="+mn-lt"/>
                  <a:sym typeface="+mn-ea"/>
                </a:rPr>
                <a:t>LVCTKenya</a:t>
              </a:r>
              <a:r>
                <a:rPr lang="en-US" sz="1400" dirty="0">
                  <a:sym typeface="+mn-ea"/>
                </a:rPr>
                <a:t> </a:t>
              </a:r>
              <a:endParaRPr lang="fr-FR" sz="1400" b="1" kern="0" cap="all" dirty="0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8125" y="6111"/>
              <a:ext cx="1634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400" dirty="0">
                  <a:sym typeface="+mn-ea"/>
                </a:rPr>
                <a:t>@</a:t>
              </a:r>
              <a:r>
                <a:rPr lang="en-US" sz="1400" dirty="0" err="1">
                  <a:sym typeface="+mn-ea"/>
                </a:rPr>
                <a:t>lvctKe</a:t>
              </a:r>
              <a:r>
                <a:rPr lang="en-US" sz="1400" dirty="0">
                  <a:sym typeface="+mn-ea"/>
                </a:rPr>
                <a:t> </a:t>
              </a:r>
              <a:endParaRPr lang="fr-FR" sz="1400" b="1" kern="0" cap="all" dirty="0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10320" y="6155"/>
              <a:ext cx="2026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400">
                  <a:sym typeface="+mn-ea"/>
                </a:rPr>
                <a:t> LVCTHealth  </a:t>
              </a:r>
              <a:endParaRPr lang="fr-FR" sz="1400" b="1" kern="0" cap="all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rcRect l="20414" t="52843" r="62767" b="26551"/>
            <a:stretch>
              <a:fillRect/>
            </a:stretch>
          </p:blipFill>
          <p:spPr>
            <a:xfrm>
              <a:off x="12487" y="6030"/>
              <a:ext cx="623" cy="577"/>
            </a:xfrm>
            <a:prstGeom prst="roundRect">
              <a:avLst/>
            </a:prstGeom>
          </p:spPr>
        </p:pic>
        <p:sp>
          <p:nvSpPr>
            <p:cNvPr id="16" name="Rectangle 9"/>
            <p:cNvSpPr/>
            <p:nvPr/>
          </p:nvSpPr>
          <p:spPr>
            <a:xfrm>
              <a:off x="13375" y="6155"/>
              <a:ext cx="2026" cy="349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400" dirty="0">
                  <a:sym typeface="+mn-ea"/>
                </a:rPr>
                <a:t> </a:t>
              </a:r>
              <a:r>
                <a:rPr lang="en-US" sz="1400" dirty="0" err="1">
                  <a:sym typeface="+mn-ea"/>
                </a:rPr>
                <a:t>TheLVCT</a:t>
              </a:r>
              <a:endParaRPr lang="fr-FR" sz="1400" b="1" kern="0" cap="all" dirty="0">
                <a:solidFill>
                  <a:schemeClr val="tx1"/>
                </a:solidFill>
                <a:latin typeface="Montserrat" panose="00000A00000000000000" pitchFamily="2" charset="77"/>
                <a:ea typeface="Open Sans" panose="020B0306030504020204" pitchFamily="34" charset="0"/>
                <a:cs typeface="Open Sans" panose="020B03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933254" y="331304"/>
            <a:ext cx="8317426" cy="129239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endParaRPr lang="en-US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33254" y="1623696"/>
            <a:ext cx="10624007" cy="493994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2800" b="1" dirty="0">
              <a:solidFill>
                <a:srgbClr val="1D3E89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1D3E89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Kisii Teaching and Referral Hospital (KTRH)has an establishment of 580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HCWs and about 270,000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areas are usually crowded with limited ventilation due to design and non-functional mechanical ventilation, putting health workers at continuous risk of acquiring airborne infections like tuberculosis (TB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1D3E89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933254" y="331304"/>
            <a:ext cx="8317426" cy="129239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endParaRPr lang="en-US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17096" y="1427747"/>
            <a:ext cx="11140166" cy="513589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Kenya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TB endemic country and an average 73 TB cases are confirmed every month at KTRH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KTRH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IPC team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tasked to put in place a system of screening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TB at the hospital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developed and tested a TB screening strategy, and here we describe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outcomes;</a:t>
            </a:r>
            <a:endParaRPr lang="en-US" sz="2800" b="1" dirty="0">
              <a:solidFill>
                <a:srgbClr val="1D3E89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4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344531" y="0"/>
            <a:ext cx="9152395" cy="169627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13568" y="1696279"/>
            <a:ext cx="11341548" cy="480077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screening exercise is mandatory to all clients visiting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conducted between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to 31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November 2022.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TB screening tool was used to identify patients who could be having TB.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process was confidential and was done at departmental level at screening areas by trained and qualified screeners.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344531" y="0"/>
            <a:ext cx="8863637" cy="169627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44530" y="1528176"/>
            <a:ext cx="11590795" cy="496030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adolescents, children and pregnant mothers were screened in the OPD, MCH and CCC departments of the hospital.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presumptive register for the patients was developed and the presumptive TB cases were referred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GENEXPERT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MICROSCOY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was done in the Microbiology Laboratory department.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96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1" y="1"/>
            <a:ext cx="9557358" cy="1497330"/>
          </a:xfrm>
        </p:spPr>
        <p:txBody>
          <a:bodyPr/>
          <a:lstStyle/>
          <a:p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</a:t>
            </a:r>
            <a:r>
              <a:rPr lang="en-US" sz="4800" dirty="0" smtClean="0"/>
              <a:t>NUMBER SCREENED PER SDP</a:t>
            </a:r>
            <a:endParaRPr lang="en-US" sz="48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225468" y="1497332"/>
            <a:ext cx="11624154" cy="4890942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6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551530"/>
              </p:ext>
            </p:extLst>
          </p:nvPr>
        </p:nvGraphicFramePr>
        <p:xfrm>
          <a:off x="488515" y="1497331"/>
          <a:ext cx="11204483" cy="489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344531" y="0"/>
            <a:ext cx="8863637" cy="169627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33254" y="1528176"/>
            <a:ext cx="10624007" cy="496030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Screened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38453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Presumptive TB Cases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TB 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142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7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29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344531" y="0"/>
            <a:ext cx="8863637" cy="1696278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TB CASES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8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518428"/>
              </p:ext>
            </p:extLst>
          </p:nvPr>
        </p:nvGraphicFramePr>
        <p:xfrm>
          <a:off x="1267453" y="1480048"/>
          <a:ext cx="9753600" cy="496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31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344531" y="0"/>
            <a:ext cx="8863637" cy="1696278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33254" y="1528176"/>
            <a:ext cx="10624007" cy="49603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Stigma, inadequate knowledge was among the reasons for poor uptake of the TB screening opportunity amongst clients at Kisii Teaching and Referral Hospital.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F2C6D-2AA1-024A-A651-F2F87D6F8EA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 panose="00000A00000000000000" pitchFamily="2" charset="77"/>
                <a:ea typeface="+mn-ea"/>
                <a:cs typeface="+mn-cs"/>
              </a:rPr>
              <a:t>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ontserrat" panose="00000A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15730"/>
      </p:ext>
    </p:extLst>
  </p:cSld>
  <p:clrMapOvr>
    <a:masterClrMapping/>
  </p:clrMapOvr>
</p:sld>
</file>

<file path=ppt/theme/theme1.xml><?xml version="1.0" encoding="utf-8"?>
<a:theme xmlns:a="http://schemas.openxmlformats.org/drawingml/2006/main" name="1_Pathfinder PPT Base">
  <a:themeElements>
    <a:clrScheme name="Pathfinder 2021">
      <a:dk1>
        <a:srgbClr val="3A3838"/>
      </a:dk1>
      <a:lt1>
        <a:srgbClr val="F2F2F2"/>
      </a:lt1>
      <a:dk2>
        <a:srgbClr val="685C53"/>
      </a:dk2>
      <a:lt2>
        <a:srgbClr val="E7E6E6"/>
      </a:lt2>
      <a:accent1>
        <a:srgbClr val="224494"/>
      </a:accent1>
      <a:accent2>
        <a:srgbClr val="D86018"/>
      </a:accent2>
      <a:accent3>
        <a:srgbClr val="D19000"/>
      </a:accent3>
      <a:accent4>
        <a:srgbClr val="FFEDA9"/>
      </a:accent4>
      <a:accent5>
        <a:srgbClr val="3EB1C8"/>
      </a:accent5>
      <a:accent6>
        <a:srgbClr val="719500"/>
      </a:accent6>
      <a:hlink>
        <a:srgbClr val="D86018"/>
      </a:hlink>
      <a:folHlink>
        <a:srgbClr val="224494"/>
      </a:folHlink>
    </a:clrScheme>
    <a:fontScheme name="Pathfinder 202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Pathfinder 2021</Template>
  <TotalTime>175</TotalTime>
  <Words>381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 Unicode MS</vt:lpstr>
      <vt:lpstr>MS PGothic</vt:lpstr>
      <vt:lpstr>Arial</vt:lpstr>
      <vt:lpstr>Arial Rounded MT Bold</vt:lpstr>
      <vt:lpstr>Calibri</vt:lpstr>
      <vt:lpstr>Calibri Light</vt:lpstr>
      <vt:lpstr>Calibri Regular</vt:lpstr>
      <vt:lpstr>Montserrat</vt:lpstr>
      <vt:lpstr>Open Sans</vt:lpstr>
      <vt:lpstr>Open Sans Bold</vt:lpstr>
      <vt:lpstr>Open Sans Light</vt:lpstr>
      <vt:lpstr>Times New Roman</vt:lpstr>
      <vt:lpstr>Wingdings</vt:lpstr>
      <vt:lpstr>1_Pathfinder PPT Base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Pathfinder_PPT Presentation Template [Email Resolution]</dc:title>
  <dc:creator>Joe Meiring</dc:creator>
  <cp:lastModifiedBy>HP</cp:lastModifiedBy>
  <cp:revision>84</cp:revision>
  <dcterms:created xsi:type="dcterms:W3CDTF">2022-08-03T11:51:21Z</dcterms:created>
  <dcterms:modified xsi:type="dcterms:W3CDTF">2023-05-04T15:49:08Z</dcterms:modified>
  <cp:category>Pathfinder_PPT Presentation Template [Email Resolution]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0x01010001764CF4CB3AEB4B96FFBF6A9A4561B2</vt:lpwstr>
  </property>
  <property fmtid="{D5CDD505-2E9C-101B-9397-08002B2CF9AE}" pid="3" name="Country">
    <vt:lpwstr>9;#Multi Country|55cc9875-319b-48cf-a320-15ba683b29c8</vt:lpwstr>
  </property>
  <property fmtid="{D5CDD505-2E9C-101B-9397-08002B2CF9AE}" pid="4" name="Org Topic">
    <vt:lpwstr/>
  </property>
  <property fmtid="{D5CDD505-2E9C-101B-9397-08002B2CF9AE}" pid="5" name="Org Language">
    <vt:lpwstr>1;#English|dd0c03cf-2d8a-4077-a6b1-012cb05c7a25</vt:lpwstr>
  </property>
  <property fmtid="{D5CDD505-2E9C-101B-9397-08002B2CF9AE}" pid="6" name="Doc Type">
    <vt:lpwstr>11;#Communication Material|e793110e-7300-427d-bdb6-911efcf0f366;#8;#Template|d7852109-dc70-45aa-8671-40c8f5b45338</vt:lpwstr>
  </property>
  <property fmtid="{D5CDD505-2E9C-101B-9397-08002B2CF9AE}" pid="7" name="KSOProductBuildVer">
    <vt:lpwstr>1033-3.2.0.6370</vt:lpwstr>
  </property>
</Properties>
</file>