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FAE308A4-9677-4EB4-B0CA-7CC2F0F2AD6B}" type="datetimeFigureOut">
              <a:rPr lang="en-KE" smtClean="0"/>
              <a:t>18/04/2023</a:t>
            </a:fld>
            <a:endParaRPr lang="en-KE"/>
          </a:p>
        </p:txBody>
      </p:sp>
      <p:sp>
        <p:nvSpPr>
          <p:cNvPr id="5" name="Footer Placeholder 4"/>
          <p:cNvSpPr>
            <a:spLocks noGrp="1"/>
          </p:cNvSpPr>
          <p:nvPr>
            <p:ph type="ftr" sz="quarter" idx="11"/>
          </p:nvPr>
        </p:nvSpPr>
        <p:spPr>
          <a:xfrm>
            <a:off x="1371600" y="4323845"/>
            <a:ext cx="6400800" cy="365125"/>
          </a:xfrm>
        </p:spPr>
        <p:txBody>
          <a:bodyPr/>
          <a:lstStyle/>
          <a:p>
            <a:endParaRPr lang="en-KE"/>
          </a:p>
        </p:txBody>
      </p:sp>
      <p:sp>
        <p:nvSpPr>
          <p:cNvPr id="6" name="Slide Number Placeholder 5"/>
          <p:cNvSpPr>
            <a:spLocks noGrp="1"/>
          </p:cNvSpPr>
          <p:nvPr>
            <p:ph type="sldNum" sz="quarter" idx="12"/>
          </p:nvPr>
        </p:nvSpPr>
        <p:spPr>
          <a:xfrm>
            <a:off x="8077200" y="1430866"/>
            <a:ext cx="2743200" cy="365125"/>
          </a:xfrm>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2872022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989076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a:xfrm>
            <a:off x="685800" y="379941"/>
            <a:ext cx="6991492" cy="365125"/>
          </a:xfrm>
        </p:spPr>
        <p:txBody>
          <a:bodyPr/>
          <a:lstStyle/>
          <a:p>
            <a:endParaRPr lang="en-KE"/>
          </a:p>
        </p:txBody>
      </p:sp>
      <p:sp>
        <p:nvSpPr>
          <p:cNvPr id="7" name="Slide Number Placeholder 6"/>
          <p:cNvSpPr>
            <a:spLocks noGrp="1"/>
          </p:cNvSpPr>
          <p:nvPr>
            <p:ph type="sldNum" sz="quarter" idx="12"/>
          </p:nvPr>
        </p:nvSpPr>
        <p:spPr>
          <a:xfrm>
            <a:off x="10862452" y="381000"/>
            <a:ext cx="643748" cy="365125"/>
          </a:xfrm>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2103716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a:xfrm>
            <a:off x="685800" y="379941"/>
            <a:ext cx="6991492" cy="365125"/>
          </a:xfrm>
        </p:spPr>
        <p:txBody>
          <a:bodyPr/>
          <a:lstStyle/>
          <a:p>
            <a:endParaRPr lang="en-KE"/>
          </a:p>
        </p:txBody>
      </p:sp>
      <p:sp>
        <p:nvSpPr>
          <p:cNvPr id="7" name="Slide Number Placeholder 6"/>
          <p:cNvSpPr>
            <a:spLocks noGrp="1"/>
          </p:cNvSpPr>
          <p:nvPr>
            <p:ph type="sldNum" sz="quarter" idx="12"/>
          </p:nvPr>
        </p:nvSpPr>
        <p:spPr>
          <a:xfrm>
            <a:off x="10862452" y="381000"/>
            <a:ext cx="643748" cy="365125"/>
          </a:xfrm>
        </p:spPr>
        <p:txBody>
          <a:bodyPr/>
          <a:lstStyle/>
          <a:p>
            <a:fld id="{360CE26A-84FD-4EDA-ABB1-57F788C00B77}" type="slidenum">
              <a:rPr lang="en-KE" smtClean="0"/>
              <a:t>‹#›</a:t>
            </a:fld>
            <a:endParaRPr lang="en-KE"/>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4423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a:xfrm>
            <a:off x="685800" y="378883"/>
            <a:ext cx="6991492" cy="365125"/>
          </a:xfrm>
        </p:spPr>
        <p:txBody>
          <a:bodyPr/>
          <a:lstStyle/>
          <a:p>
            <a:endParaRPr lang="en-KE"/>
          </a:p>
        </p:txBody>
      </p:sp>
      <p:sp>
        <p:nvSpPr>
          <p:cNvPr id="7" name="Slide Number Placeholder 6"/>
          <p:cNvSpPr>
            <a:spLocks noGrp="1"/>
          </p:cNvSpPr>
          <p:nvPr>
            <p:ph type="sldNum" sz="quarter" idx="12"/>
          </p:nvPr>
        </p:nvSpPr>
        <p:spPr>
          <a:xfrm>
            <a:off x="10862452" y="381000"/>
            <a:ext cx="643748" cy="365125"/>
          </a:xfrm>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1139275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AE308A4-9677-4EB4-B0CA-7CC2F0F2AD6B}" type="datetimeFigureOut">
              <a:rPr lang="en-KE" smtClean="0"/>
              <a:t>18/04/2023</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486741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FAE308A4-9677-4EB4-B0CA-7CC2F0F2AD6B}" type="datetimeFigureOut">
              <a:rPr lang="en-KE" smtClean="0"/>
              <a:t>18/04/2023</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689334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308A4-9677-4EB4-B0CA-7CC2F0F2AD6B}" type="datetimeFigureOut">
              <a:rPr lang="en-KE" smtClean="0"/>
              <a:t>18/04/2023</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155878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FAE308A4-9677-4EB4-B0CA-7CC2F0F2AD6B}" type="datetimeFigureOut">
              <a:rPr lang="en-KE" smtClean="0"/>
              <a:t>18/04/2023</a:t>
            </a:fld>
            <a:endParaRPr lang="en-KE"/>
          </a:p>
        </p:txBody>
      </p:sp>
      <p:sp>
        <p:nvSpPr>
          <p:cNvPr id="5" name="Footer Placeholder 4"/>
          <p:cNvSpPr>
            <a:spLocks noGrp="1"/>
          </p:cNvSpPr>
          <p:nvPr>
            <p:ph type="ftr" sz="quarter" idx="11"/>
          </p:nvPr>
        </p:nvSpPr>
        <p:spPr>
          <a:xfrm>
            <a:off x="685800" y="381000"/>
            <a:ext cx="6991492" cy="365125"/>
          </a:xfrm>
        </p:spPr>
        <p:txBody>
          <a:bodyPr/>
          <a:lstStyle/>
          <a:p>
            <a:endParaRPr lang="en-KE"/>
          </a:p>
        </p:txBody>
      </p:sp>
      <p:sp>
        <p:nvSpPr>
          <p:cNvPr id="6" name="Slide Number Placeholder 5"/>
          <p:cNvSpPr>
            <a:spLocks noGrp="1"/>
          </p:cNvSpPr>
          <p:nvPr>
            <p:ph type="sldNum" sz="quarter" idx="12"/>
          </p:nvPr>
        </p:nvSpPr>
        <p:spPr>
          <a:xfrm>
            <a:off x="10862452" y="381000"/>
            <a:ext cx="643748" cy="365125"/>
          </a:xfrm>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401609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308A4-9677-4EB4-B0CA-7CC2F0F2AD6B}" type="datetimeFigureOut">
              <a:rPr lang="en-KE" smtClean="0"/>
              <a:t>18/04/2023</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005595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FAE308A4-9677-4EB4-B0CA-7CC2F0F2AD6B}" type="datetimeFigureOut">
              <a:rPr lang="en-KE" smtClean="0"/>
              <a:t>18/04/2023</a:t>
            </a:fld>
            <a:endParaRPr lang="en-KE"/>
          </a:p>
        </p:txBody>
      </p:sp>
      <p:sp>
        <p:nvSpPr>
          <p:cNvPr id="5" name="Footer Placeholder 4"/>
          <p:cNvSpPr>
            <a:spLocks noGrp="1"/>
          </p:cNvSpPr>
          <p:nvPr>
            <p:ph type="ftr" sz="quarter" idx="11"/>
          </p:nvPr>
        </p:nvSpPr>
        <p:spPr>
          <a:xfrm>
            <a:off x="685800" y="381001"/>
            <a:ext cx="6991492" cy="364065"/>
          </a:xfrm>
        </p:spPr>
        <p:txBody>
          <a:bodyPr/>
          <a:lstStyle/>
          <a:p>
            <a:endParaRPr lang="en-KE"/>
          </a:p>
        </p:txBody>
      </p:sp>
      <p:sp>
        <p:nvSpPr>
          <p:cNvPr id="6" name="Slide Number Placeholder 5"/>
          <p:cNvSpPr>
            <a:spLocks noGrp="1"/>
          </p:cNvSpPr>
          <p:nvPr>
            <p:ph type="sldNum" sz="quarter" idx="12"/>
          </p:nvPr>
        </p:nvSpPr>
        <p:spPr>
          <a:xfrm>
            <a:off x="10862452" y="381000"/>
            <a:ext cx="643748" cy="365125"/>
          </a:xfrm>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581564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2153074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308A4-9677-4EB4-B0CA-7CC2F0F2AD6B}" type="datetimeFigureOut">
              <a:rPr lang="en-KE" smtClean="0"/>
              <a:t>18/04/2023</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342310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308A4-9677-4EB4-B0CA-7CC2F0F2AD6B}" type="datetimeFigureOut">
              <a:rPr lang="en-KE" smtClean="0"/>
              <a:t>18/04/2023</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2963540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308A4-9677-4EB4-B0CA-7CC2F0F2AD6B}" type="datetimeFigureOut">
              <a:rPr lang="en-KE" smtClean="0"/>
              <a:t>18/04/2023</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1058106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426471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E308A4-9677-4EB4-B0CA-7CC2F0F2AD6B}" type="datetimeFigureOut">
              <a:rPr lang="en-KE" smtClean="0"/>
              <a:t>18/04/2023</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60CE26A-84FD-4EDA-ABB1-57F788C00B77}" type="slidenum">
              <a:rPr lang="en-KE" smtClean="0"/>
              <a:t>‹#›</a:t>
            </a:fld>
            <a:endParaRPr lang="en-KE"/>
          </a:p>
        </p:txBody>
      </p:sp>
    </p:spTree>
    <p:extLst>
      <p:ext uri="{BB962C8B-B14F-4D97-AF65-F5344CB8AC3E}">
        <p14:creationId xmlns:p14="http://schemas.microsoft.com/office/powerpoint/2010/main" val="1823688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AE308A4-9677-4EB4-B0CA-7CC2F0F2AD6B}" type="datetimeFigureOut">
              <a:rPr lang="en-KE" smtClean="0"/>
              <a:t>18/04/2023</a:t>
            </a:fld>
            <a:endParaRPr lang="en-KE"/>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60CE26A-84FD-4EDA-ABB1-57F788C00B77}" type="slidenum">
              <a:rPr lang="en-KE" smtClean="0"/>
              <a:t>‹#›</a:t>
            </a:fld>
            <a:endParaRPr lang="en-KE"/>
          </a:p>
        </p:txBody>
      </p:sp>
    </p:spTree>
    <p:extLst>
      <p:ext uri="{BB962C8B-B14F-4D97-AF65-F5344CB8AC3E}">
        <p14:creationId xmlns:p14="http://schemas.microsoft.com/office/powerpoint/2010/main" val="357942507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F96A9-8FD3-DC75-D6D8-F8B7152523DA}"/>
              </a:ext>
            </a:extLst>
          </p:cNvPr>
          <p:cNvSpPr>
            <a:spLocks noGrp="1"/>
          </p:cNvSpPr>
          <p:nvPr>
            <p:ph type="ctrTitle"/>
          </p:nvPr>
        </p:nvSpPr>
        <p:spPr>
          <a:xfrm>
            <a:off x="1524000" y="882869"/>
            <a:ext cx="9144000" cy="2627094"/>
          </a:xfrm>
        </p:spPr>
        <p:txBody>
          <a:bodyPr>
            <a:normAutofit/>
          </a:bodyPr>
          <a:lstStyle/>
          <a:p>
            <a:pPr>
              <a:lnSpc>
                <a:spcPct val="115000"/>
              </a:lnSpc>
              <a:spcAft>
                <a:spcPts val="1000"/>
              </a:spcAft>
            </a:pPr>
            <a:r>
              <a:rPr lang="en-US" sz="3200" b="1" dirty="0">
                <a:solidFill>
                  <a:schemeClr val="accent6">
                    <a:lumMod val="75000"/>
                  </a:schemeClr>
                </a:solidFill>
                <a:effectLst/>
                <a:latin typeface="Footlight MT Light" panose="0204060206030A020304" pitchFamily="18" charset="0"/>
                <a:ea typeface="Calibri" panose="020F0502020204030204" pitchFamily="34" charset="0"/>
                <a:cs typeface="Times New Roman" panose="02020603050405020304" pitchFamily="18" charset="0"/>
              </a:rPr>
              <a:t>THE PERCEPTION OF PRESCRIBERS/ CLINICIANS </a:t>
            </a:r>
            <a:br>
              <a:rPr lang="en-US" sz="3200" b="1" dirty="0">
                <a:solidFill>
                  <a:schemeClr val="accent6">
                    <a:lumMod val="75000"/>
                  </a:schemeClr>
                </a:solidFill>
                <a:effectLst/>
                <a:latin typeface="Footlight MT Light" panose="0204060206030A020304" pitchFamily="18" charset="0"/>
                <a:ea typeface="Calibri" panose="020F0502020204030204" pitchFamily="34" charset="0"/>
                <a:cs typeface="Times New Roman" panose="02020603050405020304" pitchFamily="18" charset="0"/>
              </a:rPr>
            </a:br>
            <a:r>
              <a:rPr lang="en-US" sz="3200" b="1" dirty="0">
                <a:solidFill>
                  <a:schemeClr val="accent6">
                    <a:lumMod val="75000"/>
                  </a:schemeClr>
                </a:solidFill>
                <a:effectLst/>
                <a:latin typeface="Footlight MT Light" panose="0204060206030A020304" pitchFamily="18" charset="0"/>
                <a:ea typeface="Calibri" panose="020F0502020204030204" pitchFamily="34" charset="0"/>
                <a:cs typeface="Times New Roman" panose="02020603050405020304" pitchFamily="18" charset="0"/>
              </a:rPr>
              <a:t>ON AMR </a:t>
            </a:r>
            <a:br>
              <a:rPr lang="en-KE" sz="32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3200" b="1" dirty="0">
                <a:solidFill>
                  <a:schemeClr val="accent6">
                    <a:lumMod val="75000"/>
                  </a:schemeClr>
                </a:solidFill>
                <a:effectLst/>
                <a:latin typeface="Footlight MT Light" panose="0204060206030A020304" pitchFamily="18" charset="0"/>
                <a:ea typeface="Calibri" panose="020F0502020204030204" pitchFamily="34" charset="0"/>
                <a:cs typeface="Times New Roman" panose="02020603050405020304" pitchFamily="18" charset="0"/>
              </a:rPr>
              <a:t>IN THIKA LEVEL 5 HOSPITAL.</a:t>
            </a:r>
            <a:endParaRPr lang="en-KE" sz="3200" b="1" dirty="0">
              <a:solidFill>
                <a:schemeClr val="accent6">
                  <a:lumMod val="75000"/>
                </a:schemeClr>
              </a:solidFill>
            </a:endParaRPr>
          </a:p>
        </p:txBody>
      </p:sp>
      <p:sp>
        <p:nvSpPr>
          <p:cNvPr id="3" name="Subtitle 2">
            <a:extLst>
              <a:ext uri="{FF2B5EF4-FFF2-40B4-BE49-F238E27FC236}">
                <a16:creationId xmlns:a16="http://schemas.microsoft.com/office/drawing/2014/main" id="{0E5BD0D6-9375-2ABC-B2AA-474EEF478F42}"/>
              </a:ext>
            </a:extLst>
          </p:cNvPr>
          <p:cNvSpPr>
            <a:spLocks noGrp="1"/>
          </p:cNvSpPr>
          <p:nvPr>
            <p:ph type="subTitle" idx="1"/>
          </p:nvPr>
        </p:nvSpPr>
        <p:spPr/>
        <p:txBody>
          <a:bodyPr>
            <a:normAutofit fontScale="25000" lnSpcReduction="20000"/>
          </a:bodyPr>
          <a:lstStyle/>
          <a:p>
            <a:endParaRPr lang="en-US" dirty="0"/>
          </a:p>
          <a:p>
            <a:endParaRPr lang="en-US" dirty="0"/>
          </a:p>
          <a:p>
            <a:endParaRPr lang="en-US" dirty="0"/>
          </a:p>
          <a:p>
            <a:r>
              <a:rPr lang="en-US" sz="6400" b="1" dirty="0">
                <a:solidFill>
                  <a:schemeClr val="accent5">
                    <a:lumMod val="60000"/>
                    <a:lumOff val="40000"/>
                  </a:schemeClr>
                </a:solidFill>
              </a:rPr>
              <a:t>MUSYOKA ONESMUS MUATI, BEATRICE M. SAMMY</a:t>
            </a:r>
            <a:endParaRPr lang="en-KE" sz="6400" b="1" dirty="0">
              <a:solidFill>
                <a:schemeClr val="accent5">
                  <a:lumMod val="60000"/>
                  <a:lumOff val="40000"/>
                </a:schemeClr>
              </a:solidFill>
            </a:endParaRPr>
          </a:p>
        </p:txBody>
      </p:sp>
    </p:spTree>
    <p:extLst>
      <p:ext uri="{BB962C8B-B14F-4D97-AF65-F5344CB8AC3E}">
        <p14:creationId xmlns:p14="http://schemas.microsoft.com/office/powerpoint/2010/main" val="1474792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0EDB-56DF-D1B3-D7C0-2F4064B0D533}"/>
              </a:ext>
            </a:extLst>
          </p:cNvPr>
          <p:cNvSpPr>
            <a:spLocks noGrp="1"/>
          </p:cNvSpPr>
          <p:nvPr>
            <p:ph type="title"/>
          </p:nvPr>
        </p:nvSpPr>
        <p:spPr/>
        <p:txBody>
          <a:bodyPr>
            <a:normAutofit/>
          </a:bodyPr>
          <a:lstStyle/>
          <a:p>
            <a:r>
              <a:rPr lang="en-US" sz="3200" dirty="0"/>
              <a:t>capacity building the kick off point</a:t>
            </a:r>
            <a:endParaRPr lang="en-KE" sz="3200" dirty="0"/>
          </a:p>
        </p:txBody>
      </p:sp>
      <p:pic>
        <p:nvPicPr>
          <p:cNvPr id="5" name="Content Placeholder 4">
            <a:extLst>
              <a:ext uri="{FF2B5EF4-FFF2-40B4-BE49-F238E27FC236}">
                <a16:creationId xmlns:a16="http://schemas.microsoft.com/office/drawing/2014/main" id="{B37DB928-1F6B-F349-CA5B-847EC0968542}"/>
              </a:ext>
            </a:extLst>
          </p:cNvPr>
          <p:cNvPicPr>
            <a:picLocks noGrp="1" noChangeAspect="1"/>
          </p:cNvPicPr>
          <p:nvPr>
            <p:ph sz="half" idx="1"/>
          </p:nvPr>
        </p:nvPicPr>
        <p:blipFill>
          <a:blip r:embed="rId2"/>
          <a:stretch>
            <a:fillRect/>
          </a:stretch>
        </p:blipFill>
        <p:spPr>
          <a:xfrm>
            <a:off x="1324303" y="2177585"/>
            <a:ext cx="4695498" cy="4695498"/>
          </a:xfrm>
          <a:prstGeom prst="rect">
            <a:avLst/>
          </a:prstGeom>
        </p:spPr>
      </p:pic>
      <p:pic>
        <p:nvPicPr>
          <p:cNvPr id="6" name="Content Placeholder 5">
            <a:extLst>
              <a:ext uri="{FF2B5EF4-FFF2-40B4-BE49-F238E27FC236}">
                <a16:creationId xmlns:a16="http://schemas.microsoft.com/office/drawing/2014/main" id="{44F76C6F-6E89-F8EE-FA3A-FF483D82A5D1}"/>
              </a:ext>
            </a:extLst>
          </p:cNvPr>
          <p:cNvPicPr>
            <a:picLocks noGrp="1" noChangeAspect="1"/>
          </p:cNvPicPr>
          <p:nvPr>
            <p:ph sz="half" idx="2"/>
          </p:nvPr>
        </p:nvPicPr>
        <p:blipFill>
          <a:blip r:embed="rId3"/>
          <a:stretch>
            <a:fillRect/>
          </a:stretch>
        </p:blipFill>
        <p:spPr>
          <a:xfrm>
            <a:off x="6826956" y="2177585"/>
            <a:ext cx="4651421" cy="4680415"/>
          </a:xfrm>
          <a:prstGeom prst="rect">
            <a:avLst/>
          </a:prstGeom>
        </p:spPr>
      </p:pic>
    </p:spTree>
    <p:extLst>
      <p:ext uri="{BB962C8B-B14F-4D97-AF65-F5344CB8AC3E}">
        <p14:creationId xmlns:p14="http://schemas.microsoft.com/office/powerpoint/2010/main" val="138357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6A40E-85E3-8C31-2336-10774338949B}"/>
              </a:ext>
            </a:extLst>
          </p:cNvPr>
          <p:cNvSpPr>
            <a:spLocks noGrp="1"/>
          </p:cNvSpPr>
          <p:nvPr>
            <p:ph type="ctrTitle"/>
          </p:nvPr>
        </p:nvSpPr>
        <p:spPr/>
        <p:txBody>
          <a:bodyPr/>
          <a:lstStyle/>
          <a:p>
            <a:r>
              <a:rPr lang="en-US" dirty="0"/>
              <a:t>Thank you</a:t>
            </a:r>
            <a:endParaRPr lang="en-KE" dirty="0"/>
          </a:p>
        </p:txBody>
      </p:sp>
      <p:pic>
        <p:nvPicPr>
          <p:cNvPr id="5" name="Picture 4">
            <a:extLst>
              <a:ext uri="{FF2B5EF4-FFF2-40B4-BE49-F238E27FC236}">
                <a16:creationId xmlns:a16="http://schemas.microsoft.com/office/drawing/2014/main" id="{EAF68D03-DA20-D8F4-5A4A-5A0131D1D197}"/>
              </a:ext>
            </a:extLst>
          </p:cNvPr>
          <p:cNvPicPr>
            <a:picLocks noChangeAspect="1"/>
          </p:cNvPicPr>
          <p:nvPr/>
        </p:nvPicPr>
        <p:blipFill>
          <a:blip r:embed="rId2"/>
          <a:stretch>
            <a:fillRect/>
          </a:stretch>
        </p:blipFill>
        <p:spPr>
          <a:xfrm>
            <a:off x="5750465" y="3804506"/>
            <a:ext cx="926672" cy="926672"/>
          </a:xfrm>
          <a:prstGeom prst="rect">
            <a:avLst/>
          </a:prstGeom>
        </p:spPr>
      </p:pic>
      <p:pic>
        <p:nvPicPr>
          <p:cNvPr id="6" name="Picture 5">
            <a:extLst>
              <a:ext uri="{FF2B5EF4-FFF2-40B4-BE49-F238E27FC236}">
                <a16:creationId xmlns:a16="http://schemas.microsoft.com/office/drawing/2014/main" id="{8757CE40-3505-C1A5-27CF-9F791FB29EA0}"/>
              </a:ext>
            </a:extLst>
          </p:cNvPr>
          <p:cNvPicPr>
            <a:picLocks noChangeAspect="1"/>
          </p:cNvPicPr>
          <p:nvPr/>
        </p:nvPicPr>
        <p:blipFill>
          <a:blip r:embed="rId2"/>
          <a:stretch>
            <a:fillRect/>
          </a:stretch>
        </p:blipFill>
        <p:spPr>
          <a:xfrm>
            <a:off x="9526747" y="3786789"/>
            <a:ext cx="926672" cy="926672"/>
          </a:xfrm>
          <a:prstGeom prst="rect">
            <a:avLst/>
          </a:prstGeom>
        </p:spPr>
      </p:pic>
      <p:sp>
        <p:nvSpPr>
          <p:cNvPr id="3" name="Subtitle 2">
            <a:extLst>
              <a:ext uri="{FF2B5EF4-FFF2-40B4-BE49-F238E27FC236}">
                <a16:creationId xmlns:a16="http://schemas.microsoft.com/office/drawing/2014/main" id="{27AFB845-5E19-7757-7053-6E1254CE7383}"/>
              </a:ext>
            </a:extLst>
          </p:cNvPr>
          <p:cNvSpPr>
            <a:spLocks noGrp="1"/>
          </p:cNvSpPr>
          <p:nvPr>
            <p:ph type="subTitle" idx="1"/>
          </p:nvPr>
        </p:nvSpPr>
        <p:spPr>
          <a:xfrm>
            <a:off x="1371600" y="3623888"/>
            <a:ext cx="9448800" cy="1207813"/>
          </a:xfrm>
        </p:spPr>
        <p:txBody>
          <a:bodyPr/>
          <a:lstStyle/>
          <a:p>
            <a:r>
              <a:rPr lang="en-US" dirty="0"/>
              <a:t>.</a:t>
            </a:r>
            <a:endParaRPr lang="en-KE" dirty="0"/>
          </a:p>
        </p:txBody>
      </p:sp>
      <p:sp>
        <p:nvSpPr>
          <p:cNvPr id="4" name="Smiley Face 3">
            <a:extLst>
              <a:ext uri="{FF2B5EF4-FFF2-40B4-BE49-F238E27FC236}">
                <a16:creationId xmlns:a16="http://schemas.microsoft.com/office/drawing/2014/main" id="{B979FF8E-D979-5BB3-A57E-DDD1AA3E47EF}"/>
              </a:ext>
            </a:extLst>
          </p:cNvPr>
          <p:cNvSpPr/>
          <p:nvPr/>
        </p:nvSpPr>
        <p:spPr>
          <a:xfrm>
            <a:off x="1986455" y="3778906"/>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2280357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D73F1-5641-D130-2376-641740DE510E}"/>
              </a:ext>
            </a:extLst>
          </p:cNvPr>
          <p:cNvSpPr>
            <a:spLocks noGrp="1"/>
          </p:cNvSpPr>
          <p:nvPr>
            <p:ph type="title"/>
          </p:nvPr>
        </p:nvSpPr>
        <p:spPr/>
        <p:txBody>
          <a:bodyPr/>
          <a:lstStyle/>
          <a:p>
            <a:r>
              <a:rPr lang="en-US" sz="4000" b="1" dirty="0">
                <a:effectLst/>
                <a:latin typeface="Times New Roman" panose="02020603050405020304" pitchFamily="18" charset="0"/>
                <a:ea typeface="Calibri" panose="020F0502020204030204" pitchFamily="34" charset="0"/>
              </a:rPr>
              <a:t>INTRODUCTION</a:t>
            </a:r>
            <a:endParaRPr lang="en-KE" dirty="0"/>
          </a:p>
        </p:txBody>
      </p:sp>
      <p:sp>
        <p:nvSpPr>
          <p:cNvPr id="3" name="Content Placeholder 2">
            <a:extLst>
              <a:ext uri="{FF2B5EF4-FFF2-40B4-BE49-F238E27FC236}">
                <a16:creationId xmlns:a16="http://schemas.microsoft.com/office/drawing/2014/main" id="{2015B780-3391-07C1-524B-843A0A39F1B7}"/>
              </a:ext>
            </a:extLst>
          </p:cNvPr>
          <p:cNvSpPr>
            <a:spLocks noGrp="1"/>
          </p:cNvSpPr>
          <p:nvPr>
            <p:ph idx="1"/>
          </p:nvPr>
        </p:nvSpPr>
        <p:spPr/>
        <p:txBody>
          <a:bodyPr>
            <a:normAutofit/>
          </a:bodyPr>
          <a:lstStyle/>
          <a:p>
            <a:r>
              <a:rPr lang="en-US" sz="3600" dirty="0">
                <a:effectLst/>
                <a:latin typeface="Times New Roman" panose="02020603050405020304" pitchFamily="18" charset="0"/>
                <a:ea typeface="Calibri" panose="020F0502020204030204" pitchFamily="34" charset="0"/>
              </a:rPr>
              <a:t>Despite there being a good level of knowledge on AMR among the clinicians, its trend is on a steady increase and there’re no new molecules being developed to replace the existing ones. Therefore cultivating the right practices is the only way to combat AMR. Ignorance, use of short cuts and the appetite for quick fixes are the main drivers for AMR.</a:t>
            </a:r>
            <a:endParaRPr lang="en-KE" sz="3600" dirty="0"/>
          </a:p>
        </p:txBody>
      </p:sp>
    </p:spTree>
    <p:extLst>
      <p:ext uri="{BB962C8B-B14F-4D97-AF65-F5344CB8AC3E}">
        <p14:creationId xmlns:p14="http://schemas.microsoft.com/office/powerpoint/2010/main" val="2992930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3FFE0-90CB-D9E4-77A1-B7295234A2F5}"/>
              </a:ext>
            </a:extLst>
          </p:cNvPr>
          <p:cNvSpPr>
            <a:spLocks noGrp="1"/>
          </p:cNvSpPr>
          <p:nvPr>
            <p:ph type="title"/>
          </p:nvPr>
        </p:nvSpPr>
        <p:spPr>
          <a:xfrm>
            <a:off x="685800" y="753533"/>
            <a:ext cx="10820400" cy="886082"/>
          </a:xfrm>
        </p:spPr>
        <p:txBody>
          <a:bodyPr/>
          <a:lstStyle/>
          <a:p>
            <a:r>
              <a:rPr lang="en-US" sz="3200" b="1" dirty="0">
                <a:effectLst/>
                <a:latin typeface="Times New Roman" panose="02020603050405020304" pitchFamily="18" charset="0"/>
                <a:ea typeface="Calibri" panose="020F0502020204030204" pitchFamily="34" charset="0"/>
              </a:rPr>
              <a:t>MATERIALS AND METHODS</a:t>
            </a:r>
            <a:endParaRPr lang="en-KE" dirty="0"/>
          </a:p>
        </p:txBody>
      </p:sp>
      <p:sp>
        <p:nvSpPr>
          <p:cNvPr id="3" name="Text Placeholder 2">
            <a:extLst>
              <a:ext uri="{FF2B5EF4-FFF2-40B4-BE49-F238E27FC236}">
                <a16:creationId xmlns:a16="http://schemas.microsoft.com/office/drawing/2014/main" id="{3895CAEB-3D2A-8416-120E-4A40C80F5BDD}"/>
              </a:ext>
            </a:extLst>
          </p:cNvPr>
          <p:cNvSpPr>
            <a:spLocks noGrp="1"/>
          </p:cNvSpPr>
          <p:nvPr>
            <p:ph type="body" sz="half" idx="2"/>
          </p:nvPr>
        </p:nvSpPr>
        <p:spPr>
          <a:xfrm>
            <a:off x="1024467" y="1876097"/>
            <a:ext cx="10130516" cy="2772103"/>
          </a:xfrm>
        </p:spPr>
        <p:txBody>
          <a:bodyPr>
            <a:normAutofit/>
          </a:bodyPr>
          <a:lstStyle/>
          <a:p>
            <a:r>
              <a:rPr lang="en-US" sz="4000" dirty="0">
                <a:effectLst/>
                <a:latin typeface="Times New Roman" panose="02020603050405020304" pitchFamily="18" charset="0"/>
                <a:ea typeface="Calibri" panose="020F0502020204030204" pitchFamily="34" charset="0"/>
              </a:rPr>
              <a:t>A quantitative prospective study survey through structured questionnaires evaluating the perception of clinicians on AMR in Thika level 5 Hospital.</a:t>
            </a:r>
            <a:endParaRPr lang="en-KE" sz="4000" dirty="0"/>
          </a:p>
        </p:txBody>
      </p:sp>
    </p:spTree>
    <p:extLst>
      <p:ext uri="{BB962C8B-B14F-4D97-AF65-F5344CB8AC3E}">
        <p14:creationId xmlns:p14="http://schemas.microsoft.com/office/powerpoint/2010/main" val="2412827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B6BDA-0195-6B87-CEA9-B75DAB4449FE}"/>
              </a:ext>
            </a:extLst>
          </p:cNvPr>
          <p:cNvSpPr>
            <a:spLocks noGrp="1"/>
          </p:cNvSpPr>
          <p:nvPr>
            <p:ph type="title"/>
          </p:nvPr>
        </p:nvSpPr>
        <p:spPr/>
        <p:txBody>
          <a:bodyPr/>
          <a:lstStyle/>
          <a:p>
            <a:r>
              <a:rPr lang="en-US" sz="4000" b="1" dirty="0">
                <a:effectLst/>
                <a:latin typeface="Times New Roman" panose="02020603050405020304" pitchFamily="18" charset="0"/>
                <a:ea typeface="Calibri" panose="020F0502020204030204" pitchFamily="34" charset="0"/>
              </a:rPr>
              <a:t>RESULTS</a:t>
            </a:r>
            <a:endParaRPr lang="en-KE" dirty="0"/>
          </a:p>
        </p:txBody>
      </p:sp>
      <p:sp>
        <p:nvSpPr>
          <p:cNvPr id="3" name="Content Placeholder 2">
            <a:extLst>
              <a:ext uri="{FF2B5EF4-FFF2-40B4-BE49-F238E27FC236}">
                <a16:creationId xmlns:a16="http://schemas.microsoft.com/office/drawing/2014/main" id="{83F13319-654E-1036-AB6F-30526EB1D0CB}"/>
              </a:ext>
            </a:extLst>
          </p:cNvPr>
          <p:cNvSpPr>
            <a:spLocks noGrp="1"/>
          </p:cNvSpPr>
          <p:nvPr>
            <p:ph idx="1"/>
          </p:nvPr>
        </p:nvSpPr>
        <p:spPr/>
        <p:txBody>
          <a:bodyPr>
            <a:normAutofit/>
          </a:bodyPr>
          <a:lstStyle/>
          <a:p>
            <a:r>
              <a:rPr lang="en-US" sz="4000" dirty="0">
                <a:effectLst/>
                <a:latin typeface="Times New Roman" panose="02020603050405020304" pitchFamily="18" charset="0"/>
                <a:ea typeface="Calibri" panose="020F0502020204030204" pitchFamily="34" charset="0"/>
              </a:rPr>
              <a:t>AMR general awareness and acknowledgement as a global health concern issue is at 100%. 89.3% are aware of the availability of Culture and sensitivity testing though its utilization is at 78.6% whereby regular and occasional user are at 39.3%. 21.4% don’t use it at all. </a:t>
            </a:r>
            <a:endParaRPr lang="en-KE" sz="4000" dirty="0"/>
          </a:p>
        </p:txBody>
      </p:sp>
    </p:spTree>
    <p:extLst>
      <p:ext uri="{BB962C8B-B14F-4D97-AF65-F5344CB8AC3E}">
        <p14:creationId xmlns:p14="http://schemas.microsoft.com/office/powerpoint/2010/main" val="1864408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5A00C-264B-CE1C-0688-46774DF984E1}"/>
              </a:ext>
            </a:extLst>
          </p:cNvPr>
          <p:cNvSpPr>
            <a:spLocks noGrp="1"/>
          </p:cNvSpPr>
          <p:nvPr>
            <p:ph type="title"/>
          </p:nvPr>
        </p:nvSpPr>
        <p:spPr/>
        <p:txBody>
          <a:bodyPr/>
          <a:lstStyle/>
          <a:p>
            <a:r>
              <a:rPr lang="en-US" sz="4000" b="1" dirty="0">
                <a:effectLst/>
                <a:latin typeface="Times New Roman" panose="02020603050405020304" pitchFamily="18" charset="0"/>
                <a:ea typeface="Calibri" panose="020F0502020204030204" pitchFamily="34" charset="0"/>
              </a:rPr>
              <a:t>RESULTS; cont.</a:t>
            </a:r>
            <a:endParaRPr lang="en-KE" dirty="0"/>
          </a:p>
        </p:txBody>
      </p:sp>
      <p:sp>
        <p:nvSpPr>
          <p:cNvPr id="3" name="Content Placeholder 2">
            <a:extLst>
              <a:ext uri="{FF2B5EF4-FFF2-40B4-BE49-F238E27FC236}">
                <a16:creationId xmlns:a16="http://schemas.microsoft.com/office/drawing/2014/main" id="{692B0F8E-5BD6-8E76-CB42-9F33F3A0252A}"/>
              </a:ext>
            </a:extLst>
          </p:cNvPr>
          <p:cNvSpPr>
            <a:spLocks noGrp="1"/>
          </p:cNvSpPr>
          <p:nvPr>
            <p:ph idx="1"/>
          </p:nvPr>
        </p:nvSpPr>
        <p:spPr/>
        <p:txBody>
          <a:bodyPr>
            <a:normAutofit/>
          </a:bodyPr>
          <a:lstStyle/>
          <a:p>
            <a:r>
              <a:rPr lang="en-US" sz="4400" dirty="0">
                <a:effectLst/>
                <a:latin typeface="Times New Roman" panose="02020603050405020304" pitchFamily="18" charset="0"/>
                <a:ea typeface="Calibri" panose="020F0502020204030204" pitchFamily="34" charset="0"/>
              </a:rPr>
              <a:t>96.4% agree that isolating the pathogen will influence the treatment for their patients. 57.1% believe that it’s time consuming and very expensive. 17.9% think that it’s unreliable due to high contamination rates. </a:t>
            </a:r>
            <a:endParaRPr lang="en-KE" sz="4400" dirty="0"/>
          </a:p>
        </p:txBody>
      </p:sp>
    </p:spTree>
    <p:extLst>
      <p:ext uri="{BB962C8B-B14F-4D97-AF65-F5344CB8AC3E}">
        <p14:creationId xmlns:p14="http://schemas.microsoft.com/office/powerpoint/2010/main" val="1354333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84FD3-A801-4036-4846-7FAEB3677633}"/>
              </a:ext>
            </a:extLst>
          </p:cNvPr>
          <p:cNvSpPr>
            <a:spLocks noGrp="1"/>
          </p:cNvSpPr>
          <p:nvPr>
            <p:ph type="title"/>
          </p:nvPr>
        </p:nvSpPr>
        <p:spPr/>
        <p:txBody>
          <a:bodyPr/>
          <a:lstStyle/>
          <a:p>
            <a:r>
              <a:rPr kumimoji="0" lang="en-US" sz="4000" b="1" i="0" u="none" strike="noStrike" kern="1200" cap="all"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mj-cs"/>
              </a:rPr>
              <a:t>RESULTS; cont.</a:t>
            </a:r>
            <a:endParaRPr lang="en-KE" dirty="0"/>
          </a:p>
        </p:txBody>
      </p:sp>
      <p:sp>
        <p:nvSpPr>
          <p:cNvPr id="3" name="Content Placeholder 2">
            <a:extLst>
              <a:ext uri="{FF2B5EF4-FFF2-40B4-BE49-F238E27FC236}">
                <a16:creationId xmlns:a16="http://schemas.microsoft.com/office/drawing/2014/main" id="{60EF9332-12C2-1A1E-2D05-6AD1FD8D78F3}"/>
              </a:ext>
            </a:extLst>
          </p:cNvPr>
          <p:cNvSpPr>
            <a:spLocks noGrp="1"/>
          </p:cNvSpPr>
          <p:nvPr>
            <p:ph idx="1"/>
          </p:nvPr>
        </p:nvSpPr>
        <p:spPr/>
        <p:txBody>
          <a:bodyPr>
            <a:normAutofit/>
          </a:bodyPr>
          <a:lstStyle/>
          <a:p>
            <a:r>
              <a:rPr lang="en-US" sz="4000" dirty="0">
                <a:effectLst/>
                <a:latin typeface="Times New Roman" panose="02020603050405020304" pitchFamily="18" charset="0"/>
                <a:ea typeface="Calibri" panose="020F0502020204030204" pitchFamily="34" charset="0"/>
              </a:rPr>
              <a:t>89.3% are in agreement that specific treatment is more effective than empirical treatment. 28.6% are inclined to think that empirical treatment is cheaper. When it comes to the choice of prescription, 71.4% are influenced by the availability of antimicrobials in the pharmacy, whereas 67.9% where influence by their cost. </a:t>
            </a:r>
            <a:endParaRPr lang="en-KE" sz="4000" dirty="0"/>
          </a:p>
        </p:txBody>
      </p:sp>
    </p:spTree>
    <p:extLst>
      <p:ext uri="{BB962C8B-B14F-4D97-AF65-F5344CB8AC3E}">
        <p14:creationId xmlns:p14="http://schemas.microsoft.com/office/powerpoint/2010/main" val="405169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330F2-3EB3-A874-F08C-3511F73B4D04}"/>
              </a:ext>
            </a:extLst>
          </p:cNvPr>
          <p:cNvSpPr>
            <a:spLocks noGrp="1"/>
          </p:cNvSpPr>
          <p:nvPr>
            <p:ph type="title"/>
          </p:nvPr>
        </p:nvSpPr>
        <p:spPr/>
        <p:txBody>
          <a:bodyPr/>
          <a:lstStyle/>
          <a:p>
            <a:r>
              <a:rPr kumimoji="0" lang="en-US" sz="4000" b="1" i="0" u="none" strike="noStrike" kern="1200" cap="all"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mj-cs"/>
              </a:rPr>
              <a:t>RESULTS; cont.</a:t>
            </a:r>
            <a:endParaRPr lang="en-KE" dirty="0"/>
          </a:p>
        </p:txBody>
      </p:sp>
      <p:sp>
        <p:nvSpPr>
          <p:cNvPr id="3" name="Content Placeholder 2">
            <a:extLst>
              <a:ext uri="{FF2B5EF4-FFF2-40B4-BE49-F238E27FC236}">
                <a16:creationId xmlns:a16="http://schemas.microsoft.com/office/drawing/2014/main" id="{1F187657-DEFD-C97C-6D53-74440FADD459}"/>
              </a:ext>
            </a:extLst>
          </p:cNvPr>
          <p:cNvSpPr>
            <a:spLocks noGrp="1"/>
          </p:cNvSpPr>
          <p:nvPr>
            <p:ph idx="1"/>
          </p:nvPr>
        </p:nvSpPr>
        <p:spPr/>
        <p:txBody>
          <a:bodyPr>
            <a:normAutofit/>
          </a:bodyPr>
          <a:lstStyle/>
          <a:p>
            <a:r>
              <a:rPr lang="en-US" sz="4000" dirty="0">
                <a:effectLst/>
                <a:latin typeface="Times New Roman" panose="02020603050405020304" pitchFamily="18" charset="0"/>
                <a:ea typeface="Calibri" panose="020F0502020204030204" pitchFamily="34" charset="0"/>
              </a:rPr>
              <a:t>89.3% would give a broad-spectrum antimicrobial for empirical treatment in emergency situation while 82.1% would give prophylactic antibiotics to all post-operative cases. 11.7% would give antibiotics to children with Acute diarrhea, 21.4% would give antibiotics to all patients presenting with hotness of body (temp &gt;38c)</a:t>
            </a:r>
            <a:endParaRPr lang="en-KE" sz="4000" dirty="0"/>
          </a:p>
        </p:txBody>
      </p:sp>
    </p:spTree>
    <p:extLst>
      <p:ext uri="{BB962C8B-B14F-4D97-AF65-F5344CB8AC3E}">
        <p14:creationId xmlns:p14="http://schemas.microsoft.com/office/powerpoint/2010/main" val="2801295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F96CB-AD69-D056-3775-AC46715776C5}"/>
              </a:ext>
            </a:extLst>
          </p:cNvPr>
          <p:cNvSpPr>
            <a:spLocks noGrp="1"/>
          </p:cNvSpPr>
          <p:nvPr>
            <p:ph type="title"/>
          </p:nvPr>
        </p:nvSpPr>
        <p:spPr>
          <a:xfrm>
            <a:off x="685800" y="753533"/>
            <a:ext cx="10820399" cy="823019"/>
          </a:xfrm>
        </p:spPr>
        <p:txBody>
          <a:bodyPr/>
          <a:lstStyle/>
          <a:p>
            <a:r>
              <a:rPr kumimoji="0" lang="en-US" sz="4400" b="0" i="0" u="none" strike="noStrike" kern="1200" cap="none" spc="0" normalizeH="0" baseline="0" noProof="0" dirty="0">
                <a:ln>
                  <a:noFill/>
                </a:ln>
                <a:solidFill>
                  <a:prstClr val="white">
                    <a:tint val="75000"/>
                  </a:prstClr>
                </a:solidFill>
                <a:effectLst/>
                <a:uLnTx/>
                <a:uFillTx/>
                <a:latin typeface="Times New Roman" panose="02020603050405020304" pitchFamily="18" charset="0"/>
                <a:ea typeface="Calibri" panose="020F0502020204030204" pitchFamily="34" charset="0"/>
                <a:cs typeface="Times New Roman" panose="02020603050405020304" pitchFamily="18" charset="0"/>
              </a:rPr>
              <a:t>CONCLUSION</a:t>
            </a:r>
            <a:r>
              <a:rPr kumimoji="0" lang="en-US" sz="2200" b="0" i="0" u="none" strike="noStrike" kern="1200" cap="none" spc="0" normalizeH="0" baseline="0" noProof="0" dirty="0">
                <a:ln>
                  <a:noFill/>
                </a:ln>
                <a:solidFill>
                  <a:prstClr val="white">
                    <a:tint val="75000"/>
                  </a:prstClr>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lang="en-KE" dirty="0"/>
          </a:p>
        </p:txBody>
      </p:sp>
      <p:sp>
        <p:nvSpPr>
          <p:cNvPr id="3" name="Text Placeholder 2">
            <a:extLst>
              <a:ext uri="{FF2B5EF4-FFF2-40B4-BE49-F238E27FC236}">
                <a16:creationId xmlns:a16="http://schemas.microsoft.com/office/drawing/2014/main" id="{904918D5-2926-E88D-3A06-8DB6A66FB69D}"/>
              </a:ext>
            </a:extLst>
          </p:cNvPr>
          <p:cNvSpPr>
            <a:spLocks noGrp="1"/>
          </p:cNvSpPr>
          <p:nvPr>
            <p:ph type="body" idx="1"/>
          </p:nvPr>
        </p:nvSpPr>
        <p:spPr>
          <a:xfrm>
            <a:off x="1024467" y="2128345"/>
            <a:ext cx="10490200" cy="2469055"/>
          </a:xfrm>
        </p:spPr>
        <p:txBody>
          <a:bodyPr>
            <a:normAutofit/>
          </a:bodyPr>
          <a:lstStyle/>
          <a:p>
            <a:pPr algn="l">
              <a:lnSpc>
                <a:spcPct val="115000"/>
              </a:lnSpc>
              <a:spcAft>
                <a:spcPts val="10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clinicians understand AMR and its consequences but there’re some misconceptions which need to be addressed. </a:t>
            </a:r>
            <a:endParaRPr lang="en-KE" sz="40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KE" dirty="0"/>
          </a:p>
        </p:txBody>
      </p:sp>
    </p:spTree>
    <p:extLst>
      <p:ext uri="{BB962C8B-B14F-4D97-AF65-F5344CB8AC3E}">
        <p14:creationId xmlns:p14="http://schemas.microsoft.com/office/powerpoint/2010/main" val="290298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E4444-28C8-2A24-1AD8-0484572A1422}"/>
              </a:ext>
            </a:extLst>
          </p:cNvPr>
          <p:cNvSpPr>
            <a:spLocks noGrp="1"/>
          </p:cNvSpPr>
          <p:nvPr>
            <p:ph type="title"/>
          </p:nvPr>
        </p:nvSpPr>
        <p:spPr>
          <a:xfrm>
            <a:off x="685800" y="753533"/>
            <a:ext cx="10820399" cy="681129"/>
          </a:xfrm>
        </p:spPr>
        <p:txBody>
          <a:bodyPr>
            <a:normAutofit fontScale="90000"/>
          </a:bodyPr>
          <a:lstStyle/>
          <a:p>
            <a:pPr>
              <a:lnSpc>
                <a:spcPct val="115000"/>
              </a:lnSpc>
              <a:spcAft>
                <a:spcPts val="10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Key words:</a:t>
            </a:r>
            <a:endParaRPr lang="en-KE" dirty="0"/>
          </a:p>
        </p:txBody>
      </p:sp>
      <p:sp>
        <p:nvSpPr>
          <p:cNvPr id="3" name="Text Placeholder 2">
            <a:extLst>
              <a:ext uri="{FF2B5EF4-FFF2-40B4-BE49-F238E27FC236}">
                <a16:creationId xmlns:a16="http://schemas.microsoft.com/office/drawing/2014/main" id="{31F0269C-D296-DFA9-66BB-95191507C518}"/>
              </a:ext>
            </a:extLst>
          </p:cNvPr>
          <p:cNvSpPr>
            <a:spLocks noGrp="1"/>
          </p:cNvSpPr>
          <p:nvPr>
            <p:ph type="body" idx="1"/>
          </p:nvPr>
        </p:nvSpPr>
        <p:spPr>
          <a:xfrm>
            <a:off x="1024467" y="1718441"/>
            <a:ext cx="10490200" cy="2932387"/>
          </a:xfrm>
        </p:spPr>
        <p:txBody>
          <a:bodyPr>
            <a:normAutofit/>
          </a:bodyPr>
          <a:lstStyle/>
          <a:p>
            <a:pPr algn="l"/>
            <a:r>
              <a:rPr kumimoji="0" lang="en-US" sz="4000" b="0" i="0" u="none" strike="noStrike" kern="1200"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AMR (Antimicrobial Resistance), Culture And Sensitivity Testing, Pathogen, Specific/ Empirical Treatment, Prescription, Antimicrobial, Contamination, Prophylactic, Antibiotics.</a:t>
            </a:r>
            <a:br>
              <a:rPr kumimoji="0" lang="en-KE" sz="4000" b="0" i="0" u="none" strike="noStrike" kern="1200"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KE" sz="4000" dirty="0"/>
          </a:p>
        </p:txBody>
      </p:sp>
    </p:spTree>
    <p:extLst>
      <p:ext uri="{BB962C8B-B14F-4D97-AF65-F5344CB8AC3E}">
        <p14:creationId xmlns:p14="http://schemas.microsoft.com/office/powerpoint/2010/main" val="50935921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51</TotalTime>
  <Words>387</Words>
  <Application>Microsoft Office PowerPoint</Application>
  <PresentationFormat>Widescreen</PresentationFormat>
  <Paragraphs>24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Century Gothic</vt:lpstr>
      <vt:lpstr>Footlight MT Light</vt:lpstr>
      <vt:lpstr>Times New Roman</vt:lpstr>
      <vt:lpstr>Vapor Trail</vt:lpstr>
      <vt:lpstr>THE PERCEPTION OF PRESCRIBERS/ CLINICIANS  ON AMR  IN THIKA LEVEL 5 HOSPITAL.</vt:lpstr>
      <vt:lpstr>INTRODUCTION</vt:lpstr>
      <vt:lpstr>MATERIALS AND METHODS</vt:lpstr>
      <vt:lpstr>RESULTS</vt:lpstr>
      <vt:lpstr>RESULTS; cont.</vt:lpstr>
      <vt:lpstr>RESULTS; cont.</vt:lpstr>
      <vt:lpstr>RESULTS; cont.</vt:lpstr>
      <vt:lpstr>CONCLUSION:</vt:lpstr>
      <vt:lpstr>Key words:</vt:lpstr>
      <vt:lpstr>capacity building the kick off point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PERCEPTION OF PRESCRIBERS/ CLINICIANS  ON AMR  IN THIKA LEVEL 5 HOSPITAL.</dc:title>
  <dc:creator>HP</dc:creator>
  <cp:lastModifiedBy>HP</cp:lastModifiedBy>
  <cp:revision>2</cp:revision>
  <dcterms:created xsi:type="dcterms:W3CDTF">2023-04-18T09:08:25Z</dcterms:created>
  <dcterms:modified xsi:type="dcterms:W3CDTF">2023-04-18T09:59:36Z</dcterms:modified>
</cp:coreProperties>
</file>