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8" r:id="rId8"/>
    <p:sldId id="264" r:id="rId9"/>
    <p:sldId id="269" r:id="rId10"/>
    <p:sldId id="265" r:id="rId11"/>
    <p:sldId id="272" r:id="rId12"/>
    <p:sldId id="266" r:id="rId13"/>
    <p:sldId id="271" r:id="rId14"/>
    <p:sldId id="267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OSE\Desktop\MAY%20SSI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ROSE\Desktop\MAY%20SSI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/>
              <a:t>ORGANISIMS CAUSING SSI IN KCGH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'no growth'!$E$7</c:f>
              <c:strCache>
                <c:ptCount val="1"/>
                <c:pt idx="0">
                  <c:v>Total Isolates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'no growth'!$D$8:$D$17</c:f>
              <c:strCache>
                <c:ptCount val="10"/>
                <c:pt idx="0">
                  <c:v>ENTEROBACTER</c:v>
                </c:pt>
                <c:pt idx="1">
                  <c:v>Routella ornithiolytica</c:v>
                </c:pt>
                <c:pt idx="2">
                  <c:v>ENTEROCOCCUS SPP</c:v>
                </c:pt>
                <c:pt idx="3">
                  <c:v>Pseudomonas aeruginosa</c:v>
                </c:pt>
                <c:pt idx="4">
                  <c:v>NO GROWTH</c:v>
                </c:pt>
                <c:pt idx="5">
                  <c:v>SA</c:v>
                </c:pt>
                <c:pt idx="6">
                  <c:v>klebsiella spp</c:v>
                </c:pt>
                <c:pt idx="7">
                  <c:v>COAGULASE NEGATIVE STAPH</c:v>
                </c:pt>
                <c:pt idx="8">
                  <c:v>Escherichia coli</c:v>
                </c:pt>
                <c:pt idx="9">
                  <c:v>GNR</c:v>
                </c:pt>
              </c:strCache>
            </c:strRef>
          </c:cat>
          <c:val>
            <c:numRef>
              <c:f>'no growth'!$E$8:$E$17</c:f>
            </c:numRef>
          </c:val>
          <c:extLst>
            <c:ext xmlns:c16="http://schemas.microsoft.com/office/drawing/2014/chart" uri="{C3380CC4-5D6E-409C-BE32-E72D297353CC}">
              <c16:uniqueId val="{00000000-3C56-4964-BFF0-2349069C214A}"/>
            </c:ext>
          </c:extLst>
        </c:ser>
        <c:ser>
          <c:idx val="1"/>
          <c:order val="1"/>
          <c:tx>
            <c:strRef>
              <c:f>'no growth'!$F$7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'no growth'!$D$8:$D$17</c:f>
              <c:strCache>
                <c:ptCount val="10"/>
                <c:pt idx="0">
                  <c:v>ENTEROBACTER</c:v>
                </c:pt>
                <c:pt idx="1">
                  <c:v>Routella ornithiolytica</c:v>
                </c:pt>
                <c:pt idx="2">
                  <c:v>ENTEROCOCCUS SPP</c:v>
                </c:pt>
                <c:pt idx="3">
                  <c:v>Pseudomonas aeruginosa</c:v>
                </c:pt>
                <c:pt idx="4">
                  <c:v>NO GROWTH</c:v>
                </c:pt>
                <c:pt idx="5">
                  <c:v>SA</c:v>
                </c:pt>
                <c:pt idx="6">
                  <c:v>klebsiella spp</c:v>
                </c:pt>
                <c:pt idx="7">
                  <c:v>COAGULASE NEGATIVE STAPH</c:v>
                </c:pt>
                <c:pt idx="8">
                  <c:v>Escherichia coli</c:v>
                </c:pt>
                <c:pt idx="9">
                  <c:v>GNR</c:v>
                </c:pt>
              </c:strCache>
            </c:strRef>
          </c:cat>
          <c:val>
            <c:numRef>
              <c:f>'no growth'!$F$8:$F$17</c:f>
              <c:numCache>
                <c:formatCode>0.00\%</c:formatCode>
                <c:ptCount val="10"/>
                <c:pt idx="0">
                  <c:v>1.3888888888888888</c:v>
                </c:pt>
                <c:pt idx="1">
                  <c:v>1.3888888888888888</c:v>
                </c:pt>
                <c:pt idx="2">
                  <c:v>2.7777777777777777</c:v>
                </c:pt>
                <c:pt idx="3">
                  <c:v>5.5555555555555554</c:v>
                </c:pt>
                <c:pt idx="4">
                  <c:v>6.9444444444444446</c:v>
                </c:pt>
                <c:pt idx="5">
                  <c:v>11.111111111111111</c:v>
                </c:pt>
                <c:pt idx="6">
                  <c:v>13.888888888888889</c:v>
                </c:pt>
                <c:pt idx="7">
                  <c:v>16.666666666666664</c:v>
                </c:pt>
                <c:pt idx="8">
                  <c:v>18.055555555555554</c:v>
                </c:pt>
                <c:pt idx="9">
                  <c:v>22.222222222222221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56-4964-BFF0-2349069C21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9"/>
        <c:axId val="459504776"/>
        <c:axId val="459505760"/>
      </c:barChart>
      <c:catAx>
        <c:axId val="459504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9505760"/>
        <c:crosses val="autoZero"/>
        <c:auto val="1"/>
        <c:lblAlgn val="ctr"/>
        <c:lblOffset val="100"/>
        <c:noMultiLvlLbl val="0"/>
      </c:catAx>
      <c:valAx>
        <c:axId val="459505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\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9504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4000" dirty="0"/>
              <a:t>SURGICAL WARDS 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'no growth'!$F$20</c:f>
              <c:strCache>
                <c:ptCount val="1"/>
                <c:pt idx="0">
                  <c:v>%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'no growth'!$D$21:$E$25</c:f>
              <c:strCache>
                <c:ptCount val="5"/>
                <c:pt idx="0">
                  <c:v>OBSGYNAE</c:v>
                </c:pt>
                <c:pt idx="1">
                  <c:v>WARD 7 FEMALE SURGICAL</c:v>
                </c:pt>
                <c:pt idx="2">
                  <c:v>WARD 6 MALE SURGICAL</c:v>
                </c:pt>
                <c:pt idx="3">
                  <c:v>POSTNATAL</c:v>
                </c:pt>
                <c:pt idx="4">
                  <c:v>WARD 5B PAEDS SURGICAL</c:v>
                </c:pt>
              </c:strCache>
            </c:strRef>
          </c:cat>
          <c:val>
            <c:numRef>
              <c:f>'no growth'!$F$21:$F$25</c:f>
              <c:numCache>
                <c:formatCode>0.00\%</c:formatCode>
                <c:ptCount val="5"/>
                <c:pt idx="0">
                  <c:v>27.777777777777779</c:v>
                </c:pt>
                <c:pt idx="1">
                  <c:v>26.388888888888889</c:v>
                </c:pt>
                <c:pt idx="2">
                  <c:v>23.611111111111111</c:v>
                </c:pt>
                <c:pt idx="3">
                  <c:v>15.277777777777779</c:v>
                </c:pt>
                <c:pt idx="4">
                  <c:v>6.9444444444444446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1C-4030-BB8A-860E9CFBFC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overlap val="-27"/>
        <c:axId val="450127296"/>
        <c:axId val="450127624"/>
      </c:barChart>
      <c:catAx>
        <c:axId val="450127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0127624"/>
        <c:crosses val="autoZero"/>
        <c:auto val="1"/>
        <c:lblAlgn val="ctr"/>
        <c:lblOffset val="100"/>
        <c:noMultiLvlLbl val="0"/>
      </c:catAx>
      <c:valAx>
        <c:axId val="450127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\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0127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/>
              <a:t>Resistant and Sensitivity patterns of antimicrobials at KCGH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'no growth'!$E$36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'no growth'!$D$37:$D$45</c:f>
              <c:strCache>
                <c:ptCount val="9"/>
                <c:pt idx="0">
                  <c:v>ceftriaxone</c:v>
                </c:pt>
                <c:pt idx="1">
                  <c:v>Co-trimoxazole</c:v>
                </c:pt>
                <c:pt idx="2">
                  <c:v>meropenem</c:v>
                </c:pt>
                <c:pt idx="3">
                  <c:v>gentamycin</c:v>
                </c:pt>
                <c:pt idx="4">
                  <c:v>ciprofloxacin</c:v>
                </c:pt>
                <c:pt idx="5">
                  <c:v>Augumentin</c:v>
                </c:pt>
                <c:pt idx="6">
                  <c:v>ceftazidime</c:v>
                </c:pt>
                <c:pt idx="7">
                  <c:v>piperacillin tazobactum</c:v>
                </c:pt>
                <c:pt idx="8">
                  <c:v>vancomycin</c:v>
                </c:pt>
              </c:strCache>
            </c:strRef>
          </c:cat>
          <c:val>
            <c:numRef>
              <c:f>'no growth'!$E$37:$E$45</c:f>
            </c:numRef>
          </c:val>
          <c:extLst>
            <c:ext xmlns:c16="http://schemas.microsoft.com/office/drawing/2014/chart" uri="{C3380CC4-5D6E-409C-BE32-E72D297353CC}">
              <c16:uniqueId val="{00000000-B7C6-4835-AB05-CAB44EA55652}"/>
            </c:ext>
          </c:extLst>
        </c:ser>
        <c:ser>
          <c:idx val="1"/>
          <c:order val="1"/>
          <c:tx>
            <c:strRef>
              <c:f>'no growth'!$F$36</c:f>
              <c:strCache>
                <c:ptCount val="1"/>
                <c:pt idx="0">
                  <c:v>resistant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'no growth'!$D$37:$D$45</c:f>
              <c:strCache>
                <c:ptCount val="9"/>
                <c:pt idx="0">
                  <c:v>ceftriaxone</c:v>
                </c:pt>
                <c:pt idx="1">
                  <c:v>Co-trimoxazole</c:v>
                </c:pt>
                <c:pt idx="2">
                  <c:v>meropenem</c:v>
                </c:pt>
                <c:pt idx="3">
                  <c:v>gentamycin</c:v>
                </c:pt>
                <c:pt idx="4">
                  <c:v>ciprofloxacin</c:v>
                </c:pt>
                <c:pt idx="5">
                  <c:v>Augumentin</c:v>
                </c:pt>
                <c:pt idx="6">
                  <c:v>ceftazidime</c:v>
                </c:pt>
                <c:pt idx="7">
                  <c:v>piperacillin tazobactum</c:v>
                </c:pt>
                <c:pt idx="8">
                  <c:v>vancomycin</c:v>
                </c:pt>
              </c:strCache>
            </c:strRef>
          </c:cat>
          <c:val>
            <c:numRef>
              <c:f>'no growth'!$F$37:$F$45</c:f>
              <c:numCache>
                <c:formatCode>0.00%</c:formatCode>
                <c:ptCount val="9"/>
                <c:pt idx="0">
                  <c:v>0.90200000000000002</c:v>
                </c:pt>
                <c:pt idx="1">
                  <c:v>0.92900000000000005</c:v>
                </c:pt>
                <c:pt idx="2" formatCode="0%">
                  <c:v>0.4</c:v>
                </c:pt>
                <c:pt idx="3">
                  <c:v>0.42199999999999999</c:v>
                </c:pt>
                <c:pt idx="4">
                  <c:v>0.64400000000000002</c:v>
                </c:pt>
                <c:pt idx="5">
                  <c:v>0.75600000000000001</c:v>
                </c:pt>
                <c:pt idx="6">
                  <c:v>0.68899999999999995</c:v>
                </c:pt>
                <c:pt idx="7">
                  <c:v>0.622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C6-4835-AB05-CAB44EA55652}"/>
            </c:ext>
          </c:extLst>
        </c:ser>
        <c:ser>
          <c:idx val="2"/>
          <c:order val="2"/>
          <c:tx>
            <c:strRef>
              <c:f>'no growth'!$G$36</c:f>
              <c:strCache>
                <c:ptCount val="1"/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'no growth'!$D$37:$D$45</c:f>
              <c:strCache>
                <c:ptCount val="9"/>
                <c:pt idx="0">
                  <c:v>ceftriaxone</c:v>
                </c:pt>
                <c:pt idx="1">
                  <c:v>Co-trimoxazole</c:v>
                </c:pt>
                <c:pt idx="2">
                  <c:v>meropenem</c:v>
                </c:pt>
                <c:pt idx="3">
                  <c:v>gentamycin</c:v>
                </c:pt>
                <c:pt idx="4">
                  <c:v>ciprofloxacin</c:v>
                </c:pt>
                <c:pt idx="5">
                  <c:v>Augumentin</c:v>
                </c:pt>
                <c:pt idx="6">
                  <c:v>ceftazidime</c:v>
                </c:pt>
                <c:pt idx="7">
                  <c:v>piperacillin tazobactum</c:v>
                </c:pt>
                <c:pt idx="8">
                  <c:v>vancomycin</c:v>
                </c:pt>
              </c:strCache>
            </c:strRef>
          </c:cat>
          <c:val>
            <c:numRef>
              <c:f>'no growth'!$G$37:$G$45</c:f>
            </c:numRef>
          </c:val>
          <c:extLst>
            <c:ext xmlns:c16="http://schemas.microsoft.com/office/drawing/2014/chart" uri="{C3380CC4-5D6E-409C-BE32-E72D297353CC}">
              <c16:uniqueId val="{00000002-B7C6-4835-AB05-CAB44EA55652}"/>
            </c:ext>
          </c:extLst>
        </c:ser>
        <c:ser>
          <c:idx val="3"/>
          <c:order val="3"/>
          <c:tx>
            <c:strRef>
              <c:f>'no growth'!$H$36</c:f>
              <c:strCache>
                <c:ptCount val="1"/>
                <c:pt idx="0">
                  <c:v>sensitive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'no growth'!$D$37:$D$45</c:f>
              <c:strCache>
                <c:ptCount val="9"/>
                <c:pt idx="0">
                  <c:v>ceftriaxone</c:v>
                </c:pt>
                <c:pt idx="1">
                  <c:v>Co-trimoxazole</c:v>
                </c:pt>
                <c:pt idx="2">
                  <c:v>meropenem</c:v>
                </c:pt>
                <c:pt idx="3">
                  <c:v>gentamycin</c:v>
                </c:pt>
                <c:pt idx="4">
                  <c:v>ciprofloxacin</c:v>
                </c:pt>
                <c:pt idx="5">
                  <c:v>Augumentin</c:v>
                </c:pt>
                <c:pt idx="6">
                  <c:v>ceftazidime</c:v>
                </c:pt>
                <c:pt idx="7">
                  <c:v>piperacillin tazobactum</c:v>
                </c:pt>
                <c:pt idx="8">
                  <c:v>vancomycin</c:v>
                </c:pt>
              </c:strCache>
            </c:strRef>
          </c:cat>
          <c:val>
            <c:numRef>
              <c:f>'no growth'!$H$37:$H$45</c:f>
              <c:numCache>
                <c:formatCode>0.00%</c:formatCode>
                <c:ptCount val="9"/>
                <c:pt idx="0">
                  <c:v>9.8000000000000004E-2</c:v>
                </c:pt>
                <c:pt idx="1">
                  <c:v>7.0999999999999994E-2</c:v>
                </c:pt>
                <c:pt idx="2" formatCode="0%">
                  <c:v>0.6</c:v>
                </c:pt>
                <c:pt idx="3">
                  <c:v>0.57799999999999996</c:v>
                </c:pt>
                <c:pt idx="4">
                  <c:v>0.35599999999999998</c:v>
                </c:pt>
                <c:pt idx="5">
                  <c:v>0.24399999999999999</c:v>
                </c:pt>
                <c:pt idx="6">
                  <c:v>0.311</c:v>
                </c:pt>
                <c:pt idx="7">
                  <c:v>0.378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7C6-4835-AB05-CAB44EA556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54047272"/>
        <c:axId val="454049896"/>
      </c:barChart>
      <c:catAx>
        <c:axId val="4540472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4049896"/>
        <c:crosses val="autoZero"/>
        <c:auto val="1"/>
        <c:lblAlgn val="ctr"/>
        <c:lblOffset val="100"/>
        <c:noMultiLvlLbl val="0"/>
      </c:catAx>
      <c:valAx>
        <c:axId val="454049896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4047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28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828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233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99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47986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775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206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424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23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1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44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7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786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918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82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046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12B7D-1B41-48BE-9CC6-F0C115B5E3F8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459F3C-6080-452E-96AE-76C96D5B4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690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1D986-F7F6-4DFA-8FFD-555078A7DE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895" y="391878"/>
            <a:ext cx="10515599" cy="6188528"/>
          </a:xfrm>
        </p:spPr>
        <p:txBody>
          <a:bodyPr anchor="t" anchorCtr="0">
            <a:normAutofit fontScale="90000"/>
          </a:bodyPr>
          <a:lstStyle/>
          <a:p>
            <a:r>
              <a:rPr lang="en-US" sz="4400" b="1" dirty="0"/>
              <a:t>CHARACTERISATION OF BACTERIAL ISOLATES FROM PATIENTS WITH SURGICAL SITE INFECTIONS AND ENVIROMENTAL SURFACES IN KAKAMEGA COUNTY </a:t>
            </a:r>
            <a:r>
              <a:rPr lang="en-US" sz="4400" b="1" u="sng" dirty="0"/>
              <a:t>GENERAL HOSPITAL</a:t>
            </a:r>
            <a:br>
              <a:rPr lang="en-US" sz="4400" b="1" dirty="0"/>
            </a:br>
            <a:br>
              <a:rPr lang="en-US" sz="4400" b="1" dirty="0"/>
            </a:br>
            <a:br>
              <a:rPr lang="en-US" sz="4400" b="1" dirty="0"/>
            </a:br>
            <a:r>
              <a:rPr lang="en-US" sz="4400" dirty="0">
                <a:solidFill>
                  <a:srgbClr val="002060"/>
                </a:solidFill>
              </a:rPr>
              <a:t>Presenter:</a:t>
            </a:r>
            <a:r>
              <a:rPr lang="en-US" sz="4400" b="1" dirty="0">
                <a:solidFill>
                  <a:srgbClr val="002060"/>
                </a:solidFill>
              </a:rPr>
              <a:t> Rose </a:t>
            </a:r>
            <a:r>
              <a:rPr lang="en-US" sz="4400" b="1" dirty="0" err="1">
                <a:solidFill>
                  <a:srgbClr val="002060"/>
                </a:solidFill>
              </a:rPr>
              <a:t>Malaba</a:t>
            </a:r>
            <a:br>
              <a:rPr lang="en-US" sz="4400" b="1" dirty="0">
                <a:solidFill>
                  <a:srgbClr val="002060"/>
                </a:solidFill>
              </a:rPr>
            </a:br>
            <a:r>
              <a:rPr lang="en-US" sz="4400" b="1" dirty="0">
                <a:solidFill>
                  <a:srgbClr val="002060"/>
                </a:solidFill>
              </a:rPr>
              <a:t>LAB TECHNOLOGIST</a:t>
            </a:r>
            <a:br>
              <a:rPr lang="en-US" sz="4400" b="1" dirty="0">
                <a:solidFill>
                  <a:srgbClr val="002060"/>
                </a:solidFill>
              </a:rPr>
            </a:br>
            <a:r>
              <a:rPr lang="en-US" sz="4400" b="1" u="sng" dirty="0">
                <a:solidFill>
                  <a:srgbClr val="002060"/>
                </a:solidFill>
              </a:rPr>
              <a:t>Kakamega County General Hospital</a:t>
            </a:r>
            <a:br>
              <a:rPr lang="en-US" sz="4400" b="1" dirty="0">
                <a:solidFill>
                  <a:srgbClr val="002060"/>
                </a:solidFill>
              </a:rPr>
            </a:b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245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43F6DEE-9C09-4852-8A58-084D9AF480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0527348"/>
              </p:ext>
            </p:extLst>
          </p:nvPr>
        </p:nvGraphicFramePr>
        <p:xfrm>
          <a:off x="573024" y="475488"/>
          <a:ext cx="11241024" cy="6144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0393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6AEE3-B168-4D1F-B9A6-76A7ED412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5271" y="624110"/>
            <a:ext cx="10149341" cy="1280890"/>
          </a:xfrm>
        </p:spPr>
        <p:txBody>
          <a:bodyPr/>
          <a:lstStyle/>
          <a:p>
            <a:r>
              <a:rPr lang="en-US" dirty="0"/>
              <a:t>ENVIROMENTAL SURFACES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9F51BB3-5A55-4636-9F77-C216A5C3A5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2093207"/>
              </p:ext>
            </p:extLst>
          </p:nvPr>
        </p:nvGraphicFramePr>
        <p:xfrm>
          <a:off x="865413" y="2285999"/>
          <a:ext cx="11054444" cy="32330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7003">
                  <a:extLst>
                    <a:ext uri="{9D8B030D-6E8A-4147-A177-3AD203B41FA5}">
                      <a16:colId xmlns:a16="http://schemas.microsoft.com/office/drawing/2014/main" val="2036782428"/>
                    </a:ext>
                  </a:extLst>
                </a:gridCol>
                <a:gridCol w="1157253">
                  <a:extLst>
                    <a:ext uri="{9D8B030D-6E8A-4147-A177-3AD203B41FA5}">
                      <a16:colId xmlns:a16="http://schemas.microsoft.com/office/drawing/2014/main" val="3007618572"/>
                    </a:ext>
                  </a:extLst>
                </a:gridCol>
                <a:gridCol w="1036182">
                  <a:extLst>
                    <a:ext uri="{9D8B030D-6E8A-4147-A177-3AD203B41FA5}">
                      <a16:colId xmlns:a16="http://schemas.microsoft.com/office/drawing/2014/main" val="108830378"/>
                    </a:ext>
                  </a:extLst>
                </a:gridCol>
                <a:gridCol w="1134455">
                  <a:extLst>
                    <a:ext uri="{9D8B030D-6E8A-4147-A177-3AD203B41FA5}">
                      <a16:colId xmlns:a16="http://schemas.microsoft.com/office/drawing/2014/main" val="3128014322"/>
                    </a:ext>
                  </a:extLst>
                </a:gridCol>
                <a:gridCol w="1273608">
                  <a:extLst>
                    <a:ext uri="{9D8B030D-6E8A-4147-A177-3AD203B41FA5}">
                      <a16:colId xmlns:a16="http://schemas.microsoft.com/office/drawing/2014/main" val="581222098"/>
                    </a:ext>
                  </a:extLst>
                </a:gridCol>
                <a:gridCol w="1415119">
                  <a:extLst>
                    <a:ext uri="{9D8B030D-6E8A-4147-A177-3AD203B41FA5}">
                      <a16:colId xmlns:a16="http://schemas.microsoft.com/office/drawing/2014/main" val="2250518466"/>
                    </a:ext>
                  </a:extLst>
                </a:gridCol>
                <a:gridCol w="1910412">
                  <a:extLst>
                    <a:ext uri="{9D8B030D-6E8A-4147-A177-3AD203B41FA5}">
                      <a16:colId xmlns:a16="http://schemas.microsoft.com/office/drawing/2014/main" val="2274342047"/>
                    </a:ext>
                  </a:extLst>
                </a:gridCol>
                <a:gridCol w="1910412">
                  <a:extLst>
                    <a:ext uri="{9D8B030D-6E8A-4147-A177-3AD203B41FA5}">
                      <a16:colId xmlns:a16="http://schemas.microsoft.com/office/drawing/2014/main" val="1103942549"/>
                    </a:ext>
                  </a:extLst>
                </a:gridCol>
              </a:tblGrid>
              <a:tr h="7510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WARD#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8" marR="684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SINK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8" marR="684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BED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8" marR="684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FLOOR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8" marR="684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STETHOSCOPE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8" marR="684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NURSES DESK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8" marR="684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DOOR HANDLE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8" marR="684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HEATER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8" marR="68478" marT="0" marB="0"/>
                </a:tc>
                <a:extLst>
                  <a:ext uri="{0D108BD9-81ED-4DB2-BD59-A6C34878D82A}">
                    <a16:rowId xmlns:a16="http://schemas.microsoft.com/office/drawing/2014/main" val="4131052412"/>
                  </a:ext>
                </a:extLst>
              </a:tr>
              <a:tr h="24820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New born unit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8" marR="684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Pseudomonas aeroginosa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8" marR="684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Coagulase negative Staphylococcus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8" marR="684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Coagulase negative Staphylococcus and other Gram negative rods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8" marR="684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 growth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8" marR="684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Coagulase negative  Staphylococcus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8" marR="684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Coagulase negative  Staphylococcus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8" marR="6847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No growth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478" marR="68478" marT="0" marB="0"/>
                </a:tc>
                <a:extLst>
                  <a:ext uri="{0D108BD9-81ED-4DB2-BD59-A6C34878D82A}">
                    <a16:rowId xmlns:a16="http://schemas.microsoft.com/office/drawing/2014/main" val="3219203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66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7B984-E85E-46A9-A6BA-B8883A8FC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11AF8-F756-40AE-9A57-B7D1E06E3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872" y="1341120"/>
            <a:ext cx="11004740" cy="4570102"/>
          </a:xfrm>
        </p:spPr>
        <p:txBody>
          <a:bodyPr/>
          <a:lstStyle/>
          <a:p>
            <a:r>
              <a:rPr lang="en-US" sz="3000" dirty="0"/>
              <a:t>From this study it was established </a:t>
            </a:r>
            <a:r>
              <a:rPr lang="en-US" sz="3000"/>
              <a:t>that  </a:t>
            </a:r>
            <a:r>
              <a:rPr lang="en-US" sz="3000" dirty="0"/>
              <a:t>bacteria causing HAI on the surfaces were isolated from patients with surgical site infections in KCGH</a:t>
            </a:r>
          </a:p>
          <a:p>
            <a:r>
              <a:rPr lang="en-US" sz="3000" dirty="0"/>
              <a:t>There was high prevalence of antibiotic resistance patterns from the isolates</a:t>
            </a:r>
          </a:p>
          <a:p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780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87728-96D9-4C16-9D25-449932F24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3E4D3-A9DC-48E5-848D-08BA57C8B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Lack of automated equipment (vitek) for identification of other gram negative rods</a:t>
            </a:r>
          </a:p>
        </p:txBody>
      </p:sp>
    </p:spTree>
    <p:extLst>
      <p:ext uri="{BB962C8B-B14F-4D97-AF65-F5344CB8AC3E}">
        <p14:creationId xmlns:p14="http://schemas.microsoft.com/office/powerpoint/2010/main" val="1117245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A5BEB-8C8F-49F6-8F5A-C1B181425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88E2F-48B3-4B38-8E15-7909B38FF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488" y="1463040"/>
            <a:ext cx="11029124" cy="4448182"/>
          </a:xfrm>
        </p:spPr>
        <p:txBody>
          <a:bodyPr>
            <a:normAutofit/>
          </a:bodyPr>
          <a:lstStyle/>
          <a:p>
            <a:r>
              <a:rPr lang="en-US" sz="3000" dirty="0"/>
              <a:t>Infection prevention measures such as proper hand hygiene practices and regular cleaning of surfaces like the work stations should be observed</a:t>
            </a:r>
          </a:p>
          <a:p>
            <a:r>
              <a:rPr lang="en-US" sz="3000" dirty="0"/>
              <a:t>Antimicrobial resistance surveillance activities should be put in place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65387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630F8-9D89-4257-908C-2A168F02E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7A030-7E4F-4E03-8158-C228E0088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Kakamega county </a:t>
            </a:r>
          </a:p>
          <a:p>
            <a:r>
              <a:rPr lang="en-US" sz="2400" dirty="0"/>
              <a:t>Kakamega county general  hospital</a:t>
            </a:r>
          </a:p>
          <a:p>
            <a:r>
              <a:rPr lang="en-US" sz="2400" dirty="0"/>
              <a:t>IPC committee Kakamega county general hospital</a:t>
            </a:r>
          </a:p>
          <a:p>
            <a:r>
              <a:rPr lang="en-US" sz="2400" dirty="0"/>
              <a:t>AMS committee Kakamega county general hospital</a:t>
            </a:r>
          </a:p>
          <a:p>
            <a:r>
              <a:rPr lang="en-US" sz="2400"/>
              <a:t>I-TECH</a:t>
            </a:r>
            <a:endParaRPr lang="en-US" sz="2400" dirty="0"/>
          </a:p>
          <a:p>
            <a:r>
              <a:rPr lang="en-US" sz="2400" dirty="0"/>
              <a:t>This work is supported by US Centers of Disease Control and Implemented in collaboration with MOH and County Health Department </a:t>
            </a:r>
          </a:p>
        </p:txBody>
      </p:sp>
    </p:spTree>
    <p:extLst>
      <p:ext uri="{BB962C8B-B14F-4D97-AF65-F5344CB8AC3E}">
        <p14:creationId xmlns:p14="http://schemas.microsoft.com/office/powerpoint/2010/main" val="2983766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B7D15-A1D5-4A89-8BA3-334D7E897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4D581-86F6-4E3E-BE69-E48E0936B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871" y="1355271"/>
            <a:ext cx="10912929" cy="5137604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The risk of Health care associated infections is dependent on infection control practices at the facility and also patients length of stay in the hospital</a:t>
            </a:r>
          </a:p>
          <a:p>
            <a:r>
              <a:rPr lang="en-US" sz="2800" dirty="0"/>
              <a:t>Studies show that surgical site infections occur in 2% to 4% of patients who undergo surgical procedures</a:t>
            </a:r>
          </a:p>
          <a:p>
            <a:r>
              <a:rPr lang="en-US" sz="2800" dirty="0"/>
              <a:t>Other studies show that patients 60 % who develop surgical site infections are more likely to require re-admission to the hospital and the intensive care unit</a:t>
            </a:r>
          </a:p>
          <a:p>
            <a:r>
              <a:rPr lang="en-US" sz="2800" dirty="0"/>
              <a:t>Common bacteria causing surgical site infections include</a:t>
            </a:r>
            <a:r>
              <a:rPr lang="en-US" sz="2800" i="1" dirty="0"/>
              <a:t> S. aureus</a:t>
            </a:r>
            <a:r>
              <a:rPr lang="en-US" sz="2800" dirty="0"/>
              <a:t>, </a:t>
            </a:r>
            <a:r>
              <a:rPr lang="en-US" sz="2800" i="1" dirty="0"/>
              <a:t>Klebsiella</a:t>
            </a:r>
            <a:r>
              <a:rPr lang="en-US" sz="2800" dirty="0"/>
              <a:t> </a:t>
            </a:r>
            <a:r>
              <a:rPr lang="en-US" sz="2800" i="1" dirty="0"/>
              <a:t>spp,</a:t>
            </a:r>
            <a:r>
              <a:rPr lang="en-US" sz="2800" dirty="0"/>
              <a:t> </a:t>
            </a:r>
            <a:r>
              <a:rPr lang="en-US" sz="2800" i="1" dirty="0"/>
              <a:t>Enterobacter</a:t>
            </a:r>
            <a:r>
              <a:rPr lang="en-US" sz="2800" dirty="0"/>
              <a:t> </a:t>
            </a:r>
            <a:r>
              <a:rPr lang="en-US" sz="2800" i="1" dirty="0"/>
              <a:t>spp</a:t>
            </a:r>
            <a:r>
              <a:rPr lang="en-US" sz="2800" dirty="0"/>
              <a:t>, </a:t>
            </a:r>
            <a:r>
              <a:rPr lang="en-US" sz="2800" i="1" dirty="0"/>
              <a:t>P. aeruginosa</a:t>
            </a:r>
            <a:r>
              <a:rPr lang="en-US" sz="2800" dirty="0"/>
              <a:t> and other Gram negative rods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29208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FEE89-CA37-4E78-B452-FC837F723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99726"/>
            <a:ext cx="8911687" cy="1280890"/>
          </a:xfrm>
        </p:spPr>
        <p:txBody>
          <a:bodyPr/>
          <a:lstStyle/>
          <a:p>
            <a:r>
              <a:rPr lang="en-US" dirty="0"/>
              <a:t>		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490A2-DFEA-4A85-8CF4-F3AF8DC5E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336" y="1365504"/>
            <a:ext cx="11102276" cy="4545718"/>
          </a:xfrm>
        </p:spPr>
        <p:txBody>
          <a:bodyPr/>
          <a:lstStyle/>
          <a:p>
            <a:r>
              <a:rPr lang="en-US" sz="2800" dirty="0"/>
              <a:t>Surgical site infections is the most typical problem for patients who undergo operative procedures</a:t>
            </a:r>
          </a:p>
          <a:p>
            <a:r>
              <a:rPr lang="en-US" sz="2800" dirty="0"/>
              <a:t>There has been an increase in surgical site infections and most of the organisms isolated were  resistant to antibiotics 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204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B4739-D03C-4610-8338-5D3735DB6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4DF67-1BE8-4E30-B169-D5833B47D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872" y="1353312"/>
            <a:ext cx="11004740" cy="4557910"/>
          </a:xfrm>
        </p:spPr>
        <p:txBody>
          <a:bodyPr/>
          <a:lstStyle/>
          <a:p>
            <a:r>
              <a:rPr lang="en-US" sz="2800" dirty="0"/>
              <a:t>To identify  common bacteria causing surgical site infections in Kakamega county general hospital</a:t>
            </a:r>
          </a:p>
          <a:p>
            <a:r>
              <a:rPr lang="en-US" sz="2800" dirty="0"/>
              <a:t>To identify bacteria on hospital surfaces  in relation to the bacteria found in patients with SSI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364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E0B08-073C-4136-A167-025CE0182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B249D-A97B-42EA-B985-40F7B5B00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" y="1353312"/>
            <a:ext cx="10992548" cy="4557910"/>
          </a:xfrm>
        </p:spPr>
        <p:txBody>
          <a:bodyPr/>
          <a:lstStyle/>
          <a:p>
            <a:r>
              <a:rPr lang="en-US" sz="2800" dirty="0"/>
              <a:t>A cross sectional study was done between February 2022 and February 2023 where a total number of 72 pus swabs  and cultured and sensitivity was done using the Kirby Bauer method</a:t>
            </a:r>
          </a:p>
          <a:p>
            <a:r>
              <a:rPr lang="en-US" sz="2800" dirty="0"/>
              <a:t>Swabs from hospital surfaces were collected from  all surgical wards</a:t>
            </a:r>
          </a:p>
        </p:txBody>
      </p:sp>
    </p:spTree>
    <p:extLst>
      <p:ext uri="{BB962C8B-B14F-4D97-AF65-F5344CB8AC3E}">
        <p14:creationId xmlns:p14="http://schemas.microsoft.com/office/powerpoint/2010/main" val="1039035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ADF62-FDEA-4CDD-BE6E-0445037F5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INCLUSION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0315E-7813-47A0-A074-57D68CBF5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" y="1341120"/>
            <a:ext cx="10992548" cy="4570102"/>
          </a:xfrm>
        </p:spPr>
        <p:txBody>
          <a:bodyPr/>
          <a:lstStyle/>
          <a:p>
            <a:r>
              <a:rPr lang="en-US" sz="2800" dirty="0"/>
              <a:t>Patients  from surgical wards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Patients  from medical wards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7375A98-7C78-4B1E-9D42-A1212C8CD722}"/>
              </a:ext>
            </a:extLst>
          </p:cNvPr>
          <p:cNvSpPr txBox="1">
            <a:spLocks/>
          </p:cNvSpPr>
          <p:nvPr/>
        </p:nvSpPr>
        <p:spPr>
          <a:xfrm>
            <a:off x="2592925" y="3065875"/>
            <a:ext cx="876458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EXCLUSION CRITERIA</a:t>
            </a:r>
          </a:p>
        </p:txBody>
      </p:sp>
    </p:spTree>
    <p:extLst>
      <p:ext uri="{BB962C8B-B14F-4D97-AF65-F5344CB8AC3E}">
        <p14:creationId xmlns:p14="http://schemas.microsoft.com/office/powerpoint/2010/main" val="786349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A07B8-6D50-41B1-B5B6-D51FAE4AA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D9322-DD3D-4ED0-91A0-80A14D143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" y="1365504"/>
            <a:ext cx="11016932" cy="4545718"/>
          </a:xfrm>
        </p:spPr>
        <p:txBody>
          <a:bodyPr>
            <a:normAutofit lnSpcReduction="10000"/>
          </a:bodyPr>
          <a:lstStyle/>
          <a:p>
            <a:r>
              <a:rPr lang="en-US" sz="3000" dirty="0"/>
              <a:t>Isolates identified from the swabs were E.coli (18%), Klebsiella (13.8%), Routella ornithiolytica (1.38%), P. aeruginosa (5.5%), Enterobacter (1.38%), other gram negative rods (22.2%), S. aureus (11.1%), Enterococcus (2.7%), CONS (16.6%%), no growth (6.94%)</a:t>
            </a:r>
          </a:p>
          <a:p>
            <a:r>
              <a:rPr lang="en-US" sz="3200" dirty="0"/>
              <a:t> </a:t>
            </a:r>
            <a:r>
              <a:rPr lang="en-US" sz="3000" dirty="0"/>
              <a:t>Most isolates were resistant to antibiotics Co-trimoxazole (92.9%), Ceftriaxone (90.2%), Meropenem (40%), Gentamycin (42.2%), Ciprofloxacin( 64.4%), Ceftazidime (68.9%), Augmentin (75.6%), Piperacillin-tazobactam (62.2%)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672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9BA11B3-7FEA-4BFD-990E-AF37AF13AE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0715597"/>
              </p:ext>
            </p:extLst>
          </p:nvPr>
        </p:nvGraphicFramePr>
        <p:xfrm>
          <a:off x="838200" y="587829"/>
          <a:ext cx="10515599" cy="5453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0235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A3BDCE2-2B8E-4673-BF1E-BA27F326EA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4888247"/>
              </p:ext>
            </p:extLst>
          </p:nvPr>
        </p:nvGraphicFramePr>
        <p:xfrm>
          <a:off x="548640" y="597408"/>
          <a:ext cx="11033760" cy="5718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914598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1378</TotalTime>
  <Words>524</Words>
  <Application>Microsoft Office PowerPoint</Application>
  <PresentationFormat>Widescreen</PresentationFormat>
  <Paragraphs>63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Wingdings 3</vt:lpstr>
      <vt:lpstr>Wisp</vt:lpstr>
      <vt:lpstr>CHARACTERISATION OF BACTERIAL ISOLATES FROM PATIENTS WITH SURGICAL SITE INFECTIONS AND ENVIROMENTAL SURFACES IN KAKAMEGA COUNTY GENERAL HOSPITAL   Presenter: Rose Malaba LAB TECHNOLOGIST Kakamega County General Hospital </vt:lpstr>
      <vt:lpstr>INTRODUCTION</vt:lpstr>
      <vt:lpstr>  BACKGROUND</vt:lpstr>
      <vt:lpstr>OBJECTIVES</vt:lpstr>
      <vt:lpstr>METHODOLOGY</vt:lpstr>
      <vt:lpstr>INCLUSION CRITERIA</vt:lpstr>
      <vt:lpstr>RESULTS</vt:lpstr>
      <vt:lpstr>PowerPoint Presentation</vt:lpstr>
      <vt:lpstr>PowerPoint Presentation</vt:lpstr>
      <vt:lpstr>PowerPoint Presentation</vt:lpstr>
      <vt:lpstr>ENVIROMENTAL SURFACES</vt:lpstr>
      <vt:lpstr>CONCLUSION</vt:lpstr>
      <vt:lpstr>Limitations</vt:lpstr>
      <vt:lpstr> RECOMMENDATIONS</vt:lpstr>
      <vt:lpstr>Acknowledgment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CHARACTERISATION OF BACTERIAL ISOLATES FROM PATIENTS WITH SURGICAL SITE INFECTIONS AND ENVIROMENTAL SURFACES IN KAKAMEGA COUNTY GENERAL HOSPITAL</dc:title>
  <dc:creator>ROSE</dc:creator>
  <cp:lastModifiedBy>ROSE</cp:lastModifiedBy>
  <cp:revision>12</cp:revision>
  <dcterms:created xsi:type="dcterms:W3CDTF">2023-05-02T11:14:44Z</dcterms:created>
  <dcterms:modified xsi:type="dcterms:W3CDTF">2023-05-11T06:11:52Z</dcterms:modified>
</cp:coreProperties>
</file>