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1" r:id="rId3"/>
    <p:sldId id="281" r:id="rId4"/>
    <p:sldId id="258" r:id="rId5"/>
    <p:sldId id="264" r:id="rId6"/>
    <p:sldId id="270" r:id="rId7"/>
    <p:sldId id="285" r:id="rId8"/>
    <p:sldId id="272" r:id="rId9"/>
    <p:sldId id="273" r:id="rId10"/>
    <p:sldId id="283" r:id="rId11"/>
    <p:sldId id="288" r:id="rId12"/>
    <p:sldId id="286" r:id="rId13"/>
    <p:sldId id="287" r:id="rId14"/>
    <p:sldId id="28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Maiandra GD" panose="020E0502030308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600" dirty="0"/>
              <a:t>Percentage Compliance Per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Maiandra GD" panose="020E0502030308020204" pitchFamily="3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619100960020265E-2"/>
          <c:y val="0.10968219253689201"/>
          <c:w val="0.88249373657838226"/>
          <c:h val="0.763024366965215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APPROPRIATELY USED PPE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iandra GD" panose="020E0502030308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44844</c:v>
                </c:pt>
                <c:pt idx="1">
                  <c:v>44875</c:v>
                </c:pt>
                <c:pt idx="2">
                  <c:v>44905</c:v>
                </c:pt>
                <c:pt idx="3">
                  <c:v>44936</c:v>
                </c:pt>
                <c:pt idx="4">
                  <c:v>44967</c:v>
                </c:pt>
                <c:pt idx="5">
                  <c:v>44995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0.66</c:v>
                </c:pt>
                <c:pt idx="2">
                  <c:v>0.75</c:v>
                </c:pt>
                <c:pt idx="3">
                  <c:v>0.8</c:v>
                </c:pt>
                <c:pt idx="4">
                  <c:v>0.85</c:v>
                </c:pt>
                <c:pt idx="5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D-45E5-A284-AD1C5A2619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 DIFFERENCE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2"/>
              </a:solidFill>
              <a:ln w="9525" cap="flat" cmpd="sng" algn="ctr">
                <a:solidFill>
                  <a:srgbClr val="0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iandra GD" panose="020E0502030308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44844</c:v>
                </c:pt>
                <c:pt idx="1">
                  <c:v>44875</c:v>
                </c:pt>
                <c:pt idx="2">
                  <c:v>44905</c:v>
                </c:pt>
                <c:pt idx="3">
                  <c:v>44936</c:v>
                </c:pt>
                <c:pt idx="4">
                  <c:v>44967</c:v>
                </c:pt>
                <c:pt idx="5">
                  <c:v>44995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0.65</c:v>
                </c:pt>
                <c:pt idx="1">
                  <c:v>0.65</c:v>
                </c:pt>
                <c:pt idx="2">
                  <c:v>0.65</c:v>
                </c:pt>
                <c:pt idx="3">
                  <c:v>0.65</c:v>
                </c:pt>
                <c:pt idx="4">
                  <c:v>0.65</c:v>
                </c:pt>
                <c:pt idx="5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3D-45E5-A284-AD1C5A2619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iandra GD" panose="020E0502030308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44844</c:v>
                </c:pt>
                <c:pt idx="1">
                  <c:v>44875</c:v>
                </c:pt>
                <c:pt idx="2">
                  <c:v>44905</c:v>
                </c:pt>
                <c:pt idx="3">
                  <c:v>44936</c:v>
                </c:pt>
                <c:pt idx="4">
                  <c:v>44967</c:v>
                </c:pt>
                <c:pt idx="5">
                  <c:v>44995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3D-45E5-A284-AD1C5A261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1599631520"/>
        <c:axId val="1599634848"/>
      </c:lineChart>
      <c:dateAx>
        <c:axId val="1599631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aiandra GD" panose="020E0502030308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9634848"/>
        <c:crosses val="autoZero"/>
        <c:auto val="0"/>
        <c:lblOffset val="100"/>
        <c:baseTimeUnit val="months"/>
      </c:dateAx>
      <c:valAx>
        <c:axId val="1599634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aiandra GD" panose="020E0502030308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96315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solidFill>
            <a:prstClr val="black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aiandra GD" panose="020E0502030308020204" pitchFamily="3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 b="0">
          <a:latin typeface="Maiandra GD" panose="020E0502030308020204" pitchFamily="3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0.15341</cdr:x>
      <cdr:y>0.49889</cdr:y>
    </cdr:from>
    <cdr:to>
      <cdr:x>0.27983</cdr:x>
      <cdr:y>0.63415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028701" y="2143125"/>
          <a:ext cx="847724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Launch of QI project</a:t>
          </a:r>
        </a:p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0.15483</cdr:x>
      <cdr:y>0.64302</cdr:y>
    </cdr:from>
    <cdr:to>
      <cdr:x>0.27273</cdr:x>
      <cdr:y>0.75831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038225" y="2762250"/>
          <a:ext cx="790575" cy="4953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</a:t>
          </a:r>
          <a:r>
            <a:rPr lang="en-US" sz="1400" baseline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Team formed</a:t>
          </a:r>
          <a:endParaRPr lang="en-US" sz="14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0.19176</cdr:x>
      <cdr:y>0.62971</cdr:y>
    </cdr:from>
    <cdr:to>
      <cdr:x>0.28409</cdr:x>
      <cdr:y>0.73614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285875" y="2705100"/>
          <a:ext cx="6191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0.15909</cdr:x>
      <cdr:y>0.77384</cdr:y>
    </cdr:from>
    <cdr:to>
      <cdr:x>0.28551</cdr:x>
      <cdr:y>0.92461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1066800" y="3324225"/>
          <a:ext cx="847725" cy="64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HCW Training (CMEs)</a:t>
          </a:r>
        </a:p>
      </cdr:txBody>
    </cdr:sp>
  </cdr:relSizeAnchor>
  <cdr:relSizeAnchor xmlns:cdr="http://schemas.openxmlformats.org/drawingml/2006/chartDrawing">
    <cdr:from>
      <cdr:x>0.36648</cdr:x>
      <cdr:y>0.40576</cdr:y>
    </cdr:from>
    <cdr:to>
      <cdr:x>0.53409</cdr:x>
      <cdr:y>0.73392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2457450" y="1743075"/>
          <a:ext cx="1123950" cy="140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</a:t>
          </a:r>
          <a:r>
            <a:rPr lang="en-US" sz="1400" baseline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 Monitoring &amp;staff feedback on appropriate PPE use</a:t>
          </a:r>
          <a:endParaRPr lang="en-US" sz="14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0.59938</cdr:y>
    </cdr:from>
    <cdr:to>
      <cdr:x>0.68608</cdr:x>
      <cdr:y>0.77012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4629694" y="3097200"/>
          <a:ext cx="1722987" cy="8822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Unit in-charge to monitor PPEs</a:t>
          </a:r>
          <a:r>
            <a:rPr lang="en-US" sz="1400" baseline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Stock</a:t>
          </a:r>
          <a:endParaRPr lang="en-US" sz="1400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0.19602</cdr:x>
      <cdr:y>0.30599</cdr:y>
    </cdr:from>
    <cdr:to>
      <cdr:x>0.20284</cdr:x>
      <cdr:y>0.51441</cdr:y>
    </cdr:to>
    <cdr:sp macro="" textlink="">
      <cdr:nvSpPr>
        <cdr:cNvPr id="35" name="Down Arrow 34"/>
        <cdr:cNvSpPr/>
      </cdr:nvSpPr>
      <cdr:spPr>
        <a:xfrm xmlns:a="http://schemas.openxmlformats.org/drawingml/2006/main">
          <a:off x="1314450" y="1314450"/>
          <a:ext cx="45719" cy="89535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0.19886</cdr:x>
      <cdr:y>0.58758</cdr:y>
    </cdr:from>
    <cdr:to>
      <cdr:x>0.20568</cdr:x>
      <cdr:y>0.66962</cdr:y>
    </cdr:to>
    <cdr:sp macro="" textlink="">
      <cdr:nvSpPr>
        <cdr:cNvPr id="36" name="Down Arrow 35"/>
        <cdr:cNvSpPr/>
      </cdr:nvSpPr>
      <cdr:spPr>
        <a:xfrm xmlns:a="http://schemas.openxmlformats.org/drawingml/2006/main">
          <a:off x="1333500" y="2524125"/>
          <a:ext cx="45719" cy="35242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0.20455</cdr:x>
      <cdr:y>0.72727</cdr:y>
    </cdr:from>
    <cdr:to>
      <cdr:x>0.21136</cdr:x>
      <cdr:y>0.80044</cdr:y>
    </cdr:to>
    <cdr:sp macro="" textlink="">
      <cdr:nvSpPr>
        <cdr:cNvPr id="37" name="Down Arrow 36"/>
        <cdr:cNvSpPr/>
      </cdr:nvSpPr>
      <cdr:spPr>
        <a:xfrm xmlns:a="http://schemas.openxmlformats.org/drawingml/2006/main">
          <a:off x="1371600" y="3124200"/>
          <a:ext cx="45719" cy="31432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0.80531</cdr:x>
      <cdr:y>0.55508</cdr:y>
    </cdr:from>
    <cdr:to>
      <cdr:x>0.93652</cdr:x>
      <cdr:y>0.79271</cdr:y>
    </cdr:to>
    <cdr:sp macro="" textlink="">
      <cdr:nvSpPr>
        <cdr:cNvPr id="9" name="Up Arrow Callout 8"/>
        <cdr:cNvSpPr/>
      </cdr:nvSpPr>
      <cdr:spPr>
        <a:xfrm xmlns:a="http://schemas.openxmlformats.org/drawingml/2006/main">
          <a:off x="7456714" y="2868249"/>
          <a:ext cx="1214846" cy="1227909"/>
        </a:xfrm>
        <a:prstGeom xmlns:a="http://schemas.openxmlformats.org/drawingml/2006/main" prst="up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>
              <a:latin typeface="Maiandra GD" panose="020E0502030308020204" pitchFamily="34" charset="0"/>
            </a:rPr>
            <a:t>End</a:t>
          </a:r>
          <a:r>
            <a:rPr lang="en-US" sz="1400" baseline="0" dirty="0">
              <a:latin typeface="Maiandra GD" panose="020E0502030308020204" pitchFamily="34" charset="0"/>
            </a:rPr>
            <a:t> Of</a:t>
          </a:r>
          <a:r>
            <a:rPr lang="en-US" sz="1400" dirty="0">
              <a:latin typeface="Maiandra GD" panose="020E0502030308020204" pitchFamily="34" charset="0"/>
            </a:rPr>
            <a:t> </a:t>
          </a:r>
          <a:r>
            <a:rPr lang="en-US" sz="1400" baseline="0" dirty="0">
              <a:latin typeface="Maiandra GD" panose="020E0502030308020204" pitchFamily="34" charset="0"/>
            </a:rPr>
            <a:t>Project</a:t>
          </a:r>
          <a:endParaRPr lang="en-US" sz="1400" dirty="0">
            <a:latin typeface="Maiandra GD" panose="020E0502030308020204" pitchFamily="34" charset="0"/>
          </a:endParaRPr>
        </a:p>
      </cdr:txBody>
    </cdr:sp>
  </cdr:relSizeAnchor>
  <cdr:relSizeAnchor xmlns:cdr="http://schemas.openxmlformats.org/drawingml/2006/chartDrawing">
    <cdr:from>
      <cdr:x>0.66766</cdr:x>
      <cdr:y>0.45322</cdr:y>
    </cdr:from>
    <cdr:to>
      <cdr:x>0.82106</cdr:x>
      <cdr:y>0.75034</cdr:y>
    </cdr:to>
    <cdr:sp macro="" textlink="">
      <cdr:nvSpPr>
        <cdr:cNvPr id="10" name="Text Box 9"/>
        <cdr:cNvSpPr txBox="1"/>
      </cdr:nvSpPr>
      <cdr:spPr>
        <a:xfrm xmlns:a="http://schemas.openxmlformats.org/drawingml/2006/main">
          <a:off x="6182094" y="2341928"/>
          <a:ext cx="1420390" cy="1535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Performance</a:t>
          </a:r>
          <a:r>
            <a:rPr lang="en-US" sz="1400" baseline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feedback meetings/ evaluation reports</a:t>
          </a:r>
          <a:endParaRPr lang="en-US" sz="1400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0.07493</cdr:x>
      <cdr:y>0.18034</cdr:y>
    </cdr:from>
    <cdr:to>
      <cdr:x>0.18004</cdr:x>
      <cdr:y>0.35994</cdr:y>
    </cdr:to>
    <cdr:sp macro="" textlink="">
      <cdr:nvSpPr>
        <cdr:cNvPr id="11" name="Down Arrow Callout 10"/>
        <cdr:cNvSpPr/>
      </cdr:nvSpPr>
      <cdr:spPr>
        <a:xfrm xmlns:a="http://schemas.openxmlformats.org/drawingml/2006/main">
          <a:off x="723339" y="923960"/>
          <a:ext cx="1014714" cy="920149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Maiandra GD" panose="020E0502030308020204" pitchFamily="34" charset="0"/>
            </a:rPr>
            <a:t>Baseline Data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1FC3A-07A6-4B36-9D5E-0E29EED76C3F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120FC-325A-4CA7-8083-7F76CD35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62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227A4-AA45-4A6D-8280-EF27934CDFD1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58279-EEE7-415B-924F-BA1F92A0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948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0318-1DD9-43C1-B011-477F197F31FD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Quality Patient-</a:t>
            </a:r>
            <a:r>
              <a:rPr lang="en-US" dirty="0" err="1"/>
              <a:t>Centred</a:t>
            </a:r>
            <a:r>
              <a:rPr lang="en-US" dirty="0"/>
              <a:t>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6754" y="6409105"/>
            <a:ext cx="2743200" cy="36512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E3E8AD62-782F-4C73-99FE-DD08D29A5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0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D549-A936-4572-B587-7E7C0E43ECE1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EC4-21DA-4182-A393-CA2DE7A58397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95753"/>
            <a:ext cx="2628900" cy="49812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95753"/>
            <a:ext cx="7734300" cy="49812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AA5-9F0F-46AB-98DA-DFC3B2B5BD7E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1B36-D476-4464-BCBD-E1778567F49B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39C-A81D-49C5-B265-4CFBE5231876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0"/>
            <a:ext cx="11002108" cy="10199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1" y="1416446"/>
            <a:ext cx="11517923" cy="4406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B21-E8D4-4D6E-A1C2-A827A98E3057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7372" y="6409396"/>
            <a:ext cx="362242" cy="365125"/>
          </a:xfrm>
        </p:spPr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D0A0-8736-4DFD-9216-A69579FB0FBD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6192-2283-4A91-B958-1F94E600E729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EFFC-213F-4B5A-9647-1603D9AFBEF2}" type="datetime1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FFAF-B87B-45B1-8023-D2532FCD0086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421C-53B9-47BB-B1E0-4B102F5438FF}" type="datetime1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43000"/>
            <a:ext cx="3932237" cy="116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3584"/>
            <a:ext cx="3932237" cy="35654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FAF-88C4-4616-AAC8-6E9754D2694E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54"/>
            <a:ext cx="12192000" cy="10775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77" y="123092"/>
            <a:ext cx="10984523" cy="89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277" y="1200667"/>
            <a:ext cx="11570677" cy="4162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E59A-D425-41EC-82A0-41D0A224262F}" type="datetime1">
              <a:rPr lang="en-US" smtClean="0"/>
              <a:t>5/4/2023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812"/>
            <a:ext cx="10058400" cy="8981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Quality Patient-</a:t>
            </a:r>
            <a:r>
              <a:rPr lang="en-US" dirty="0" err="1"/>
              <a:t>Centred</a:t>
            </a:r>
            <a:r>
              <a:rPr lang="en-US" dirty="0"/>
              <a:t>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8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AD62-782F-4C73-99FE-DD08D29A5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8883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524000" y="2373923"/>
            <a:ext cx="9144000" cy="28838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0"/>
            <a:ext cx="12192000" cy="692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319" y="3507765"/>
            <a:ext cx="115106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aiandra GD" panose="020E0502030308020204" pitchFamily="34" charset="0"/>
              </a:rPr>
              <a:t>Improving Compliance with Personal Protective Equipment(PPE) Standards Among Health Care Workers in Kenyatta University Teaching Research and Referral Hospital(KUTRRH)</a:t>
            </a:r>
          </a:p>
          <a:p>
            <a:endParaRPr lang="en-US" sz="3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algn="ctr"/>
            <a:r>
              <a:rPr lang="it-IT" sz="2400" dirty="0">
                <a:latin typeface="Maiandra GD" panose="020E0502030308020204" pitchFamily="34" charset="0"/>
              </a:rPr>
              <a:t>Ms.Caroline Mwangi</a:t>
            </a:r>
            <a:br>
              <a:rPr lang="it-IT" sz="2400" dirty="0">
                <a:latin typeface="Maiandra GD" panose="020E0502030308020204" pitchFamily="34" charset="0"/>
              </a:rPr>
            </a:br>
            <a:r>
              <a:rPr lang="it-IT" sz="2400" dirty="0">
                <a:latin typeface="Maiandra GD" panose="020E0502030308020204" pitchFamily="34" charset="0"/>
              </a:rPr>
              <a:t>Ms. Lilian Misati</a:t>
            </a:r>
            <a:endParaRPr lang="en-US" sz="2400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2" y="94129"/>
            <a:ext cx="8346141" cy="88622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Maiandra GD" panose="020E0502030308020204" pitchFamily="34" charset="0"/>
                <a:cs typeface="Times New Roman" panose="02020603050405020304" pitchFamily="18" charset="0"/>
              </a:rPr>
              <a:t>QI Project Progress-</a:t>
            </a:r>
            <a:r>
              <a:rPr lang="en-GB" sz="3600" dirty="0" err="1">
                <a:latin typeface="Maiandra GD" panose="020E0502030308020204" pitchFamily="34" charset="0"/>
                <a:cs typeface="Times New Roman" panose="02020603050405020304" pitchFamily="18" charset="0"/>
              </a:rPr>
              <a:t>Annoted</a:t>
            </a:r>
            <a:r>
              <a:rPr lang="en-GB" sz="3600" dirty="0">
                <a:latin typeface="Maiandra GD" panose="020E0502030308020204" pitchFamily="34" charset="0"/>
                <a:cs typeface="Times New Roman" panose="02020603050405020304" pitchFamily="18" charset="0"/>
              </a:rPr>
              <a:t> Run Charts</a:t>
            </a:r>
            <a:endParaRPr lang="en-US" sz="3600" dirty="0"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378549"/>
              </p:ext>
            </p:extLst>
          </p:nvPr>
        </p:nvGraphicFramePr>
        <p:xfrm>
          <a:off x="605117" y="1250576"/>
          <a:ext cx="9653835" cy="512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60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94671-8280-AA38-043A-D442A536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755" y="477078"/>
            <a:ext cx="4840010" cy="992987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aiandra GD" panose="020E0502030308020204" pitchFamily="34" charset="0"/>
              </a:rPr>
              <a:t>Challenges </a:t>
            </a:r>
            <a:endParaRPr lang="en-US">
              <a:latin typeface="Maiandra GD" panose="020E0502030308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4C199-06C4-F1D1-37D1-787384CC3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2" r="17083"/>
          <a:stretch/>
        </p:blipFill>
        <p:spPr>
          <a:xfrm>
            <a:off x="20" y="618978"/>
            <a:ext cx="6116549" cy="623902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38272-42C6-5D47-C325-268605C8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06" y="1816656"/>
            <a:ext cx="4840010" cy="3843666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Maiandra GD" panose="020E0502030308020204" pitchFamily="34" charset="0"/>
              </a:rPr>
              <a:t>Staff resistance to change – Negative attitude</a:t>
            </a:r>
          </a:p>
          <a:p>
            <a:pPr marL="0" indent="0">
              <a:buNone/>
            </a:pPr>
            <a:r>
              <a:rPr lang="en-US" sz="1900" dirty="0">
                <a:latin typeface="Maiandra GD" panose="020E0502030308020204" pitchFamily="34" charset="0"/>
              </a:rPr>
              <a:t> </a:t>
            </a:r>
          </a:p>
          <a:p>
            <a:r>
              <a:rPr lang="en-US" sz="1900" dirty="0">
                <a:latin typeface="Maiandra GD" panose="020E0502030308020204" pitchFamily="34" charset="0"/>
              </a:rPr>
              <a:t>Competing priorities among HCW’s e.g. during emergency/ work overload</a:t>
            </a:r>
          </a:p>
          <a:p>
            <a:pPr marL="0" indent="0">
              <a:buNone/>
            </a:pPr>
            <a:endParaRPr lang="en-US" sz="1900" dirty="0">
              <a:latin typeface="Maiandra GD" panose="020E0502030308020204" pitchFamily="34" charset="0"/>
            </a:endParaRPr>
          </a:p>
          <a:p>
            <a:r>
              <a:rPr lang="en-US" sz="1900" dirty="0">
                <a:latin typeface="Maiandra GD" panose="020E0502030308020204" pitchFamily="34" charset="0"/>
              </a:rPr>
              <a:t>No consistency in Hand hygiene practice before donning the PPE.</a:t>
            </a:r>
          </a:p>
          <a:p>
            <a:endParaRPr lang="en-US" sz="1900" dirty="0">
              <a:latin typeface="Maiandra GD" panose="020E0502030308020204" pitchFamily="34" charset="0"/>
            </a:endParaRPr>
          </a:p>
          <a:p>
            <a:r>
              <a:rPr lang="en-US" sz="1900" dirty="0">
                <a:latin typeface="Maiandra GD" panose="020E0502030308020204" pitchFamily="34" charset="0"/>
              </a:rPr>
              <a:t>Knowledge gaps on the appropriate use of PPE ( New staff)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68EB9-FCAE-EDB9-3A37-5A01E411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Quality Patient-Centred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E77E1-E3DC-0367-D530-11612EB4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E8AD62-782F-4C73-99FE-DD08D29A54D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330B-44E2-40ED-B782-DF1AC590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8" y="134470"/>
            <a:ext cx="8102369" cy="887505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GB" dirty="0">
                <a:latin typeface="Maiandra GD" panose="020E0502030308020204" pitchFamily="34" charset="0"/>
              </a:rPr>
              <a:t>Scale Up Plan</a:t>
            </a:r>
            <a:endParaRPr lang="en-KE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107E-7C99-40CC-B86E-4E9B27AC73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1555" algn="l"/>
              </a:tabLst>
            </a:pPr>
            <a:endParaRPr lang="en-GB" sz="2400" spc="-40" dirty="0">
              <a:latin typeface="Maiandra GD" panose="020E0502030308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1555" algn="l"/>
              </a:tabLst>
            </a:pPr>
            <a:endParaRPr lang="en-GB" sz="2400" spc="-40" dirty="0">
              <a:latin typeface="Maiandra GD" panose="020E0502030308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1555" algn="l"/>
              </a:tabLst>
            </a:pPr>
            <a:endParaRPr lang="en-GB" sz="2400" spc="-40" dirty="0">
              <a:latin typeface="Maiandra GD" panose="020E0502030308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1555" algn="l"/>
              </a:tabLst>
            </a:pPr>
            <a:endParaRPr lang="en-GB" sz="2400" spc="-40" dirty="0">
              <a:latin typeface="Maiandra GD" panose="020E0502030308020204" pitchFamily="34" charset="0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4821555" algn="l"/>
              </a:tabLst>
            </a:pPr>
            <a:r>
              <a:rPr lang="en-GB" sz="2400" spc="-40" dirty="0">
                <a:latin typeface="Maiandra GD" panose="020E0502030308020204" pitchFamily="34" charset="0"/>
                <a:cs typeface="Times New Roman"/>
              </a:rPr>
              <a:t>Rationale</a:t>
            </a:r>
            <a:r>
              <a:rPr lang="en-GB" sz="2400" spc="25" dirty="0">
                <a:latin typeface="Maiandra GD" panose="020E0502030308020204" pitchFamily="34" charset="0"/>
                <a:cs typeface="Times New Roman"/>
              </a:rPr>
              <a:t> </a:t>
            </a:r>
            <a:r>
              <a:rPr lang="en-GB" sz="2400" spc="-5" dirty="0">
                <a:latin typeface="Maiandra GD" panose="020E0502030308020204" pitchFamily="34" charset="0"/>
                <a:cs typeface="Times New Roman"/>
              </a:rPr>
              <a:t>For</a:t>
            </a:r>
            <a:r>
              <a:rPr lang="en-GB" sz="2400" spc="10" dirty="0">
                <a:latin typeface="Maiandra GD" panose="020E0502030308020204" pitchFamily="34" charset="0"/>
                <a:cs typeface="Times New Roman"/>
              </a:rPr>
              <a:t> </a:t>
            </a:r>
            <a:r>
              <a:rPr lang="en-GB" sz="2400" spc="-5" dirty="0">
                <a:latin typeface="Maiandra GD" panose="020E0502030308020204" pitchFamily="34" charset="0"/>
                <a:cs typeface="Times New Roman"/>
              </a:rPr>
              <a:t>Scale</a:t>
            </a:r>
            <a:r>
              <a:rPr lang="en-GB" sz="2400" spc="20" dirty="0">
                <a:latin typeface="Maiandra GD" panose="020E0502030308020204" pitchFamily="34" charset="0"/>
                <a:cs typeface="Times New Roman"/>
              </a:rPr>
              <a:t> </a:t>
            </a:r>
            <a:r>
              <a:rPr lang="en-GB" sz="2400" spc="-5" dirty="0">
                <a:latin typeface="Maiandra GD" panose="020E0502030308020204" pitchFamily="34" charset="0"/>
                <a:cs typeface="Times New Roman"/>
              </a:rPr>
              <a:t>Up: </a:t>
            </a:r>
            <a:r>
              <a:rPr lang="en-GB" sz="2400" spc="-100" dirty="0">
                <a:latin typeface="Maiandra GD" panose="020E0502030308020204" pitchFamily="34" charset="0"/>
                <a:cs typeface="Times New Roman"/>
              </a:rPr>
              <a:t>To</a:t>
            </a:r>
            <a:r>
              <a:rPr lang="en-GB" sz="2400" spc="5" dirty="0">
                <a:latin typeface="Maiandra GD" panose="020E0502030308020204" pitchFamily="34" charset="0"/>
                <a:cs typeface="Times New Roman"/>
              </a:rPr>
              <a:t> </a:t>
            </a:r>
            <a:r>
              <a:rPr lang="en-GB" sz="2400" spc="-5" dirty="0">
                <a:latin typeface="Maiandra GD" panose="020E0502030308020204" pitchFamily="34" charset="0"/>
                <a:cs typeface="Times New Roman"/>
              </a:rPr>
              <a:t>improve both</a:t>
            </a:r>
            <a:r>
              <a:rPr lang="en-GB" sz="2400" spc="-25" dirty="0">
                <a:latin typeface="Maiandra GD" panose="020E0502030308020204" pitchFamily="34" charset="0"/>
                <a:cs typeface="Times New Roman"/>
              </a:rPr>
              <a:t> </a:t>
            </a:r>
            <a:r>
              <a:rPr lang="en-GB" sz="2400" spc="-10" dirty="0">
                <a:latin typeface="Maiandra GD" panose="020E0502030308020204" pitchFamily="34" charset="0"/>
                <a:cs typeface="Times New Roman"/>
              </a:rPr>
              <a:t>staff </a:t>
            </a:r>
            <a:r>
              <a:rPr lang="en-GB" sz="2400" spc="-5" dirty="0">
                <a:latin typeface="Maiandra GD" panose="020E0502030308020204" pitchFamily="34" charset="0"/>
                <a:cs typeface="Times New Roman"/>
              </a:rPr>
              <a:t>and</a:t>
            </a:r>
            <a:r>
              <a:rPr lang="en-GB" sz="2400" spc="-15" dirty="0">
                <a:latin typeface="Maiandra GD" panose="020E0502030308020204" pitchFamily="34" charset="0"/>
                <a:cs typeface="Times New Roman"/>
              </a:rPr>
              <a:t> </a:t>
            </a:r>
            <a:r>
              <a:rPr lang="en-GB" sz="2400" spc="-5" dirty="0">
                <a:latin typeface="Maiandra GD" panose="020E0502030308020204" pitchFamily="34" charset="0"/>
                <a:cs typeface="Times New Roman"/>
              </a:rPr>
              <a:t>patients</a:t>
            </a:r>
            <a:r>
              <a:rPr lang="en-GB" sz="2400" spc="-30" dirty="0">
                <a:latin typeface="Maiandra GD" panose="020E0502030308020204" pitchFamily="34" charset="0"/>
                <a:cs typeface="Times New Roman"/>
              </a:rPr>
              <a:t> safety in the entire hospital through appropriate use of PPE. </a:t>
            </a:r>
            <a:endParaRPr lang="en-GB" sz="2400" dirty="0">
              <a:latin typeface="Maiandra GD" panose="020E0502030308020204" pitchFamily="34" charset="0"/>
              <a:cs typeface="Times New Roman"/>
            </a:endParaRPr>
          </a:p>
          <a:p>
            <a:endParaRPr lang="en-K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5BB839-7666-4269-A5B3-30CF231E3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5F3E3-7284-4004-85AE-606ACAA8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4153B-76ED-48B3-9049-72918361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B94B7-1041-49EA-A930-7E93CE4C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1828800"/>
            <a:ext cx="5289177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8A61-68F7-77DF-8B74-6A1B1FA3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4" y="136525"/>
            <a:ext cx="6917634" cy="88338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Maiandra GD" panose="020E0502030308020204" pitchFamily="34" charset="0"/>
              </a:rPr>
              <a:t>Cont’d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5AF06D-EF20-8287-95F4-81F9BFC10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61757"/>
              </p:ext>
            </p:extLst>
          </p:nvPr>
        </p:nvGraphicFramePr>
        <p:xfrm>
          <a:off x="172279" y="1124503"/>
          <a:ext cx="11847441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030">
                  <a:extLst>
                    <a:ext uri="{9D8B030D-6E8A-4147-A177-3AD203B41FA5}">
                      <a16:colId xmlns:a16="http://schemas.microsoft.com/office/drawing/2014/main" val="3597346109"/>
                    </a:ext>
                  </a:extLst>
                </a:gridCol>
                <a:gridCol w="3072882">
                  <a:extLst>
                    <a:ext uri="{9D8B030D-6E8A-4147-A177-3AD203B41FA5}">
                      <a16:colId xmlns:a16="http://schemas.microsoft.com/office/drawing/2014/main" val="1082811473"/>
                    </a:ext>
                  </a:extLst>
                </a:gridCol>
                <a:gridCol w="3044725">
                  <a:extLst>
                    <a:ext uri="{9D8B030D-6E8A-4147-A177-3AD203B41FA5}">
                      <a16:colId xmlns:a16="http://schemas.microsoft.com/office/drawing/2014/main" val="2710988023"/>
                    </a:ext>
                  </a:extLst>
                </a:gridCol>
                <a:gridCol w="3058804">
                  <a:extLst>
                    <a:ext uri="{9D8B030D-6E8A-4147-A177-3AD203B41FA5}">
                      <a16:colId xmlns:a16="http://schemas.microsoft.com/office/drawing/2014/main" val="3663436757"/>
                    </a:ext>
                  </a:extLst>
                </a:gridCol>
              </a:tblGrid>
              <a:tr h="885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rPr>
                        <a:t>Area of Focus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rPr>
                        <a:t>(Current Gap 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rPr>
                        <a:t>Activity (Define activity to be carried out for each area of focus 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rPr>
                        <a:t>Timeline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rPr>
                        <a:t>Person Responsible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99243"/>
                  </a:ext>
                </a:extLst>
              </a:tr>
              <a:tr h="885506"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Resistant to change-Negative attitude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Behavioral change sessions</a:t>
                      </a:r>
                    </a:p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Performance rewards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Ongoing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HOD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Nurse in charge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-5" dirty="0">
                          <a:latin typeface="Maiandra GD" panose="020E0502030308020204" pitchFamily="34" charset="0"/>
                          <a:cs typeface="Times New Roman"/>
                        </a:rPr>
                        <a:t>Ward IPC champions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10233"/>
                  </a:ext>
                </a:extLst>
              </a:tr>
              <a:tr h="885506"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Leadership and stakeholder involvement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Sensitization meeting </a:t>
                      </a:r>
                    </a:p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Sharing performance 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April 2023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Manager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Officer </a:t>
                      </a:r>
                    </a:p>
                    <a:p>
                      <a:endParaRPr lang="en-US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74131"/>
                  </a:ext>
                </a:extLst>
              </a:tr>
              <a:tr h="885506"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Staff Training (define Staffing needs for scale up plan 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Training on appropriate use of PPE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Quarterly Training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Manager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Officer </a:t>
                      </a:r>
                    </a:p>
                    <a:p>
                      <a:endParaRPr lang="en-US" dirty="0">
                        <a:latin typeface="Maiandra GD" panose="020E0502030308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36792"/>
                  </a:ext>
                </a:extLst>
              </a:tr>
              <a:tr h="619854"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Communication of scale up plan package to staff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Feedback meetings </a:t>
                      </a:r>
                    </a:p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CME’s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aiandra GD" panose="020E0502030308020204" pitchFamily="34" charset="0"/>
                        </a:rPr>
                        <a:t>May 2023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Quarterly CME’s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Manager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Officer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40082"/>
                  </a:ext>
                </a:extLst>
              </a:tr>
              <a:tr h="1151158"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Monitoring and Evaluation of scale up activites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Data analysis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Ongoing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HOD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Nurse in charge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Manager </a:t>
                      </a:r>
                    </a:p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IPC Officer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70676"/>
                  </a:ext>
                </a:extLst>
              </a:tr>
              <a:tr h="354202">
                <a:tc>
                  <a:txBody>
                    <a:bodyPr/>
                    <a:lstStyle/>
                    <a:p>
                      <a:endParaRPr lang="en-US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45791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831D5-2316-2741-8CA8-78AA9239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AE1C0-7785-CC18-2ADC-3A5E583B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82" y="205267"/>
            <a:ext cx="7888641" cy="689291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pc="-70" dirty="0">
                <a:latin typeface="Maiandra GD" panose="020E0502030308020204" pitchFamily="34" charset="0"/>
              </a:rPr>
              <a:t>Sustainability</a:t>
            </a:r>
            <a:r>
              <a:rPr lang="en-GB" spc="-140" dirty="0">
                <a:latin typeface="Maiandra GD" panose="020E0502030308020204" pitchFamily="34" charset="0"/>
              </a:rPr>
              <a:t> </a:t>
            </a:r>
            <a:r>
              <a:rPr lang="en-GB" spc="145" dirty="0">
                <a:latin typeface="Maiandra GD" panose="020E0502030308020204" pitchFamily="34" charset="0"/>
              </a:rPr>
              <a:t>Plan</a:t>
            </a:r>
            <a:endParaRPr lang="en-GB" dirty="0">
              <a:latin typeface="Maiandra GD" panose="020E0502030308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76" y="1099931"/>
            <a:ext cx="11483789" cy="4839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sz="2400" spc="10" dirty="0">
                <a:latin typeface="Maiandra GD" panose="020E0502030308020204" pitchFamily="34" charset="0"/>
                <a:cs typeface="Times New Roman"/>
              </a:rPr>
              <a:t>Find project champions </a:t>
            </a:r>
            <a:r>
              <a:rPr lang="en-GB" sz="2400" spc="10" dirty="0" err="1">
                <a:latin typeface="Maiandra GD" panose="020E0502030308020204" pitchFamily="34" charset="0"/>
                <a:cs typeface="Times New Roman"/>
              </a:rPr>
              <a:t>i</a:t>
            </a:r>
            <a:r>
              <a:rPr sz="2400" spc="10" dirty="0">
                <a:latin typeface="Maiandra GD" panose="020E0502030308020204" pitchFamily="34" charset="0"/>
                <a:cs typeface="Times New Roman"/>
              </a:rPr>
              <a:t>n each unit</a:t>
            </a:r>
            <a:endParaRPr lang="en-GB" sz="2400" spc="10" dirty="0">
              <a:latin typeface="Maiandra GD" panose="020E050203030802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endParaRPr lang="en-GB" sz="2400" spc="10" dirty="0">
              <a:latin typeface="Maiandra GD" panose="020E050203030802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n-GB" sz="2400" dirty="0">
                <a:latin typeface="Maiandra GD" panose="020E0502030308020204" pitchFamily="34" charset="0"/>
              </a:rPr>
              <a:t>Regular monitoring and evaluation of appropriate use of PPE among HCWs</a:t>
            </a:r>
          </a:p>
          <a:p>
            <a:pPr marL="342900" indent="-342900">
              <a:lnSpc>
                <a:spcPct val="100000"/>
              </a:lnSpc>
              <a:buClr>
                <a:srgbClr val="001F5F"/>
              </a:buClr>
              <a:buFont typeface="Wingdings" panose="05000000000000000000" pitchFamily="2" charset="2"/>
              <a:buChar char="Ø"/>
            </a:pPr>
            <a:endParaRPr sz="2400" spc="10" dirty="0">
              <a:latin typeface="Maiandra GD" panose="020E0502030308020204" pitchFamily="34" charset="0"/>
              <a:cs typeface="Times New Roman"/>
            </a:endParaRPr>
          </a:p>
          <a:p>
            <a:pPr marL="355600" indent="-342900"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sz="2400" spc="10" dirty="0">
                <a:latin typeface="Maiandra GD" panose="020E0502030308020204" pitchFamily="34" charset="0"/>
                <a:cs typeface="Times New Roman"/>
              </a:rPr>
              <a:t>Share best practices</a:t>
            </a:r>
            <a:r>
              <a:rPr lang="en-GB" sz="2400" spc="10" dirty="0">
                <a:latin typeface="Maiandra GD" panose="020E0502030308020204" pitchFamily="34" charset="0"/>
                <a:cs typeface="Times New Roman"/>
              </a:rPr>
              <a:t> - </a:t>
            </a:r>
            <a:r>
              <a:rPr lang="en-GB" sz="2400" spc="10" dirty="0">
                <a:latin typeface="Maiandra GD" panose="020E0502030308020204" pitchFamily="34" charset="0"/>
              </a:rPr>
              <a:t>Frequent Training/CME of HCWs on appropriate use of PPE including new staff, students and interns</a:t>
            </a:r>
          </a:p>
          <a:p>
            <a:pPr marL="12700">
              <a:tabLst>
                <a:tab pos="241300" algn="l"/>
              </a:tabLst>
            </a:pPr>
            <a:endParaRPr lang="en-GB" sz="2400" spc="10" dirty="0"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spc="10" dirty="0">
                <a:latin typeface="Maiandra GD" panose="020E0502030308020204" pitchFamily="34" charset="0"/>
              </a:rPr>
              <a:t>Fast tracking on the procurement process of PPE supplies</a:t>
            </a:r>
          </a:p>
          <a:p>
            <a:endParaRPr lang="en-GB" sz="2400" spc="10" dirty="0">
              <a:latin typeface="Maiandra GD" panose="020E0502030308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spc="10" dirty="0">
                <a:latin typeface="Maiandra GD" panose="020E0502030308020204" pitchFamily="34" charset="0"/>
              </a:rPr>
              <a:t>Strengthening IPC practice in hospital by designing other QI projects and implementing best experiences from this ongoing project on PPE use</a:t>
            </a:r>
          </a:p>
          <a:p>
            <a:endParaRPr sz="2400" spc="10" dirty="0">
              <a:latin typeface="Maiandra GD" panose="020E050203030802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sz="2400" spc="10" dirty="0">
                <a:latin typeface="Maiandra GD" panose="020E0502030308020204" pitchFamily="34" charset="0"/>
                <a:cs typeface="Times New Roman"/>
              </a:rPr>
              <a:t>Celebrate wins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6424866"/>
            <a:ext cx="684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4/20/2023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7737" y="6420599"/>
            <a:ext cx="277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EA IPC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Network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QI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Project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Progress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Update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78" y="2050015"/>
            <a:ext cx="9144000" cy="112846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Maiandra GD" panose="020E0502030308020204" pitchFamily="34" charset="0"/>
              </a:rPr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5EF9A-D987-58A2-0DC8-DB28C20F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74" y="4343378"/>
            <a:ext cx="3509996" cy="2114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12D45-A617-7053-89E0-97FBA8EE5224}"/>
              </a:ext>
            </a:extLst>
          </p:cNvPr>
          <p:cNvSpPr txBox="1"/>
          <p:nvPr/>
        </p:nvSpPr>
        <p:spPr>
          <a:xfrm>
            <a:off x="1828800" y="3551273"/>
            <a:ext cx="861207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Acknowledgment </a:t>
            </a:r>
          </a:p>
        </p:txBody>
      </p:sp>
    </p:spTree>
    <p:extLst>
      <p:ext uri="{BB962C8B-B14F-4D97-AF65-F5344CB8AC3E}">
        <p14:creationId xmlns:p14="http://schemas.microsoft.com/office/powerpoint/2010/main" val="237318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64C1-E1AD-4018-9050-C374933C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A4F7B-3025-4D26-A3EF-B1D4D52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4D2D3-7AFA-495F-9203-AFE2B0E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0B2549-B1A7-4BD0-AE1D-3B9C18B1FF2F}"/>
              </a:ext>
            </a:extLst>
          </p:cNvPr>
          <p:cNvGrpSpPr/>
          <p:nvPr/>
        </p:nvGrpSpPr>
        <p:grpSpPr>
          <a:xfrm>
            <a:off x="-1895" y="317"/>
            <a:ext cx="12193895" cy="6867215"/>
            <a:chOff x="-1895" y="0"/>
            <a:chExt cx="12193895" cy="6867850"/>
          </a:xfrm>
        </p:grpSpPr>
        <p:sp>
          <p:nvSpPr>
            <p:cNvPr id="6" name="Shape 10812">
              <a:extLst>
                <a:ext uri="{FF2B5EF4-FFF2-40B4-BE49-F238E27FC236}">
                  <a16:creationId xmlns:a16="http://schemas.microsoft.com/office/drawing/2014/main" id="{A9F46A96-5B39-4097-A474-5A6A6AC551F2}"/>
                </a:ext>
              </a:extLst>
            </p:cNvPr>
            <p:cNvSpPr/>
            <p:nvPr/>
          </p:nvSpPr>
          <p:spPr>
            <a:xfrm>
              <a:off x="0" y="6176772"/>
              <a:ext cx="12192000" cy="681227"/>
            </a:xfrm>
            <a:custGeom>
              <a:avLst/>
              <a:gdLst/>
              <a:ahLst/>
              <a:cxnLst/>
              <a:rect l="0" t="0" r="0" b="0"/>
              <a:pathLst>
                <a:path w="12192000" h="681227">
                  <a:moveTo>
                    <a:pt x="0" y="0"/>
                  </a:moveTo>
                  <a:lnTo>
                    <a:pt x="12192000" y="0"/>
                  </a:lnTo>
                  <a:lnTo>
                    <a:pt x="12192000" y="681227"/>
                  </a:lnTo>
                  <a:lnTo>
                    <a:pt x="0" y="68122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835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77ED4F-285B-4CD8-97D7-C26AC386971D}"/>
                </a:ext>
              </a:extLst>
            </p:cNvPr>
            <p:cNvSpPr/>
            <p:nvPr/>
          </p:nvSpPr>
          <p:spPr>
            <a:xfrm>
              <a:off x="4433316" y="6445758"/>
              <a:ext cx="463171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East Africa IPC Community of Practice</a:t>
              </a:r>
              <a:endParaRPr lang="en-K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Shape 10813">
              <a:extLst>
                <a:ext uri="{FF2B5EF4-FFF2-40B4-BE49-F238E27FC236}">
                  <a16:creationId xmlns:a16="http://schemas.microsoft.com/office/drawing/2014/main" id="{7FE28DD5-DDCB-4190-A3F5-5D3064730166}"/>
                </a:ext>
              </a:extLst>
            </p:cNvPr>
            <p:cNvSpPr/>
            <p:nvPr/>
          </p:nvSpPr>
          <p:spPr>
            <a:xfrm>
              <a:off x="0" y="0"/>
              <a:ext cx="12188952" cy="1371600"/>
            </a:xfrm>
            <a:custGeom>
              <a:avLst/>
              <a:gdLst/>
              <a:ahLst/>
              <a:cxnLst/>
              <a:rect l="0" t="0" r="0" b="0"/>
              <a:pathLst>
                <a:path w="12188952" h="1371600">
                  <a:moveTo>
                    <a:pt x="0" y="0"/>
                  </a:moveTo>
                  <a:lnTo>
                    <a:pt x="12188952" y="0"/>
                  </a:lnTo>
                  <a:lnTo>
                    <a:pt x="12188952" y="1371600"/>
                  </a:lnTo>
                  <a:lnTo>
                    <a:pt x="0" y="13716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935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sp>
          <p:nvSpPr>
            <p:cNvPr id="9" name="Shape 1563">
              <a:extLst>
                <a:ext uri="{FF2B5EF4-FFF2-40B4-BE49-F238E27FC236}">
                  <a16:creationId xmlns:a16="http://schemas.microsoft.com/office/drawing/2014/main" id="{BC5A045F-BBA9-4C23-B3D5-CB8927732357}"/>
                </a:ext>
              </a:extLst>
            </p:cNvPr>
            <p:cNvSpPr/>
            <p:nvPr/>
          </p:nvSpPr>
          <p:spPr>
            <a:xfrm>
              <a:off x="0" y="0"/>
              <a:ext cx="12188952" cy="1371600"/>
            </a:xfrm>
            <a:custGeom>
              <a:avLst/>
              <a:gdLst/>
              <a:ahLst/>
              <a:cxnLst/>
              <a:rect l="0" t="0" r="0" b="0"/>
              <a:pathLst>
                <a:path w="12188952" h="1371600">
                  <a:moveTo>
                    <a:pt x="0" y="1371600"/>
                  </a:moveTo>
                  <a:lnTo>
                    <a:pt x="12188952" y="1371600"/>
                  </a:lnTo>
                  <a:lnTo>
                    <a:pt x="12188952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2216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FE689F-C5B4-4B0B-AB70-E55000BF6B2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895" y="22041"/>
              <a:ext cx="12112752" cy="6845809"/>
            </a:xfrm>
            <a:prstGeom prst="rect">
              <a:avLst/>
            </a:prstGeom>
          </p:spPr>
        </p:pic>
        <p:sp>
          <p:nvSpPr>
            <p:cNvPr id="11" name="Shape 1566">
              <a:extLst>
                <a:ext uri="{FF2B5EF4-FFF2-40B4-BE49-F238E27FC236}">
                  <a16:creationId xmlns:a16="http://schemas.microsoft.com/office/drawing/2014/main" id="{E922C820-37D2-47AA-92FB-3284A95BF5CC}"/>
                </a:ext>
              </a:extLst>
            </p:cNvPr>
            <p:cNvSpPr/>
            <p:nvPr/>
          </p:nvSpPr>
          <p:spPr>
            <a:xfrm>
              <a:off x="65040" y="875438"/>
              <a:ext cx="6624639" cy="5859776"/>
            </a:xfrm>
            <a:custGeom>
              <a:avLst/>
              <a:gdLst/>
              <a:ahLst/>
              <a:cxnLst/>
              <a:rect l="0" t="0" r="0" b="0"/>
              <a:pathLst>
                <a:path w="6016752" h="5859776">
                  <a:moveTo>
                    <a:pt x="2830068" y="0"/>
                  </a:moveTo>
                  <a:cubicBezTo>
                    <a:pt x="4585970" y="0"/>
                    <a:pt x="6016752" y="1426591"/>
                    <a:pt x="6016752" y="3187192"/>
                  </a:cubicBezTo>
                  <a:cubicBezTo>
                    <a:pt x="6016752" y="4236847"/>
                    <a:pt x="5504970" y="5167414"/>
                    <a:pt x="4719471" y="5748327"/>
                  </a:cubicBezTo>
                  <a:lnTo>
                    <a:pt x="4558797" y="5859776"/>
                  </a:lnTo>
                  <a:lnTo>
                    <a:pt x="1096818" y="5859776"/>
                  </a:lnTo>
                  <a:lnTo>
                    <a:pt x="926766" y="5742624"/>
                  </a:lnTo>
                  <a:cubicBezTo>
                    <a:pt x="595328" y="5497627"/>
                    <a:pt x="316572" y="5189463"/>
                    <a:pt x="101927" y="4835266"/>
                  </a:cubicBezTo>
                  <a:lnTo>
                    <a:pt x="0" y="4654411"/>
                  </a:lnTo>
                  <a:lnTo>
                    <a:pt x="0" y="1715515"/>
                  </a:lnTo>
                  <a:lnTo>
                    <a:pt x="106016" y="1528107"/>
                  </a:lnTo>
                  <a:cubicBezTo>
                    <a:pt x="666412" y="611014"/>
                    <a:pt x="1674805" y="0"/>
                    <a:pt x="28300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F3D630-87D8-4019-9D96-B0940D753E5D}"/>
                </a:ext>
              </a:extLst>
            </p:cNvPr>
            <p:cNvSpPr/>
            <p:nvPr/>
          </p:nvSpPr>
          <p:spPr>
            <a:xfrm>
              <a:off x="1017005" y="1579984"/>
              <a:ext cx="3608004" cy="758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rgbClr val="000000"/>
                  </a:solidFill>
                  <a:latin typeface="Maiandra GD" panose="020E0502030308020204" pitchFamily="34" charset="0"/>
                  <a:ea typeface="Calibri" panose="020F0502020204030204" pitchFamily="34" charset="0"/>
                </a:rPr>
                <a:t>Introduction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1568">
              <a:extLst>
                <a:ext uri="{FF2B5EF4-FFF2-40B4-BE49-F238E27FC236}">
                  <a16:creationId xmlns:a16="http://schemas.microsoft.com/office/drawing/2014/main" id="{40CAD41F-0DE8-4F50-88BD-5A4801804054}"/>
                </a:ext>
              </a:extLst>
            </p:cNvPr>
            <p:cNvSpPr/>
            <p:nvPr/>
          </p:nvSpPr>
          <p:spPr>
            <a:xfrm>
              <a:off x="2288286" y="3338322"/>
              <a:ext cx="935482" cy="0"/>
            </a:xfrm>
            <a:custGeom>
              <a:avLst/>
              <a:gdLst/>
              <a:ahLst/>
              <a:cxnLst/>
              <a:rect l="0" t="0" r="0" b="0"/>
              <a:pathLst>
                <a:path w="935482">
                  <a:moveTo>
                    <a:pt x="0" y="0"/>
                  </a:moveTo>
                  <a:lnTo>
                    <a:pt x="935482" y="0"/>
                  </a:lnTo>
                </a:path>
              </a:pathLst>
            </a:custGeom>
            <a:ln w="25400" cap="sq">
              <a:bevel/>
            </a:ln>
          </p:spPr>
          <p:style>
            <a:lnRef idx="1">
              <a:srgbClr val="26262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B39E54-CA33-4916-AEBB-66704E9062B4}"/>
                </a:ext>
              </a:extLst>
            </p:cNvPr>
            <p:cNvSpPr/>
            <p:nvPr/>
          </p:nvSpPr>
          <p:spPr>
            <a:xfrm>
              <a:off x="170383" y="3016851"/>
              <a:ext cx="141884" cy="381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K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5FD159-7737-4626-9152-0A706A3967E1}"/>
                </a:ext>
              </a:extLst>
            </p:cNvPr>
            <p:cNvSpPr/>
            <p:nvPr/>
          </p:nvSpPr>
          <p:spPr>
            <a:xfrm>
              <a:off x="398983" y="3010154"/>
              <a:ext cx="6649109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KUTRRH is one of three regional referral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496AB-29CA-46BC-A34E-AB24382EC030}"/>
                </a:ext>
              </a:extLst>
            </p:cNvPr>
            <p:cNvSpPr/>
            <p:nvPr/>
          </p:nvSpPr>
          <p:spPr>
            <a:xfrm>
              <a:off x="146183" y="3568740"/>
              <a:ext cx="6589923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hospitals located in Nairobi County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, Kenya.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The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1C0AD2-7182-45C3-92DE-B0F9AF8DECD1}"/>
                </a:ext>
              </a:extLst>
            </p:cNvPr>
            <p:cNvSpPr/>
            <p:nvPr/>
          </p:nvSpPr>
          <p:spPr>
            <a:xfrm>
              <a:off x="276311" y="4107721"/>
              <a:ext cx="6459795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Hospital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has a bed capacity of 650 with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AC40C8-7C4F-49DF-98FF-4862DCC02556}"/>
                </a:ext>
              </a:extLst>
            </p:cNvPr>
            <p:cNvSpPr/>
            <p:nvPr/>
          </p:nvSpPr>
          <p:spPr>
            <a:xfrm>
              <a:off x="398983" y="4656455"/>
              <a:ext cx="411059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62</a:t>
              </a:r>
              <a:endParaRPr lang="en-K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A4947E-6766-4619-A509-D8AADE5CD50B}"/>
                </a:ext>
              </a:extLst>
            </p:cNvPr>
            <p:cNvSpPr/>
            <p:nvPr/>
          </p:nvSpPr>
          <p:spPr>
            <a:xfrm>
              <a:off x="658368" y="4656455"/>
              <a:ext cx="6077738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 intensive care unit beds, and serves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E40D1C-3917-412A-8950-E67224C9BD63}"/>
                </a:ext>
              </a:extLst>
            </p:cNvPr>
            <p:cNvSpPr/>
            <p:nvPr/>
          </p:nvSpPr>
          <p:spPr>
            <a:xfrm>
              <a:off x="398983" y="5204867"/>
              <a:ext cx="6535644" cy="4133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approximately 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3200</a:t>
              </a:r>
              <a:r>
                <a:rPr lang="en-US" sz="2400" dirty="0">
                  <a:solidFill>
                    <a:srgbClr val="000000"/>
                  </a:solidFill>
                  <a:latin typeface="Maiandra GD" panose="020E0502030308020204" pitchFamily="34" charset="0"/>
                  <a:ea typeface="Calibri" panose="020F0502020204030204" pitchFamily="34" charset="0"/>
                </a:rPr>
                <a:t>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outpatients per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month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endParaRPr lang="en-K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E99F2E-D065-4663-BD42-590B6C8A9EF0}"/>
                </a:ext>
              </a:extLst>
            </p:cNvPr>
            <p:cNvSpPr/>
            <p:nvPr/>
          </p:nvSpPr>
          <p:spPr>
            <a:xfrm>
              <a:off x="398983" y="5754015"/>
              <a:ext cx="675369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the majority attending specialized clinics.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37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9AA6-09EB-49E8-9406-C2FA0EF5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36524"/>
            <a:ext cx="8066167" cy="88338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Maiandra GD" panose="020E0502030308020204" pitchFamily="34" charset="0"/>
              </a:rPr>
              <a:t>Background Information.</a:t>
            </a:r>
            <a:endParaRPr lang="en-KE" dirty="0">
              <a:latin typeface="Maiandra GD" panose="020E0502030308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58761-A08D-4665-B315-CDD96E59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7" y="1397909"/>
            <a:ext cx="10740061" cy="435755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Quality Improvement (QI) collaborative on the appropriate use of PPE 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400" dirty="0">
              <a:latin typeface="Maiandra GD" panose="020E0502030308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Domains: System and Health Care Worker practice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400" dirty="0">
              <a:latin typeface="Maiandra GD" panose="020E0502030308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Assessment on the appropriate use of PPE was conducted in four wards (oncology, A&amp;E, Maternity, and Isolation wards) 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400" dirty="0">
              <a:latin typeface="Maiandra GD" panose="020E0502030308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A minimum of 4 Health Care Workers (HCW) in each ward/ month were observed on the appropriate use of PPE – sample size of 96 HCWs </a:t>
            </a:r>
            <a:endParaRPr lang="en-US" dirty="0">
              <a:latin typeface="Maiandra GD" panose="020E0502030308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2F9FF-2D43-45C5-8C28-3CBAAF1E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036EC-CFB9-4B85-99BE-75DAAA0A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692" y="158262"/>
            <a:ext cx="11002108" cy="861646"/>
          </a:xfrm>
        </p:spPr>
        <p:txBody>
          <a:bodyPr>
            <a:noAutofit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57212" y="1845644"/>
            <a:ext cx="7575175" cy="4203227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sz="2400" dirty="0">
                <a:latin typeface="Maiandra GD" panose="020E0502030308020204" pitchFamily="34" charset="0"/>
              </a:rPr>
              <a:t> 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600" b="1" dirty="0">
              <a:latin typeface="Maiandra GD" panose="020E0502030308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en-US" sz="2400" dirty="0">
              <a:latin typeface="Maiandra GD" panose="020E0502030308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002060"/>
              </a:buClr>
              <a:buNone/>
            </a:pPr>
            <a:r>
              <a:rPr lang="en-US" sz="2400" dirty="0">
                <a:latin typeface="Maiandra GD" panose="020E0502030308020204" pitchFamily="34" charset="0"/>
              </a:rPr>
              <a:t>To increase appropriate use of PPE in KUTRRH from 55% to 95 % from October 2022 to March 2023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4000" dirty="0">
              <a:latin typeface="Maiandra GD" panose="020E0502030308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Patient-</a:t>
            </a:r>
            <a:r>
              <a:rPr lang="en-US" dirty="0" err="1"/>
              <a:t>Centred</a:t>
            </a:r>
            <a:r>
              <a:rPr lang="en-US" dirty="0"/>
              <a:t>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AB812-29CB-4DB2-A5A0-5A95CCE0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327386"/>
            <a:ext cx="4005155" cy="4203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B8EC67-AF4A-4CE7-8F20-356C1935342B}"/>
              </a:ext>
            </a:extLst>
          </p:cNvPr>
          <p:cNvSpPr txBox="1"/>
          <p:nvPr/>
        </p:nvSpPr>
        <p:spPr>
          <a:xfrm>
            <a:off x="968189" y="145077"/>
            <a:ext cx="689834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n-US" sz="4400" dirty="0">
                <a:latin typeface="Maiandra GD" panose="020E0502030308020204" pitchFamily="34" charset="0"/>
              </a:rPr>
              <a:t>Aim Statement</a:t>
            </a:r>
          </a:p>
        </p:txBody>
      </p:sp>
    </p:spTree>
    <p:extLst>
      <p:ext uri="{BB962C8B-B14F-4D97-AF65-F5344CB8AC3E}">
        <p14:creationId xmlns:p14="http://schemas.microsoft.com/office/powerpoint/2010/main" val="152565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657600" cy="365125"/>
          </a:xfrm>
        </p:spPr>
        <p:txBody>
          <a:bodyPr/>
          <a:lstStyle/>
          <a:p>
            <a:r>
              <a:rPr lang="en-US" dirty="0"/>
              <a:t>Quality Patient-</a:t>
            </a:r>
            <a:r>
              <a:rPr lang="en-US" dirty="0" err="1"/>
              <a:t>Centred</a:t>
            </a:r>
            <a:r>
              <a:rPr lang="en-US" dirty="0"/>
              <a:t>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9859" y="5639"/>
            <a:ext cx="9144000" cy="89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cap="small" dirty="0"/>
          </a:p>
        </p:txBody>
      </p:sp>
      <p:sp>
        <p:nvSpPr>
          <p:cNvPr id="9" name="Rectangle 8"/>
          <p:cNvSpPr/>
          <p:nvPr/>
        </p:nvSpPr>
        <p:spPr>
          <a:xfrm>
            <a:off x="2977822" y="1353693"/>
            <a:ext cx="1920297" cy="984318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aiandra GD" panose="020E0502030308020204" pitchFamily="34" charset="0"/>
              </a:rPr>
              <a:t>PPE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aiandra GD" panose="020E0502030308020204" pitchFamily="34" charset="0"/>
              </a:rPr>
              <a:t>Supplies / Equipment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7823" y="2592893"/>
            <a:ext cx="1920296" cy="864158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Health care workers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Appropriate use of PPE culture (people</a:t>
            </a:r>
            <a:r>
              <a:rPr lang="en-US" sz="1600" dirty="0">
                <a:solidFill>
                  <a:schemeClr val="tx1"/>
                </a:solidFill>
                <a:latin typeface="Maiandra GD" panose="020E0502030308020204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8756" y="3969099"/>
            <a:ext cx="1899363" cy="609600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Leadership  (Process)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8222" y="4933321"/>
            <a:ext cx="1819898" cy="628859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Infrastructure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(Environment)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1" y="1908893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Maiandra GD" panose="020E0502030308020204" pitchFamily="34" charset="0"/>
              </a:rPr>
              <a:t>Aim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4898119" y="1593669"/>
            <a:ext cx="565094" cy="26524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25" idx="1"/>
            <a:endCxn id="10" idx="3"/>
          </p:cNvCxnSpPr>
          <p:nvPr/>
        </p:nvCxnSpPr>
        <p:spPr>
          <a:xfrm flipH="1">
            <a:off x="4898119" y="2613335"/>
            <a:ext cx="669842" cy="41163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26" idx="1"/>
            <a:endCxn id="11" idx="3"/>
          </p:cNvCxnSpPr>
          <p:nvPr/>
        </p:nvCxnSpPr>
        <p:spPr>
          <a:xfrm flipH="1" flipV="1">
            <a:off x="4898119" y="4273899"/>
            <a:ext cx="669841" cy="35373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28" idx="1"/>
            <a:endCxn id="12" idx="3"/>
          </p:cNvCxnSpPr>
          <p:nvPr/>
        </p:nvCxnSpPr>
        <p:spPr>
          <a:xfrm flipH="1" flipV="1">
            <a:off x="4898120" y="5247751"/>
            <a:ext cx="669841" cy="53982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066583" y="3285716"/>
            <a:ext cx="875247" cy="45649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2066584" y="2227384"/>
            <a:ext cx="911238" cy="149757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2086707" y="3778778"/>
            <a:ext cx="855123" cy="190321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2050697" y="3809751"/>
            <a:ext cx="1006608" cy="1270135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57306" y="5732136"/>
            <a:ext cx="184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Primary Drivers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AB7464-D3EF-4BA4-86B8-795D955CF3DA}"/>
              </a:ext>
            </a:extLst>
          </p:cNvPr>
          <p:cNvSpPr/>
          <p:nvPr/>
        </p:nvSpPr>
        <p:spPr>
          <a:xfrm>
            <a:off x="146286" y="2227384"/>
            <a:ext cx="1883495" cy="3085151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aiandra GD" panose="020E0502030308020204" pitchFamily="34" charset="0"/>
              </a:rPr>
              <a:t>To increase  appropriate use of PPE from 55% -95%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61E54C-BA69-42A8-8487-05E2935BA15B}"/>
              </a:ext>
            </a:extLst>
          </p:cNvPr>
          <p:cNvSpPr/>
          <p:nvPr/>
        </p:nvSpPr>
        <p:spPr>
          <a:xfrm>
            <a:off x="5567962" y="919035"/>
            <a:ext cx="3646213" cy="826661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Maiandra GD" panose="020E0502030308020204" pitchFamily="34" charset="0"/>
              </a:rPr>
              <a:t>Have monitoring system in place to ensure no periodical stockouts.eg (IPC gowns, gloves)</a:t>
            </a:r>
          </a:p>
          <a:p>
            <a:pPr marL="342900" indent="-342900">
              <a:buAutoNum type="arabicPeriod"/>
            </a:pPr>
            <a:endParaRPr lang="en-US" sz="1200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609A4A-F570-4AA2-B77A-83F4EBCA8270}"/>
              </a:ext>
            </a:extLst>
          </p:cNvPr>
          <p:cNvSpPr/>
          <p:nvPr/>
        </p:nvSpPr>
        <p:spPr>
          <a:xfrm>
            <a:off x="5567961" y="1842721"/>
            <a:ext cx="4342521" cy="1541227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Conducting frequent clinical rounds/quality observations of appropriate PPE use  and hand hygiene among HCWs by IPC and QI Team.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 Frequent Training /CMES of HCWs on proper selection/donning and doffing of PPE.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Assign manpower depending on workload.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58920E-090C-4A71-8146-C535742FB6CE}"/>
              </a:ext>
            </a:extLst>
          </p:cNvPr>
          <p:cNvSpPr/>
          <p:nvPr/>
        </p:nvSpPr>
        <p:spPr>
          <a:xfrm>
            <a:off x="5567960" y="3538658"/>
            <a:ext cx="4342521" cy="1541228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Regular monitoring and evaluation of  appropriate PPE use among HCWs.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Establish hospital SOPS/ instructions  on the use/ reuse of PPE and standard/ Transmission Based precautions in the wards.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Dissemination of PPE policy at all workstations</a:t>
            </a:r>
          </a:p>
          <a:p>
            <a:endParaRPr lang="en-US" sz="1200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342900" indent="-3429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79C376-54C7-42D2-BDF3-F0180155D28D}"/>
              </a:ext>
            </a:extLst>
          </p:cNvPr>
          <p:cNvSpPr txBox="1"/>
          <p:nvPr/>
        </p:nvSpPr>
        <p:spPr>
          <a:xfrm>
            <a:off x="7087467" y="6462169"/>
            <a:ext cx="144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Change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0FE773-B44E-400E-8F61-F89635C34D3E}"/>
              </a:ext>
            </a:extLst>
          </p:cNvPr>
          <p:cNvSpPr/>
          <p:nvPr/>
        </p:nvSpPr>
        <p:spPr>
          <a:xfrm>
            <a:off x="5567961" y="5200170"/>
            <a:ext cx="4342520" cy="1174801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Maiandra GD" panose="020E0502030308020204" pitchFamily="34" charset="0"/>
              </a:rPr>
              <a:t>Ensure  patient doors have signs/posters on indications for PPEs ( Standard/ Transmission  Based precautions)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D5CF87-EE4A-4BB5-9C2B-B0157421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10" y="-10185"/>
            <a:ext cx="7707854" cy="819965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latin typeface="Maiandra GD" panose="020E0502030308020204" pitchFamily="34" charset="0"/>
              </a:rPr>
              <a:t>QI Project Drivers  Diagram </a:t>
            </a:r>
          </a:p>
        </p:txBody>
      </p:sp>
    </p:spTree>
    <p:extLst>
      <p:ext uri="{BB962C8B-B14F-4D97-AF65-F5344CB8AC3E}">
        <p14:creationId xmlns:p14="http://schemas.microsoft.com/office/powerpoint/2010/main" val="422650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27995"/>
            <a:ext cx="7366449" cy="69596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latin typeface="Maiandra GD" panose="020E0502030308020204" pitchFamily="34" charset="0"/>
              </a:rPr>
              <a:t>Change</a:t>
            </a:r>
            <a:r>
              <a:rPr spc="-125" dirty="0">
                <a:latin typeface="Maiandra GD" panose="020E0502030308020204" pitchFamily="34" charset="0"/>
              </a:rPr>
              <a:t> </a:t>
            </a:r>
            <a:r>
              <a:rPr spc="-195" dirty="0">
                <a:latin typeface="Maiandra GD" panose="020E0502030308020204" pitchFamily="34" charset="0"/>
              </a:rPr>
              <a:t>Ideas</a:t>
            </a:r>
            <a:r>
              <a:rPr spc="-105" dirty="0">
                <a:latin typeface="Maiandra GD" panose="020E0502030308020204" pitchFamily="34" charset="0"/>
              </a:rPr>
              <a:t> </a:t>
            </a:r>
            <a:r>
              <a:rPr lang="en-US" spc="-110" dirty="0">
                <a:latin typeface="Maiandra GD" panose="020E0502030308020204" pitchFamily="34" charset="0"/>
              </a:rPr>
              <a:t>T</a:t>
            </a:r>
            <a:r>
              <a:rPr spc="-110" dirty="0">
                <a:latin typeface="Maiandra GD" panose="020E0502030308020204" pitchFamily="34" charset="0"/>
              </a:rPr>
              <a:t>ested</a:t>
            </a:r>
            <a:endParaRPr dirty="0">
              <a:latin typeface="Maiandra GD" panose="020E0502030308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93640"/>
              </p:ext>
            </p:extLst>
          </p:nvPr>
        </p:nvGraphicFramePr>
        <p:xfrm>
          <a:off x="627529" y="1302027"/>
          <a:ext cx="10936941" cy="46360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2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0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GB" sz="1600" spc="-10" dirty="0">
                          <a:latin typeface="Maiandra GD" panose="020E0502030308020204" pitchFamily="34" charset="0"/>
                        </a:rPr>
                        <a:t>Tested</a:t>
                      </a:r>
                      <a:r>
                        <a:rPr lang="en-GB" sz="1600" spc="-30" dirty="0">
                          <a:latin typeface="Maiandra GD" panose="020E0502030308020204" pitchFamily="34" charset="0"/>
                        </a:rPr>
                        <a:t> a</a:t>
                      </a:r>
                      <a:r>
                        <a:rPr lang="en-GB" sz="1600" dirty="0">
                          <a:latin typeface="Maiandra GD" panose="020E0502030308020204" pitchFamily="34" charset="0"/>
                        </a:rPr>
                        <a:t>nd</a:t>
                      </a:r>
                      <a:r>
                        <a:rPr lang="en-GB" sz="1600" spc="-20" dirty="0">
                          <a:latin typeface="Maiandra GD" panose="020E0502030308020204" pitchFamily="34" charset="0"/>
                        </a:rPr>
                        <a:t> </a:t>
                      </a:r>
                      <a:r>
                        <a:rPr lang="en-GB" sz="1600" spc="-5" dirty="0">
                          <a:latin typeface="Maiandra GD" panose="020E0502030308020204" pitchFamily="34" charset="0"/>
                        </a:rPr>
                        <a:t>Successful</a:t>
                      </a:r>
                      <a:endParaRPr lang="en-GB" sz="1600" dirty="0">
                        <a:latin typeface="Maiandra GD" panose="020E0502030308020204" pitchFamily="34" charset="0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600" spc="-10" dirty="0">
                          <a:latin typeface="Maiandra GD" panose="020E0502030308020204" pitchFamily="34" charset="0"/>
                        </a:rPr>
                        <a:t>Tested</a:t>
                      </a:r>
                      <a:r>
                        <a:rPr lang="en-US" sz="1600" spc="-25" dirty="0">
                          <a:latin typeface="Maiandra GD" panose="020E0502030308020204" pitchFamily="34" charset="0"/>
                        </a:rPr>
                        <a:t> a</a:t>
                      </a:r>
                      <a:r>
                        <a:rPr lang="en-US" sz="1600" dirty="0">
                          <a:latin typeface="Maiandra GD" panose="020E0502030308020204" pitchFamily="34" charset="0"/>
                        </a:rPr>
                        <a:t>nd</a:t>
                      </a:r>
                      <a:r>
                        <a:rPr lang="en-US" sz="1600" spc="-15" dirty="0">
                          <a:latin typeface="Maiandra GD" panose="020E0502030308020204" pitchFamily="34" charset="0"/>
                        </a:rPr>
                        <a:t> Not</a:t>
                      </a:r>
                      <a:r>
                        <a:rPr lang="en-US" sz="1600" spc="-20" dirty="0">
                          <a:latin typeface="Maiandra GD" panose="020E0502030308020204" pitchFamily="34" charset="0"/>
                        </a:rPr>
                        <a:t> </a:t>
                      </a:r>
                      <a:r>
                        <a:rPr lang="en-US" sz="1600" spc="-5" dirty="0">
                          <a:latin typeface="Maiandra GD" panose="020E0502030308020204" pitchFamily="34" charset="0"/>
                        </a:rPr>
                        <a:t>Successful</a:t>
                      </a:r>
                      <a:endParaRPr lang="en-US" sz="1600" dirty="0">
                        <a:latin typeface="Maiandra GD" panose="020E0502030308020204" pitchFamily="34" charset="0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spc="-15" dirty="0">
                          <a:latin typeface="Maiandra GD" panose="020E0502030308020204" pitchFamily="34" charset="0"/>
                        </a:rPr>
                        <a:t>Not</a:t>
                      </a:r>
                      <a:r>
                        <a:rPr lang="en-US" sz="1800" spc="-45" dirty="0">
                          <a:latin typeface="Maiandra GD" panose="020E0502030308020204" pitchFamily="34" charset="0"/>
                        </a:rPr>
                        <a:t> </a:t>
                      </a:r>
                      <a:r>
                        <a:rPr lang="en-US" sz="1800" spc="-15" dirty="0">
                          <a:latin typeface="Maiandra GD" panose="020E0502030308020204" pitchFamily="34" charset="0"/>
                        </a:rPr>
                        <a:t>Tested.</a:t>
                      </a:r>
                      <a:endParaRPr lang="en-US" sz="1800" dirty="0">
                        <a:latin typeface="Maiandra GD" panose="020E0502030308020204" pitchFamily="34" charset="0"/>
                        <a:cs typeface="Calibri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5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1.Have monitoring system in place to ensure no periodical stockouts.eg (IPC gowns, gloves)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1. Assign manpower depending on workload.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>
                          <a:latin typeface="Maiandra GD" panose="020E0502030308020204" pitchFamily="34" charset="0"/>
                          <a:cs typeface="Times New Roman"/>
                        </a:rPr>
                        <a:t>None </a:t>
                      </a:r>
                      <a:endParaRPr lang="en-KE" sz="18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4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2.Conducting frequent clinical rounds/quality observations and regular monitoring &amp; </a:t>
                      </a:r>
                      <a:r>
                        <a:rPr lang="en-GB" sz="1600" b="0" i="0" u="none" strike="noStrike" dirty="0" err="1">
                          <a:effectLst/>
                          <a:latin typeface="Maiandra GD" panose="020E0502030308020204" pitchFamily="34" charset="0"/>
                        </a:rPr>
                        <a:t>Evalution</a:t>
                      </a:r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 on appropriate PPE use and hand hygiene among HCWs by IPC and QI Team.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600" dirty="0">
                        <a:latin typeface="Maiandra GD" panose="020E0502030308020204" pitchFamily="34" charset="0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3. Frequent Training /CMES of HCWs on proper selection/donning and doffing of PPE.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600" dirty="0">
                        <a:latin typeface="Maiandra GD" panose="020E0502030308020204" pitchFamily="34" charset="0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5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4.Establish hospital SOPS/ instructions  </a:t>
                      </a:r>
                      <a:b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</a:br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on the use/ reuse of PPE and standard/ Transmission Based precautions in the wards.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5. Disseminating of PPE policy at all workstations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36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6.Ensure  patient doors have signs/posters on indications for PPEs ( Standard/ Transmission  Based precautions)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69849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127995"/>
            <a:ext cx="7568155" cy="69596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400" spc="-40" dirty="0">
                <a:latin typeface="Maiandra GD" panose="020E0502030308020204" pitchFamily="34" charset="0"/>
              </a:rPr>
              <a:t>Rating</a:t>
            </a:r>
            <a:r>
              <a:rPr lang="en-US" sz="4400" spc="-105" dirty="0">
                <a:latin typeface="Maiandra GD" panose="020E0502030308020204" pitchFamily="34" charset="0"/>
              </a:rPr>
              <a:t> </a:t>
            </a:r>
            <a:r>
              <a:rPr lang="en-US" sz="4400" spc="-114" dirty="0">
                <a:latin typeface="Maiandra GD" panose="020E0502030308020204" pitchFamily="34" charset="0"/>
              </a:rPr>
              <a:t>Change</a:t>
            </a:r>
            <a:r>
              <a:rPr lang="en-US" sz="4400" spc="-100" dirty="0">
                <a:latin typeface="Maiandra GD" panose="020E0502030308020204" pitchFamily="34" charset="0"/>
              </a:rPr>
              <a:t> </a:t>
            </a:r>
            <a:r>
              <a:rPr lang="en-US" sz="4400" spc="-30" dirty="0">
                <a:latin typeface="Maiandra GD" panose="020E0502030308020204" pitchFamily="34" charset="0"/>
              </a:rPr>
              <a:t>Idea</a:t>
            </a:r>
            <a:endParaRPr sz="4400" dirty="0">
              <a:latin typeface="Maiandra GD" panose="020E0502030308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68909"/>
              </p:ext>
            </p:extLst>
          </p:nvPr>
        </p:nvGraphicFramePr>
        <p:xfrm>
          <a:off x="267966" y="1056220"/>
          <a:ext cx="11452071" cy="5454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6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3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985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Change</a:t>
                      </a:r>
                      <a:r>
                        <a:rPr sz="1400" b="1" spc="-2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idea</a:t>
                      </a:r>
                      <a:r>
                        <a:rPr sz="1400" b="1" spc="-1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tested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985" marR="266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Number</a:t>
                      </a:r>
                      <a:r>
                        <a:rPr sz="1400" b="1" spc="-6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of</a:t>
                      </a:r>
                      <a:r>
                        <a:rPr sz="1400" b="1" spc="-4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wards </a:t>
                      </a:r>
                      <a:r>
                        <a:rPr sz="1400" b="1" spc="-3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that</a:t>
                      </a:r>
                      <a:r>
                        <a:rPr sz="1400" b="1" spc="9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tested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change</a:t>
                      </a:r>
                      <a:r>
                        <a:rPr sz="1400" b="1" spc="-1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idea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7620" marR="1314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Relative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importance[ How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important 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was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the </a:t>
                      </a:r>
                      <a:r>
                        <a:rPr sz="1400" b="1" spc="-34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change][1-5]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985" marR="425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Simplicity</a:t>
                      </a:r>
                      <a:r>
                        <a:rPr sz="1400" b="1" spc="-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[</a:t>
                      </a:r>
                      <a:r>
                        <a:rPr sz="1400" b="1" spc="-4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How </a:t>
                      </a:r>
                      <a:r>
                        <a:rPr sz="1400" b="1" spc="-3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easy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was</a:t>
                      </a:r>
                      <a:r>
                        <a:rPr sz="1400" b="1" spc="1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it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to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implement the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change</a:t>
                      </a:r>
                      <a:r>
                        <a:rPr sz="1400" b="1" spc="-2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idea]</a:t>
                      </a:r>
                      <a:r>
                        <a:rPr sz="1400" b="1" spc="-2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[1-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985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5]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7620" marR="1212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Scalability [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How easy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would it be to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scale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the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change</a:t>
                      </a:r>
                      <a:r>
                        <a:rPr sz="1400" b="1" spc="-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idea</a:t>
                      </a:r>
                      <a:r>
                        <a:rPr sz="1400" b="1" spc="-3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to </a:t>
                      </a:r>
                      <a:r>
                        <a:rPr sz="1400" b="1" spc="-3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the whole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hospital]</a:t>
                      </a:r>
                      <a:r>
                        <a:rPr sz="1400" b="1" spc="-5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[1-5]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7620" marR="11430">
                        <a:lnSpc>
                          <a:spcPct val="100000"/>
                        </a:lnSpc>
                      </a:pPr>
                      <a:r>
                        <a:rPr sz="1400" b="1" spc="-130" dirty="0">
                          <a:latin typeface="Maiandra GD" panose="020E0502030308020204" pitchFamily="34" charset="0"/>
                          <a:cs typeface="Times New Roman"/>
                        </a:rPr>
                        <a:t>T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otal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s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o</a:t>
                      </a:r>
                      <a:r>
                        <a:rPr sz="1400" b="1" spc="-30" dirty="0">
                          <a:latin typeface="Maiandra GD" panose="020E0502030308020204" pitchFamily="34" charset="0"/>
                          <a:cs typeface="Times New Roman"/>
                        </a:rPr>
                        <a:t>r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e 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[Max</a:t>
                      </a:r>
                      <a:r>
                        <a:rPr sz="1400" b="1" spc="-2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15]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985" marR="190500">
                        <a:lnSpc>
                          <a:spcPct val="100000"/>
                        </a:lnSpc>
                      </a:pPr>
                      <a:r>
                        <a:rPr sz="1400" b="1" spc="-105" dirty="0">
                          <a:latin typeface="Maiandra GD" panose="020E0502030308020204" pitchFamily="34" charset="0"/>
                          <a:cs typeface="Times New Roman"/>
                        </a:rPr>
                        <a:t>A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v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er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age  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score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[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total/3]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985" marR="977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Number the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change idea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from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highest </a:t>
                      </a:r>
                      <a:r>
                        <a:rPr sz="14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average</a:t>
                      </a:r>
                      <a:r>
                        <a:rPr sz="1400" b="1" spc="-5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Maiandra GD" panose="020E0502030308020204" pitchFamily="34" charset="0"/>
                          <a:cs typeface="Times New Roman"/>
                        </a:rPr>
                        <a:t>score </a:t>
                      </a:r>
                      <a:r>
                        <a:rPr sz="1400" b="1" spc="-3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to</a:t>
                      </a:r>
                      <a:r>
                        <a:rPr sz="1400" b="1" spc="-1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Maiandra GD" panose="020E0502030308020204" pitchFamily="34" charset="0"/>
                          <a:cs typeface="Times New Roman"/>
                        </a:rPr>
                        <a:t>lowest</a:t>
                      </a: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74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1. Monitoring system of PPE Stock.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10"/>
                        </a:lnSpc>
                      </a:pPr>
                      <a:endParaRPr lang="en-GB" sz="1400" b="1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10"/>
                        </a:lnSpc>
                      </a:pPr>
                      <a:endParaRPr lang="en-GB" sz="1400" b="1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2.Supervision on PPE Use.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400" b="1" spc="-5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3.Training /CMES of HCWs.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1610"/>
                        </a:lnSpc>
                      </a:pPr>
                      <a:r>
                        <a:rPr sz="1400" b="1" spc="-8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GB" sz="1400" b="1" spc="-85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4.Develop hospital SOPS/ instructions on PPE.  </a:t>
                      </a:r>
                      <a:b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</a:br>
                      <a:endParaRPr lang="en-GB" sz="16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GB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74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5.Creating Awareness of PPE policy.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                                        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GB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400" b="1" spc="-5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74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6. PPE Signs/posters developed/ displayed.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en-GB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400" b="1" spc="-5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6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Maiandra GD" panose="020E0502030308020204" pitchFamily="34" charset="0"/>
                        </a:rPr>
                        <a:t>7. </a:t>
                      </a:r>
                      <a:r>
                        <a:rPr lang="en-GB" sz="1600" b="0" i="0" u="none" strike="noStrike" dirty="0">
                          <a:effectLst/>
                          <a:latin typeface="Maiandra GD" panose="020E0502030308020204" pitchFamily="34" charset="0"/>
                        </a:rPr>
                        <a:t>Manpower 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1.7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10"/>
                        </a:lnSpc>
                      </a:pPr>
                      <a:r>
                        <a:rPr lang="en-GB"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398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7995"/>
            <a:ext cx="7077075" cy="69596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40" dirty="0">
                <a:latin typeface="Maiandra GD" panose="020E0502030308020204" pitchFamily="34" charset="0"/>
              </a:rPr>
              <a:t>Change</a:t>
            </a:r>
            <a:r>
              <a:rPr lang="en-US" spc="-110" dirty="0">
                <a:latin typeface="Maiandra GD" panose="020E0502030308020204" pitchFamily="34" charset="0"/>
              </a:rPr>
              <a:t> Package</a:t>
            </a:r>
            <a:r>
              <a:rPr lang="en-US" spc="-90" dirty="0">
                <a:latin typeface="Maiandra GD" panose="020E0502030308020204" pitchFamily="34" charset="0"/>
              </a:rPr>
              <a:t> </a:t>
            </a:r>
            <a:r>
              <a:rPr lang="en-US" spc="65" dirty="0">
                <a:latin typeface="Maiandra GD" panose="020E0502030308020204" pitchFamily="34" charset="0"/>
              </a:rPr>
              <a:t>For</a:t>
            </a:r>
            <a:r>
              <a:rPr lang="en-US" spc="-95" dirty="0">
                <a:latin typeface="Maiandra GD" panose="020E0502030308020204" pitchFamily="34" charset="0"/>
              </a:rPr>
              <a:t> </a:t>
            </a:r>
            <a:r>
              <a:rPr lang="en-US" spc="-155" dirty="0">
                <a:latin typeface="Maiandra GD" panose="020E0502030308020204" pitchFamily="34" charset="0"/>
              </a:rPr>
              <a:t>Scale</a:t>
            </a:r>
            <a:r>
              <a:rPr lang="en-US" spc="-95" dirty="0">
                <a:latin typeface="Maiandra GD" panose="020E0502030308020204" pitchFamily="34" charset="0"/>
              </a:rPr>
              <a:t> </a:t>
            </a:r>
            <a:r>
              <a:rPr lang="en-US" dirty="0">
                <a:latin typeface="Maiandra GD" panose="020E0502030308020204" pitchFamily="34" charset="0"/>
              </a:rPr>
              <a:t>Up</a:t>
            </a:r>
            <a:endParaRPr dirty="0">
              <a:latin typeface="Maiandra GD" panose="020E0502030308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24500"/>
              </p:ext>
            </p:extLst>
          </p:nvPr>
        </p:nvGraphicFramePr>
        <p:xfrm>
          <a:off x="1" y="1049243"/>
          <a:ext cx="12032972" cy="6962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053">
                <a:tc>
                  <a:txBody>
                    <a:bodyPr/>
                    <a:lstStyle/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Change</a:t>
                      </a:r>
                      <a:r>
                        <a:rPr lang="en-US" sz="1800" b="1" spc="-2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Idea</a:t>
                      </a:r>
                      <a:endParaRPr lang="en-US" sz="18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Implemented</a:t>
                      </a:r>
                      <a:endParaRPr lang="en-US" sz="18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Implementation</a:t>
                      </a:r>
                      <a:r>
                        <a:rPr lang="en-US" sz="1400" b="1" spc="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Steps</a:t>
                      </a:r>
                      <a:endParaRPr lang="en-US" sz="14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 marR="239395" indent="43815">
                        <a:lnSpc>
                          <a:spcPct val="106800"/>
                        </a:lnSpc>
                        <a:spcBef>
                          <a:spcPts val="800"/>
                        </a:spcBef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[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Steps</a:t>
                      </a:r>
                      <a:r>
                        <a:rPr lang="en-US" sz="1400" b="1" spc="-4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To 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Introducing </a:t>
                      </a:r>
                      <a:r>
                        <a:rPr lang="en-US" sz="1400" b="1" spc="-33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Change</a:t>
                      </a:r>
                      <a:r>
                        <a:rPr lang="en-US" sz="1400" b="1" spc="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Idea]</a:t>
                      </a:r>
                      <a:endParaRPr lang="en-US" sz="14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US" sz="1600" b="1" spc="-4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How,</a:t>
                      </a:r>
                      <a:r>
                        <a:rPr lang="en-US" sz="1600" b="1" spc="-4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Who,</a:t>
                      </a:r>
                      <a:r>
                        <a:rPr lang="en-US" sz="1600" b="1" spc="-4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When</a:t>
                      </a:r>
                      <a:r>
                        <a:rPr lang="en-US" sz="1600" b="1" spc="-7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And</a:t>
                      </a:r>
                      <a:endParaRPr lang="en-US" sz="16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 marR="114935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Where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[ Define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The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Above</a:t>
                      </a:r>
                      <a:r>
                        <a:rPr lang="en-US" sz="1600" b="1" spc="-6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Areas</a:t>
                      </a:r>
                      <a:r>
                        <a:rPr lang="en-US" sz="1600" b="1" spc="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For 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Each</a:t>
                      </a:r>
                      <a:endParaRPr lang="en-US" sz="16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 marR="114935">
                        <a:lnSpc>
                          <a:spcPts val="1789"/>
                        </a:lnSpc>
                        <a:spcBef>
                          <a:spcPts val="10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p</a:t>
                      </a:r>
                      <a:r>
                        <a:rPr lang="en-US" sz="1600" b="1" spc="-9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3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o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Prov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e</a:t>
                      </a:r>
                      <a:r>
                        <a:rPr lang="en-US" sz="1600" b="1" spc="2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Clar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ity 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For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2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Implementation]</a:t>
                      </a:r>
                      <a:endParaRPr lang="en-US" sz="160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Resources</a:t>
                      </a:r>
                      <a:r>
                        <a:rPr lang="en-US" sz="1600" b="0" spc="-7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And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Documents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Required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20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Maiandra GD" panose="020E0502030308020204" pitchFamily="34" charset="0"/>
                        </a:rPr>
                        <a:t>1. Monitoring system for PPE Stock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Ensure stock availability</a:t>
                      </a:r>
                    </a:p>
                    <a:p>
                      <a:pPr marL="47625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Stock Monitoring inventory</a:t>
                      </a:r>
                    </a:p>
                    <a:p>
                      <a:pPr marL="47625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Timely requisition</a:t>
                      </a:r>
                    </a:p>
                    <a:p>
                      <a:pPr marL="47625" marR="0" lvl="0" indent="0" algn="l" defTabSz="914400" rtl="0" eaLnBrk="1" fontAlgn="auto" latinLnBrk="0" hangingPunct="1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Issuing out stock  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endParaRPr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HOD                                Daily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Nurse </a:t>
                      </a:r>
                      <a:r>
                        <a:rPr lang="en-GB" sz="1600" b="1" dirty="0" err="1">
                          <a:latin typeface="Maiandra GD" panose="020E0502030308020204" pitchFamily="34" charset="0"/>
                          <a:cs typeface="Times New Roman"/>
                        </a:rPr>
                        <a:t>incharge</a:t>
                      </a: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Procurement Officer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0" spc="-25" dirty="0">
                          <a:latin typeface="Maiandra GD" panose="020E0502030308020204" pitchFamily="34" charset="0"/>
                          <a:cs typeface="Times New Roman"/>
                        </a:rPr>
                        <a:t>PPE Stock 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0" spc="-25" dirty="0">
                          <a:latin typeface="Maiandra GD" panose="020E0502030308020204" pitchFamily="34" charset="0"/>
                          <a:cs typeface="Times New Roman"/>
                        </a:rPr>
                        <a:t>Computer 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0" spc="-25" dirty="0">
                          <a:latin typeface="Maiandra GD" panose="020E0502030308020204" pitchFamily="34" charset="0"/>
                          <a:cs typeface="Times New Roman"/>
                        </a:rPr>
                        <a:t>HMIS System –Mapping tag  </a:t>
                      </a:r>
                    </a:p>
                    <a:p>
                      <a:pPr marL="47625">
                        <a:lnSpc>
                          <a:spcPts val="1630"/>
                        </a:lnSpc>
                      </a:pPr>
                      <a:r>
                        <a:rPr lang="en-GB" sz="1600" b="0" spc="-25" dirty="0">
                          <a:latin typeface="Maiandra GD" panose="020E0502030308020204" pitchFamily="34" charset="0"/>
                          <a:cs typeface="Times New Roman"/>
                        </a:rPr>
                        <a:t>Human Resource </a:t>
                      </a:r>
                      <a:endParaRPr sz="1600" b="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Maiandra GD" panose="020E0502030308020204" pitchFamily="34" charset="0"/>
                        </a:rPr>
                        <a:t>2.Supervision on PPE Use</a:t>
                      </a: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25"/>
                        </a:lnSpc>
                      </a:pPr>
                      <a:endParaRPr lang="en-GB" sz="14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Create a QI checklist on PPE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Form a QI team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Sensitization of the QI team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Monitoring  and evaluation of the PPE use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400" dirty="0">
                          <a:latin typeface="Maiandra GD" panose="020E0502030308020204" pitchFamily="34" charset="0"/>
                          <a:cs typeface="Times New Roman"/>
                        </a:rPr>
                        <a:t>Feedback meeting and action plan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67995">
                        <a:lnSpc>
                          <a:spcPct val="154600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HOD                               monthly</a:t>
                      </a:r>
                    </a:p>
                    <a:p>
                      <a:pPr marL="48260" marR="467995">
                        <a:lnSpc>
                          <a:spcPct val="154600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I</a:t>
                      </a:r>
                      <a:r>
                        <a:rPr sz="1600" b="1" spc="-5" dirty="0">
                          <a:latin typeface="Maiandra GD" panose="020E0502030308020204" pitchFamily="34" charset="0"/>
                          <a:cs typeface="Times New Roman"/>
                        </a:rPr>
                        <a:t>PC</a:t>
                      </a:r>
                      <a:r>
                        <a:rPr sz="1600" b="1" spc="-1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Manager</a:t>
                      </a:r>
                    </a:p>
                    <a:p>
                      <a:pPr marL="48260" marR="467995">
                        <a:lnSpc>
                          <a:spcPct val="154600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IPC Officer.</a:t>
                      </a:r>
                    </a:p>
                    <a:p>
                      <a:pPr marL="48260" marR="467995">
                        <a:lnSpc>
                          <a:spcPct val="154600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Ward IPC champions</a:t>
                      </a:r>
                    </a:p>
                    <a:p>
                      <a:pPr marL="48260" marR="467995" lvl="0" indent="0" algn="l" defTabSz="914400" rtl="0" eaLnBrk="1" fontAlgn="auto" latinLnBrk="0" hangingPunct="1">
                        <a:lnSpc>
                          <a:spcPct val="154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pc="-30" dirty="0">
                          <a:latin typeface="Maiandra GD" panose="020E0502030308020204" pitchFamily="34" charset="0"/>
                          <a:cs typeface="Times New Roman"/>
                        </a:rPr>
                        <a:t>Nurse </a:t>
                      </a:r>
                      <a:r>
                        <a:rPr lang="en-GB" sz="1600" b="1" spc="-30" dirty="0" err="1">
                          <a:latin typeface="Maiandra GD" panose="020E0502030308020204" pitchFamily="34" charset="0"/>
                          <a:cs typeface="Times New Roman"/>
                        </a:rPr>
                        <a:t>incharge</a:t>
                      </a:r>
                      <a:r>
                        <a:rPr lang="en-GB" sz="1600" b="1" spc="-30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endParaRPr lang="en-GB"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8260" marR="467995">
                        <a:lnSpc>
                          <a:spcPct val="154600"/>
                        </a:lnSpc>
                      </a:pPr>
                      <a:endParaRPr lang="en-GB" sz="1600" b="1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600" b="0" spc="-5" dirty="0">
                          <a:latin typeface="Maiandra GD" panose="020E0502030308020204" pitchFamily="34" charset="0"/>
                          <a:cs typeface="Times New Roman"/>
                        </a:rPr>
                        <a:t>PPE </a:t>
                      </a:r>
                      <a:r>
                        <a:rPr lang="en-GB" sz="1600" b="0" spc="-5" dirty="0" err="1">
                          <a:latin typeface="Maiandra GD" panose="020E0502030308020204" pitchFamily="34" charset="0"/>
                          <a:cs typeface="Times New Roman"/>
                        </a:rPr>
                        <a:t>Checkllist</a:t>
                      </a:r>
                      <a:r>
                        <a:rPr lang="en-GB" sz="1600" b="0" spc="-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600" b="0" spc="-5" dirty="0">
                          <a:latin typeface="Maiandra GD" panose="020E0502030308020204" pitchFamily="34" charset="0"/>
                          <a:cs typeface="Times New Roman"/>
                        </a:rPr>
                        <a:t>Human Resource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600" b="0" spc="-5" dirty="0">
                          <a:latin typeface="Maiandra GD" panose="020E0502030308020204" pitchFamily="34" charset="0"/>
                          <a:cs typeface="Times New Roman"/>
                        </a:rPr>
                        <a:t>Stationary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600" b="0" spc="-5" dirty="0">
                          <a:latin typeface="Maiandra GD" panose="020E0502030308020204" pitchFamily="34" charset="0"/>
                          <a:cs typeface="Times New Roman"/>
                        </a:rPr>
                        <a:t>Data collection tools 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r>
                        <a:rPr lang="en-GB" sz="1600" b="0" spc="-5" dirty="0">
                          <a:latin typeface="Maiandra GD" panose="020E0502030308020204" pitchFamily="34" charset="0"/>
                          <a:cs typeface="Times New Roman"/>
                        </a:rPr>
                        <a:t>Airtime.</a:t>
                      </a:r>
                    </a:p>
                    <a:p>
                      <a:pPr marL="47625">
                        <a:lnSpc>
                          <a:spcPts val="1625"/>
                        </a:lnSpc>
                      </a:pPr>
                      <a:endParaRPr lang="en-GB" sz="1600" b="0" spc="-5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>
                        <a:lnSpc>
                          <a:spcPts val="1625"/>
                        </a:lnSpc>
                      </a:pPr>
                      <a:endParaRPr lang="en-GB" sz="1600" b="0" spc="-5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47625">
                        <a:lnSpc>
                          <a:spcPts val="1625"/>
                        </a:lnSpc>
                      </a:pPr>
                      <a:endParaRPr lang="en-GB" sz="1600" b="0" spc="-5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Maiandra GD" panose="020E0502030308020204" pitchFamily="34" charset="0"/>
                        </a:rPr>
                        <a:t>3Training /CMES of HCWs</a:t>
                      </a: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400" b="0" spc="-5" dirty="0">
                          <a:latin typeface="Maiandra GD" panose="020E0502030308020204" pitchFamily="34" charset="0"/>
                          <a:cs typeface="Times New Roman"/>
                        </a:rPr>
                        <a:t>Identify targeted HCW 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400" b="0" spc="-5" dirty="0">
                          <a:latin typeface="Maiandra GD" panose="020E0502030308020204" pitchFamily="34" charset="0"/>
                          <a:cs typeface="Times New Roman"/>
                        </a:rPr>
                        <a:t>Schedule a date for the training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400" b="0" spc="-5" dirty="0">
                          <a:latin typeface="Maiandra GD" panose="020E0502030308020204" pitchFamily="34" charset="0"/>
                          <a:cs typeface="Times New Roman"/>
                        </a:rPr>
                        <a:t>Assemble training aids.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400" b="0" spc="-5" dirty="0">
                          <a:latin typeface="Maiandra GD" panose="020E0502030308020204" pitchFamily="34" charset="0"/>
                          <a:cs typeface="Times New Roman"/>
                        </a:rPr>
                        <a:t>Facilitator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IPC Manager 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IPC officer 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Ward IPC Champion 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r>
                        <a:rPr lang="en-GB" sz="1600" b="1" dirty="0">
                          <a:latin typeface="Maiandra GD" panose="020E0502030308020204" pitchFamily="34" charset="0"/>
                          <a:cs typeface="Times New Roman"/>
                        </a:rPr>
                        <a:t>HCWs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SOP/Job aids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Facilitator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Venue of the Training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Stationary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Laptop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Projector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Refreshments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48260">
                        <a:lnSpc>
                          <a:spcPts val="1620"/>
                        </a:lnSpc>
                      </a:pPr>
                      <a:endParaRPr sz="1600" b="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384" y="131329"/>
            <a:ext cx="7487477" cy="689291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latin typeface="Maiandra GD" panose="020E0502030308020204" pitchFamily="34" charset="0"/>
              </a:rPr>
              <a:t>Cont’d</a:t>
            </a:r>
            <a:endParaRPr lang="en-GB" dirty="0">
              <a:latin typeface="Maiandra GD" panose="020E0502030308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12967"/>
              </p:ext>
            </p:extLst>
          </p:nvPr>
        </p:nvGraphicFramePr>
        <p:xfrm>
          <a:off x="372892" y="1063447"/>
          <a:ext cx="11673333" cy="6148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156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Maiandra GD" panose="020E0502030308020204" pitchFamily="34" charset="0"/>
                        </a:rPr>
                        <a:t>4. Develop hospital SOPS/ instructions on PPE. </a:t>
                      </a: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31190">
                        <a:lnSpc>
                          <a:spcPct val="106900"/>
                        </a:lnSpc>
                        <a:spcBef>
                          <a:spcPts val="805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Develop SOPs as per the Hospital Template.  </a:t>
                      </a:r>
                    </a:p>
                    <a:p>
                      <a:pPr marL="67945" marR="631190">
                        <a:lnSpc>
                          <a:spcPct val="106900"/>
                        </a:lnSpc>
                        <a:spcBef>
                          <a:spcPts val="805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Get approval from the Quality assurance.</a:t>
                      </a:r>
                    </a:p>
                    <a:p>
                      <a:pPr marL="67945" marR="631190">
                        <a:lnSpc>
                          <a:spcPct val="106900"/>
                        </a:lnSpc>
                        <a:spcBef>
                          <a:spcPts val="805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Share the SOPs on share point to be accessed by the Hospital staffs.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endParaRPr lang="en-GB" sz="1600" b="1" spc="-5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US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QA Manager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US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IPC</a:t>
                      </a:r>
                      <a:r>
                        <a:rPr lang="en-US" sz="1600" b="1" spc="-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US" sz="1600" b="1" spc="-20" dirty="0">
                          <a:latin typeface="Maiandra GD" panose="020E0502030308020204" pitchFamily="34" charset="0"/>
                          <a:cs typeface="Times New Roman"/>
                        </a:rPr>
                        <a:t>Manager.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US" sz="1600" b="1" spc="-20" dirty="0">
                          <a:latin typeface="Maiandra GD" panose="020E0502030308020204" pitchFamily="34" charset="0"/>
                          <a:cs typeface="Times New Roman"/>
                        </a:rPr>
                        <a:t>IPC Officer.</a:t>
                      </a:r>
                      <a:endParaRPr lang="en-US"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The developed SOP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Computer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Internet</a:t>
                      </a: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43972"/>
                  </a:ext>
                </a:extLst>
              </a:tr>
              <a:tr h="1755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Maiandra GD" panose="020E0502030308020204" pitchFamily="34" charset="0"/>
                        </a:rPr>
                        <a:t>5.Creating Awareness of PPE policy.</a:t>
                      </a: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Identify the champions from various wards.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endParaRPr lang="en-GB" sz="1600" b="0" spc="-5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Sensitizations of the champions on the policy .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endParaRPr lang="en-GB" sz="1600" b="0" spc="-5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The champions to cascade the policy at their wards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HOD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Nurse in charge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IPC</a:t>
                      </a:r>
                      <a:r>
                        <a:rPr lang="en-GB" sz="1600" b="1" spc="-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GB" sz="1600" b="1" spc="-20" dirty="0">
                          <a:latin typeface="Maiandra GD" panose="020E0502030308020204" pitchFamily="34" charset="0"/>
                          <a:cs typeface="Times New Roman"/>
                        </a:rPr>
                        <a:t>Manager.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20" dirty="0">
                          <a:latin typeface="Maiandra GD" panose="020E0502030308020204" pitchFamily="34" charset="0"/>
                          <a:cs typeface="Times New Roman"/>
                        </a:rPr>
                        <a:t>IPC Officer.</a:t>
                      </a:r>
                      <a:endParaRPr lang="en-GB"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600" b="1" spc="-25" dirty="0">
                          <a:latin typeface="Maiandra GD" panose="020E0502030308020204" pitchFamily="34" charset="0"/>
                          <a:cs typeface="Times New Roman"/>
                        </a:rPr>
                        <a:t>Ward IPC Champion</a:t>
                      </a:r>
                    </a:p>
                    <a:p>
                      <a:pPr marL="67945" marR="0" lvl="0" indent="0" algn="l" defTabSz="914400" rtl="0" eaLnBrk="1" fontAlgn="auto" latinLnBrk="0" hangingPunct="1">
                        <a:lnSpc>
                          <a:spcPts val="18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-5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iandra GD" panose="020E0502030308020204" pitchFamily="34" charset="0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PPE Policy document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Venue of the Training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Stationary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Laptop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Projector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Refreshments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67945">
                        <a:lnSpc>
                          <a:spcPts val="1860"/>
                        </a:lnSpc>
                      </a:pP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1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effectLst/>
                          <a:latin typeface="Maiandra GD" panose="020E0502030308020204" pitchFamily="34" charset="0"/>
                        </a:rPr>
                        <a:t>6. PPE Signs/posters developed/ displayed.</a:t>
                      </a: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  <a:p>
                      <a:pPr algn="l" fontAlgn="b"/>
                      <a:endParaRPr lang="en-GB" sz="1800" b="0" i="0" u="none" strike="noStrike" dirty="0">
                        <a:effectLst/>
                        <a:latin typeface="Maiandra GD" panose="020E0502030308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1190">
                        <a:lnSpc>
                          <a:spcPct val="106900"/>
                        </a:lnSpc>
                        <a:spcBef>
                          <a:spcPts val="0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Develop &amp; Design  Signs /Posters.  </a:t>
                      </a:r>
                    </a:p>
                    <a:p>
                      <a:pPr marL="0" marR="631190">
                        <a:lnSpc>
                          <a:spcPct val="106900"/>
                        </a:lnSpc>
                        <a:spcBef>
                          <a:spcPts val="0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Get approval from the IPC Committee.</a:t>
                      </a:r>
                    </a:p>
                    <a:p>
                      <a:pPr marL="0" marR="631190">
                        <a:lnSpc>
                          <a:spcPct val="106900"/>
                        </a:lnSpc>
                        <a:spcBef>
                          <a:spcPts val="0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Printing &amp; Lamination of the posters.</a:t>
                      </a:r>
                    </a:p>
                    <a:p>
                      <a:pPr marL="0" marR="631190">
                        <a:lnSpc>
                          <a:spcPct val="106900"/>
                        </a:lnSpc>
                        <a:spcBef>
                          <a:spcPts val="0"/>
                        </a:spcBef>
                      </a:pP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Dissemination of posters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on </a:t>
                      </a:r>
                      <a:r>
                        <a:rPr lang="en-GB" sz="1600" b="0" spc="-5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the various</a:t>
                      </a:r>
                      <a:r>
                        <a:rPr lang="en-GB" sz="1600" b="0" spc="-1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  <a:cs typeface="Times New Roman"/>
                        </a:rPr>
                        <a:t>wards.</a:t>
                      </a:r>
                    </a:p>
                    <a:p>
                      <a:pPr marL="0" marR="631190">
                        <a:lnSpc>
                          <a:spcPct val="106900"/>
                        </a:lnSpc>
                        <a:spcBef>
                          <a:spcPts val="0"/>
                        </a:spcBef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IPC Committee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5" dirty="0">
                          <a:latin typeface="Maiandra GD" panose="020E0502030308020204" pitchFamily="34" charset="0"/>
                          <a:cs typeface="Times New Roman"/>
                        </a:rPr>
                        <a:t>IPC</a:t>
                      </a:r>
                      <a:r>
                        <a:rPr sz="1600" b="1" spc="-35" dirty="0">
                          <a:latin typeface="Maiandra GD" panose="020E0502030308020204" pitchFamily="34" charset="0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Maiandra GD" panose="020E0502030308020204" pitchFamily="34" charset="0"/>
                          <a:cs typeface="Times New Roman"/>
                        </a:rPr>
                        <a:t>Manager.</a:t>
                      </a:r>
                      <a:endParaRPr lang="en-GB" sz="1600" b="1" spc="-2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1" spc="-20" dirty="0">
                          <a:latin typeface="Maiandra GD" panose="020E0502030308020204" pitchFamily="34" charset="0"/>
                          <a:cs typeface="Times New Roman"/>
                        </a:rPr>
                        <a:t>IPC Officer.</a:t>
                      </a:r>
                      <a:endParaRPr sz="1600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600" b="1" spc="-25" dirty="0">
                          <a:latin typeface="Maiandra GD" panose="020E0502030308020204" pitchFamily="34" charset="0"/>
                          <a:cs typeface="Times New Roman"/>
                        </a:rPr>
                        <a:t>Ward IPC Champion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600" b="1" spc="-25" dirty="0">
                          <a:latin typeface="Maiandra GD" panose="020E0502030308020204" pitchFamily="34" charset="0"/>
                          <a:cs typeface="Times New Roman"/>
                        </a:rPr>
                        <a:t>ICT- graphics Designer. </a:t>
                      </a: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GB" sz="1600" b="1" spc="-25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GB" sz="1600" b="1" spc="-25" dirty="0">
                        <a:latin typeface="Maiandra GD" panose="020E0502030308020204" pitchFamily="34" charset="0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GB" sz="1600" b="1" spc="-25" dirty="0">
                        <a:latin typeface="Maiandra GD" panose="020E0502030308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Sample of the poster /signs </a:t>
                      </a:r>
                    </a:p>
                    <a:p>
                      <a:pPr marL="67945" marR="0" lvl="0" indent="0" algn="l" defTabSz="914400" rtl="0" eaLnBrk="1" fontAlgn="auto" latinLnBrk="0" hangingPunct="1">
                        <a:lnSpc>
                          <a:spcPts val="186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Printer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Printing papers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Lamination porch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Computer </a:t>
                      </a:r>
                    </a:p>
                    <a:p>
                      <a:pPr marL="67945">
                        <a:lnSpc>
                          <a:spcPts val="1864"/>
                        </a:lnSpc>
                      </a:pPr>
                      <a:r>
                        <a:rPr lang="en-GB" sz="1600" b="0" dirty="0">
                          <a:latin typeface="Maiandra GD" panose="020E0502030308020204" pitchFamily="34" charset="0"/>
                          <a:cs typeface="Times New Roman"/>
                        </a:rPr>
                        <a:t>Internet.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5367</TotalTime>
  <Words>1398</Words>
  <Application>Microsoft Office PowerPoint</Application>
  <PresentationFormat>Widescreen</PresentationFormat>
  <Paragraphs>414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Maiandra GD</vt:lpstr>
      <vt:lpstr>Raleway</vt:lpstr>
      <vt:lpstr>Times New Roman</vt:lpstr>
      <vt:lpstr>Wingdings</vt:lpstr>
      <vt:lpstr>Office Theme</vt:lpstr>
      <vt:lpstr>PowerPoint Presentation</vt:lpstr>
      <vt:lpstr>PowerPoint Presentation</vt:lpstr>
      <vt:lpstr>Background Information.</vt:lpstr>
      <vt:lpstr>    </vt:lpstr>
      <vt:lpstr>QI Project Drivers  Diagram </vt:lpstr>
      <vt:lpstr>Change Ideas Tested</vt:lpstr>
      <vt:lpstr>Rating Change Idea</vt:lpstr>
      <vt:lpstr>Change Package For Scale Up</vt:lpstr>
      <vt:lpstr>Cont’d</vt:lpstr>
      <vt:lpstr>QI Project Progress-Annoted Run Charts</vt:lpstr>
      <vt:lpstr>Challenges </vt:lpstr>
      <vt:lpstr>Scale Up Plan</vt:lpstr>
      <vt:lpstr>Cont’d </vt:lpstr>
      <vt:lpstr>Sustainability Plan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Lilian Nyanduko</cp:lastModifiedBy>
  <cp:revision>141</cp:revision>
  <dcterms:created xsi:type="dcterms:W3CDTF">2020-06-30T12:21:34Z</dcterms:created>
  <dcterms:modified xsi:type="dcterms:W3CDTF">2023-05-05T10:54:32Z</dcterms:modified>
</cp:coreProperties>
</file>