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7" r:id="rId2"/>
    <p:sldId id="278" r:id="rId3"/>
    <p:sldId id="275" r:id="rId4"/>
    <p:sldId id="257" r:id="rId5"/>
    <p:sldId id="259" r:id="rId6"/>
    <p:sldId id="261" r:id="rId7"/>
    <p:sldId id="263" r:id="rId8"/>
    <p:sldId id="264" r:id="rId9"/>
    <p:sldId id="280" r:id="rId10"/>
    <p:sldId id="279" r:id="rId11"/>
    <p:sldId id="281" r:id="rId12"/>
    <p:sldId id="273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9CF39D-15E2-CDAD-F3BE-A8A10FA51072}" name="Kimani, Daniel K. (CDC/DDPHSIS/CGH/DGHT)" initials="KDK(" userId="S::ipb3@cdc.gov::a96a1e4f-2357-429b-80cb-c206e6e0ea3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DB4387-C0C9-4449-842A-7E0BE1A00056}" v="33" dt="2023-05-11T06:52:18.0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thusi, Jacques (CDC/DDPHSIS/CGH/DGHT)" userId="79a9e948-c5ad-4029-ae94-985d29e8bfc7" providerId="ADAL" clId="{B7DB4387-C0C9-4449-842A-7E0BE1A00056}"/>
    <pc:docChg chg="undo custSel addSld modSld">
      <pc:chgData name="Muthusi, Jacques (CDC/DDPHSIS/CGH/DGHT)" userId="79a9e948-c5ad-4029-ae94-985d29e8bfc7" providerId="ADAL" clId="{B7DB4387-C0C9-4449-842A-7E0BE1A00056}" dt="2023-05-11T06:55:10.563" v="336" actId="27636"/>
      <pc:docMkLst>
        <pc:docMk/>
      </pc:docMkLst>
      <pc:sldChg chg="modSp mod">
        <pc:chgData name="Muthusi, Jacques (CDC/DDPHSIS/CGH/DGHT)" userId="79a9e948-c5ad-4029-ae94-985d29e8bfc7" providerId="ADAL" clId="{B7DB4387-C0C9-4449-842A-7E0BE1A00056}" dt="2023-05-11T06:50:10.765" v="242" actId="255"/>
        <pc:sldMkLst>
          <pc:docMk/>
          <pc:sldMk cId="3277262663" sldId="257"/>
        </pc:sldMkLst>
        <pc:spChg chg="mod">
          <ac:chgData name="Muthusi, Jacques (CDC/DDPHSIS/CGH/DGHT)" userId="79a9e948-c5ad-4029-ae94-985d29e8bfc7" providerId="ADAL" clId="{B7DB4387-C0C9-4449-842A-7E0BE1A00056}" dt="2023-05-11T06:50:10.765" v="242" actId="255"/>
          <ac:spMkLst>
            <pc:docMk/>
            <pc:sldMk cId="3277262663" sldId="257"/>
            <ac:spMk id="2" creationId="{7201C0F4-22B8-45FE-89FB-F16236C0DCD5}"/>
          </ac:spMkLst>
        </pc:spChg>
        <pc:spChg chg="mod">
          <ac:chgData name="Muthusi, Jacques (CDC/DDPHSIS/CGH/DGHT)" userId="79a9e948-c5ad-4029-ae94-985d29e8bfc7" providerId="ADAL" clId="{B7DB4387-C0C9-4449-842A-7E0BE1A00056}" dt="2023-05-11T06:49:56.524" v="240" actId="2711"/>
          <ac:spMkLst>
            <pc:docMk/>
            <pc:sldMk cId="3277262663" sldId="257"/>
            <ac:spMk id="3" creationId="{572DD2E6-9871-443C-97F5-0DA088239DED}"/>
          </ac:spMkLst>
        </pc:spChg>
      </pc:sldChg>
      <pc:sldChg chg="modSp mod">
        <pc:chgData name="Muthusi, Jacques (CDC/DDPHSIS/CGH/DGHT)" userId="79a9e948-c5ad-4029-ae94-985d29e8bfc7" providerId="ADAL" clId="{B7DB4387-C0C9-4449-842A-7E0BE1A00056}" dt="2023-05-11T06:50:57.550" v="284" actId="1036"/>
        <pc:sldMkLst>
          <pc:docMk/>
          <pc:sldMk cId="4293956947" sldId="259"/>
        </pc:sldMkLst>
        <pc:spChg chg="mod">
          <ac:chgData name="Muthusi, Jacques (CDC/DDPHSIS/CGH/DGHT)" userId="79a9e948-c5ad-4029-ae94-985d29e8bfc7" providerId="ADAL" clId="{B7DB4387-C0C9-4449-842A-7E0BE1A00056}" dt="2023-05-11T06:50:26.282" v="244" actId="255"/>
          <ac:spMkLst>
            <pc:docMk/>
            <pc:sldMk cId="4293956947" sldId="259"/>
            <ac:spMk id="2" creationId="{3FEF8F9C-EB10-4453-9006-2F2F14948425}"/>
          </ac:spMkLst>
        </pc:spChg>
        <pc:spChg chg="mod">
          <ac:chgData name="Muthusi, Jacques (CDC/DDPHSIS/CGH/DGHT)" userId="79a9e948-c5ad-4029-ae94-985d29e8bfc7" providerId="ADAL" clId="{B7DB4387-C0C9-4449-842A-7E0BE1A00056}" dt="2023-05-11T06:50:57.550" v="284" actId="1036"/>
          <ac:spMkLst>
            <pc:docMk/>
            <pc:sldMk cId="4293956947" sldId="259"/>
            <ac:spMk id="31" creationId="{D80D2E59-209B-450A-8D1A-9661679B678D}"/>
          </ac:spMkLst>
        </pc:spChg>
      </pc:sldChg>
      <pc:sldChg chg="modSp mod">
        <pc:chgData name="Muthusi, Jacques (CDC/DDPHSIS/CGH/DGHT)" userId="79a9e948-c5ad-4029-ae94-985d29e8bfc7" providerId="ADAL" clId="{B7DB4387-C0C9-4449-842A-7E0BE1A00056}" dt="2023-05-11T06:51:46.810" v="290" actId="2711"/>
        <pc:sldMkLst>
          <pc:docMk/>
          <pc:sldMk cId="2151162145" sldId="261"/>
        </pc:sldMkLst>
        <pc:spChg chg="mod">
          <ac:chgData name="Muthusi, Jacques (CDC/DDPHSIS/CGH/DGHT)" userId="79a9e948-c5ad-4029-ae94-985d29e8bfc7" providerId="ADAL" clId="{B7DB4387-C0C9-4449-842A-7E0BE1A00056}" dt="2023-05-11T06:51:42.011" v="289" actId="1076"/>
          <ac:spMkLst>
            <pc:docMk/>
            <pc:sldMk cId="2151162145" sldId="261"/>
            <ac:spMk id="2" creationId="{7196F76A-94A6-4365-8892-AE73E0290BAD}"/>
          </ac:spMkLst>
        </pc:spChg>
        <pc:graphicFrameChg chg="mod">
          <ac:chgData name="Muthusi, Jacques (CDC/DDPHSIS/CGH/DGHT)" userId="79a9e948-c5ad-4029-ae94-985d29e8bfc7" providerId="ADAL" clId="{B7DB4387-C0C9-4449-842A-7E0BE1A00056}" dt="2023-05-11T06:51:32.667" v="287" actId="2711"/>
          <ac:graphicFrameMkLst>
            <pc:docMk/>
            <pc:sldMk cId="2151162145" sldId="261"/>
            <ac:graphicFrameMk id="32" creationId="{1D0EB7B1-23CD-486F-94C8-4C4EF0FCC4FC}"/>
          </ac:graphicFrameMkLst>
        </pc:graphicFrameChg>
        <pc:graphicFrameChg chg="mod">
          <ac:chgData name="Muthusi, Jacques (CDC/DDPHSIS/CGH/DGHT)" userId="79a9e948-c5ad-4029-ae94-985d29e8bfc7" providerId="ADAL" clId="{B7DB4387-C0C9-4449-842A-7E0BE1A00056}" dt="2023-05-11T06:51:46.810" v="290" actId="2711"/>
          <ac:graphicFrameMkLst>
            <pc:docMk/>
            <pc:sldMk cId="2151162145" sldId="261"/>
            <ac:graphicFrameMk id="37" creationId="{76292F2B-D7BD-4BC2-985A-67E63B907695}"/>
          </ac:graphicFrameMkLst>
        </pc:graphicFrameChg>
      </pc:sldChg>
      <pc:sldChg chg="delSp modSp mod">
        <pc:chgData name="Muthusi, Jacques (CDC/DDPHSIS/CGH/DGHT)" userId="79a9e948-c5ad-4029-ae94-985d29e8bfc7" providerId="ADAL" clId="{B7DB4387-C0C9-4449-842A-7E0BE1A00056}" dt="2023-05-11T06:53:24.747" v="327" actId="255"/>
        <pc:sldMkLst>
          <pc:docMk/>
          <pc:sldMk cId="2318729978" sldId="263"/>
        </pc:sldMkLst>
        <pc:spChg chg="mod">
          <ac:chgData name="Muthusi, Jacques (CDC/DDPHSIS/CGH/DGHT)" userId="79a9e948-c5ad-4029-ae94-985d29e8bfc7" providerId="ADAL" clId="{B7DB4387-C0C9-4449-842A-7E0BE1A00056}" dt="2023-05-11T06:53:24.747" v="327" actId="255"/>
          <ac:spMkLst>
            <pc:docMk/>
            <pc:sldMk cId="2318729978" sldId="263"/>
            <ac:spMk id="2" creationId="{2F3D95DB-ACA4-4085-8B09-E911F38240FB}"/>
          </ac:spMkLst>
        </pc:spChg>
        <pc:spChg chg="del">
          <ac:chgData name="Muthusi, Jacques (CDC/DDPHSIS/CGH/DGHT)" userId="79a9e948-c5ad-4029-ae94-985d29e8bfc7" providerId="ADAL" clId="{B7DB4387-C0C9-4449-842A-7E0BE1A00056}" dt="2023-05-11T06:46:20.649" v="212" actId="478"/>
          <ac:spMkLst>
            <pc:docMk/>
            <pc:sldMk cId="2318729978" sldId="263"/>
            <ac:spMk id="13" creationId="{4BE51973-CC36-4F55-B109-3D9A316AA557}"/>
          </ac:spMkLst>
        </pc:spChg>
        <pc:spChg chg="del">
          <ac:chgData name="Muthusi, Jacques (CDC/DDPHSIS/CGH/DGHT)" userId="79a9e948-c5ad-4029-ae94-985d29e8bfc7" providerId="ADAL" clId="{B7DB4387-C0C9-4449-842A-7E0BE1A00056}" dt="2023-05-11T06:46:16.834" v="211" actId="478"/>
          <ac:spMkLst>
            <pc:docMk/>
            <pc:sldMk cId="2318729978" sldId="263"/>
            <ac:spMk id="15" creationId="{6C1E43E2-7280-430A-888C-82B6EF16FFD5}"/>
          </ac:spMkLst>
        </pc:spChg>
        <pc:graphicFrameChg chg="mod">
          <ac:chgData name="Muthusi, Jacques (CDC/DDPHSIS/CGH/DGHT)" userId="79a9e948-c5ad-4029-ae94-985d29e8bfc7" providerId="ADAL" clId="{B7DB4387-C0C9-4449-842A-7E0BE1A00056}" dt="2023-05-11T06:51:56.360" v="291" actId="2711"/>
          <ac:graphicFrameMkLst>
            <pc:docMk/>
            <pc:sldMk cId="2318729978" sldId="263"/>
            <ac:graphicFrameMk id="8" creationId="{5ABA75A9-E423-4E4F-983D-2E554AD11A47}"/>
          </ac:graphicFrameMkLst>
        </pc:graphicFrameChg>
        <pc:graphicFrameChg chg="mod">
          <ac:chgData name="Muthusi, Jacques (CDC/DDPHSIS/CGH/DGHT)" userId="79a9e948-c5ad-4029-ae94-985d29e8bfc7" providerId="ADAL" clId="{B7DB4387-C0C9-4449-842A-7E0BE1A00056}" dt="2023-05-11T06:52:01.524" v="292" actId="2711"/>
          <ac:graphicFrameMkLst>
            <pc:docMk/>
            <pc:sldMk cId="2318729978" sldId="263"/>
            <ac:graphicFrameMk id="9" creationId="{11C8D1CD-931D-45D8-B15E-6FD37451B50D}"/>
          </ac:graphicFrameMkLst>
        </pc:graphicFrameChg>
      </pc:sldChg>
      <pc:sldChg chg="addSp modSp mod">
        <pc:chgData name="Muthusi, Jacques (CDC/DDPHSIS/CGH/DGHT)" userId="79a9e948-c5ad-4029-ae94-985d29e8bfc7" providerId="ADAL" clId="{B7DB4387-C0C9-4449-842A-7E0BE1A00056}" dt="2023-05-11T06:53:31.997" v="328" actId="122"/>
        <pc:sldMkLst>
          <pc:docMk/>
          <pc:sldMk cId="3213950210" sldId="264"/>
        </pc:sldMkLst>
        <pc:spChg chg="mod">
          <ac:chgData name="Muthusi, Jacques (CDC/DDPHSIS/CGH/DGHT)" userId="79a9e948-c5ad-4029-ae94-985d29e8bfc7" providerId="ADAL" clId="{B7DB4387-C0C9-4449-842A-7E0BE1A00056}" dt="2023-05-11T06:53:05.715" v="325" actId="1036"/>
          <ac:spMkLst>
            <pc:docMk/>
            <pc:sldMk cId="3213950210" sldId="264"/>
            <ac:spMk id="2" creationId="{F7788669-0863-684C-00B9-4E1793F6F69F}"/>
          </ac:spMkLst>
        </pc:spChg>
        <pc:spChg chg="add mod">
          <ac:chgData name="Muthusi, Jacques (CDC/DDPHSIS/CGH/DGHT)" userId="79a9e948-c5ad-4029-ae94-985d29e8bfc7" providerId="ADAL" clId="{B7DB4387-C0C9-4449-842A-7E0BE1A00056}" dt="2023-05-11T06:53:31.997" v="328" actId="122"/>
          <ac:spMkLst>
            <pc:docMk/>
            <pc:sldMk cId="3213950210" sldId="264"/>
            <ac:spMk id="3" creationId="{67D41756-00B8-16E5-89D9-CAD7BF863CBD}"/>
          </ac:spMkLst>
        </pc:spChg>
        <pc:graphicFrameChg chg="mod">
          <ac:chgData name="Muthusi, Jacques (CDC/DDPHSIS/CGH/DGHT)" userId="79a9e948-c5ad-4029-ae94-985d29e8bfc7" providerId="ADAL" clId="{B7DB4387-C0C9-4449-842A-7E0BE1A00056}" dt="2023-05-11T06:52:34.217" v="295" actId="1076"/>
          <ac:graphicFrameMkLst>
            <pc:docMk/>
            <pc:sldMk cId="3213950210" sldId="264"/>
            <ac:graphicFrameMk id="4" creationId="{DE7CBC18-FA0A-E244-A4A8-AF7F5DAE416D}"/>
          </ac:graphicFrameMkLst>
        </pc:graphicFrameChg>
        <pc:graphicFrameChg chg="mod">
          <ac:chgData name="Muthusi, Jacques (CDC/DDPHSIS/CGH/DGHT)" userId="79a9e948-c5ad-4029-ae94-985d29e8bfc7" providerId="ADAL" clId="{B7DB4387-C0C9-4449-842A-7E0BE1A00056}" dt="2023-05-11T06:52:29.745" v="294" actId="1076"/>
          <ac:graphicFrameMkLst>
            <pc:docMk/>
            <pc:sldMk cId="3213950210" sldId="264"/>
            <ac:graphicFrameMk id="8" creationId="{B5198CC3-073B-45FD-9673-24CD77DC9F4F}"/>
          </ac:graphicFrameMkLst>
        </pc:graphicFrameChg>
      </pc:sldChg>
      <pc:sldChg chg="modSp mod">
        <pc:chgData name="Muthusi, Jacques (CDC/DDPHSIS/CGH/DGHT)" userId="79a9e948-c5ad-4029-ae94-985d29e8bfc7" providerId="ADAL" clId="{B7DB4387-C0C9-4449-842A-7E0BE1A00056}" dt="2023-05-11T06:49:43.657" v="239" actId="1076"/>
        <pc:sldMkLst>
          <pc:docMk/>
          <pc:sldMk cId="536826794" sldId="275"/>
        </pc:sldMkLst>
        <pc:picChg chg="mod">
          <ac:chgData name="Muthusi, Jacques (CDC/DDPHSIS/CGH/DGHT)" userId="79a9e948-c5ad-4029-ae94-985d29e8bfc7" providerId="ADAL" clId="{B7DB4387-C0C9-4449-842A-7E0BE1A00056}" dt="2023-05-11T06:49:43.657" v="239" actId="1076"/>
          <ac:picMkLst>
            <pc:docMk/>
            <pc:sldMk cId="536826794" sldId="275"/>
            <ac:picMk id="5" creationId="{F6593B33-3838-4F5A-87B0-169EB036B028}"/>
          </ac:picMkLst>
        </pc:picChg>
      </pc:sldChg>
      <pc:sldChg chg="modSp mod">
        <pc:chgData name="Muthusi, Jacques (CDC/DDPHSIS/CGH/DGHT)" userId="79a9e948-c5ad-4029-ae94-985d29e8bfc7" providerId="ADAL" clId="{B7DB4387-C0C9-4449-842A-7E0BE1A00056}" dt="2023-05-11T06:48:45.722" v="228" actId="2711"/>
        <pc:sldMkLst>
          <pc:docMk/>
          <pc:sldMk cId="3563763005" sldId="277"/>
        </pc:sldMkLst>
        <pc:spChg chg="mod">
          <ac:chgData name="Muthusi, Jacques (CDC/DDPHSIS/CGH/DGHT)" userId="79a9e948-c5ad-4029-ae94-985d29e8bfc7" providerId="ADAL" clId="{B7DB4387-C0C9-4449-842A-7E0BE1A00056}" dt="2023-05-11T06:48:45.722" v="228" actId="2711"/>
          <ac:spMkLst>
            <pc:docMk/>
            <pc:sldMk cId="3563763005" sldId="277"/>
            <ac:spMk id="2" creationId="{33FEDFF3-1038-4176-946C-61ED463CFCBA}"/>
          </ac:spMkLst>
        </pc:spChg>
      </pc:sldChg>
      <pc:sldChg chg="modSp mod">
        <pc:chgData name="Muthusi, Jacques (CDC/DDPHSIS/CGH/DGHT)" userId="79a9e948-c5ad-4029-ae94-985d29e8bfc7" providerId="ADAL" clId="{B7DB4387-C0C9-4449-842A-7E0BE1A00056}" dt="2023-05-11T06:49:24.793" v="238" actId="20577"/>
        <pc:sldMkLst>
          <pc:docMk/>
          <pc:sldMk cId="52574066" sldId="278"/>
        </pc:sldMkLst>
        <pc:spChg chg="mod">
          <ac:chgData name="Muthusi, Jacques (CDC/DDPHSIS/CGH/DGHT)" userId="79a9e948-c5ad-4029-ae94-985d29e8bfc7" providerId="ADAL" clId="{B7DB4387-C0C9-4449-842A-7E0BE1A00056}" dt="2023-05-11T06:48:31.479" v="224" actId="2711"/>
          <ac:spMkLst>
            <pc:docMk/>
            <pc:sldMk cId="52574066" sldId="278"/>
            <ac:spMk id="2" creationId="{00000000-0000-0000-0000-000000000000}"/>
          </ac:spMkLst>
        </pc:spChg>
        <pc:spChg chg="mod">
          <ac:chgData name="Muthusi, Jacques (CDC/DDPHSIS/CGH/DGHT)" userId="79a9e948-c5ad-4029-ae94-985d29e8bfc7" providerId="ADAL" clId="{B7DB4387-C0C9-4449-842A-7E0BE1A00056}" dt="2023-05-11T06:49:24.793" v="238" actId="20577"/>
          <ac:spMkLst>
            <pc:docMk/>
            <pc:sldMk cId="52574066" sldId="278"/>
            <ac:spMk id="3" creationId="{00000000-0000-0000-0000-000000000000}"/>
          </ac:spMkLst>
        </pc:spChg>
        <pc:spChg chg="mod">
          <ac:chgData name="Muthusi, Jacques (CDC/DDPHSIS/CGH/DGHT)" userId="79a9e948-c5ad-4029-ae94-985d29e8bfc7" providerId="ADAL" clId="{B7DB4387-C0C9-4449-842A-7E0BE1A00056}" dt="2023-05-11T06:48:38.922" v="226" actId="27636"/>
          <ac:spMkLst>
            <pc:docMk/>
            <pc:sldMk cId="52574066" sldId="278"/>
            <ac:spMk id="5" creationId="{B1CCB7AE-2ACA-C7BA-A267-F7D7971130D6}"/>
          </ac:spMkLst>
        </pc:spChg>
      </pc:sldChg>
      <pc:sldChg chg="addSp delSp modSp mod">
        <pc:chgData name="Muthusi, Jacques (CDC/DDPHSIS/CGH/DGHT)" userId="79a9e948-c5ad-4029-ae94-985d29e8bfc7" providerId="ADAL" clId="{B7DB4387-C0C9-4449-842A-7E0BE1A00056}" dt="2023-05-11T06:53:46.559" v="330" actId="122"/>
        <pc:sldMkLst>
          <pc:docMk/>
          <pc:sldMk cId="2116009042" sldId="279"/>
        </pc:sldMkLst>
        <pc:spChg chg="mod">
          <ac:chgData name="Muthusi, Jacques (CDC/DDPHSIS/CGH/DGHT)" userId="79a9e948-c5ad-4029-ae94-985d29e8bfc7" providerId="ADAL" clId="{B7DB4387-C0C9-4449-842A-7E0BE1A00056}" dt="2023-05-11T06:41:31.896" v="139" actId="1036"/>
          <ac:spMkLst>
            <pc:docMk/>
            <pc:sldMk cId="2116009042" sldId="279"/>
            <ac:spMk id="2" creationId="{CEEE6A32-AF07-3A65-F5C7-5C597C323F9A}"/>
          </ac:spMkLst>
        </pc:spChg>
        <pc:spChg chg="mod">
          <ac:chgData name="Muthusi, Jacques (CDC/DDPHSIS/CGH/DGHT)" userId="79a9e948-c5ad-4029-ae94-985d29e8bfc7" providerId="ADAL" clId="{B7DB4387-C0C9-4449-842A-7E0BE1A00056}" dt="2023-05-11T06:41:21.974" v="111" actId="1035"/>
          <ac:spMkLst>
            <pc:docMk/>
            <pc:sldMk cId="2116009042" sldId="279"/>
            <ac:spMk id="3" creationId="{DE9D6922-5EC7-2AF2-55A6-45F332C56991}"/>
          </ac:spMkLst>
        </pc:spChg>
        <pc:spChg chg="mod">
          <ac:chgData name="Muthusi, Jacques (CDC/DDPHSIS/CGH/DGHT)" userId="79a9e948-c5ad-4029-ae94-985d29e8bfc7" providerId="ADAL" clId="{B7DB4387-C0C9-4449-842A-7E0BE1A00056}" dt="2023-05-11T06:41:38.729" v="159" actId="1038"/>
          <ac:spMkLst>
            <pc:docMk/>
            <pc:sldMk cId="2116009042" sldId="279"/>
            <ac:spMk id="4" creationId="{FEBA7A26-B407-529E-561E-8C292A6E3727}"/>
          </ac:spMkLst>
        </pc:spChg>
        <pc:spChg chg="mod">
          <ac:chgData name="Muthusi, Jacques (CDC/DDPHSIS/CGH/DGHT)" userId="79a9e948-c5ad-4029-ae94-985d29e8bfc7" providerId="ADAL" clId="{B7DB4387-C0C9-4449-842A-7E0BE1A00056}" dt="2023-05-11T06:53:46.559" v="330" actId="122"/>
          <ac:spMkLst>
            <pc:docMk/>
            <pc:sldMk cId="2116009042" sldId="279"/>
            <ac:spMk id="7" creationId="{2B517ED7-B523-822C-B33D-EBA6051673EE}"/>
          </ac:spMkLst>
        </pc:spChg>
        <pc:spChg chg="mod">
          <ac:chgData name="Muthusi, Jacques (CDC/DDPHSIS/CGH/DGHT)" userId="79a9e948-c5ad-4029-ae94-985d29e8bfc7" providerId="ADAL" clId="{B7DB4387-C0C9-4449-842A-7E0BE1A00056}" dt="2023-05-11T06:40:59.640" v="79" actId="113"/>
          <ac:spMkLst>
            <pc:docMk/>
            <pc:sldMk cId="2116009042" sldId="279"/>
            <ac:spMk id="8" creationId="{584691E6-2ECD-81F4-21C2-47932032DB41}"/>
          </ac:spMkLst>
        </pc:spChg>
        <pc:spChg chg="add del mod">
          <ac:chgData name="Muthusi, Jacques (CDC/DDPHSIS/CGH/DGHT)" userId="79a9e948-c5ad-4029-ae94-985d29e8bfc7" providerId="ADAL" clId="{B7DB4387-C0C9-4449-842A-7E0BE1A00056}" dt="2023-05-11T06:43:14.923" v="198" actId="478"/>
          <ac:spMkLst>
            <pc:docMk/>
            <pc:sldMk cId="2116009042" sldId="279"/>
            <ac:spMk id="10" creationId="{3BC8E196-F977-D633-0A24-B57312C7EF39}"/>
          </ac:spMkLst>
        </pc:spChg>
        <pc:graphicFrameChg chg="mod">
          <ac:chgData name="Muthusi, Jacques (CDC/DDPHSIS/CGH/DGHT)" userId="79a9e948-c5ad-4029-ae94-985d29e8bfc7" providerId="ADAL" clId="{B7DB4387-C0C9-4449-842A-7E0BE1A00056}" dt="2023-05-11T06:43:04.489" v="197"/>
          <ac:graphicFrameMkLst>
            <pc:docMk/>
            <pc:sldMk cId="2116009042" sldId="279"/>
            <ac:graphicFrameMk id="9" creationId="{605E2FE0-7CE8-E8CA-0FEE-13AAB7FE0F3D}"/>
          </ac:graphicFrameMkLst>
        </pc:graphicFrameChg>
      </pc:sldChg>
      <pc:sldChg chg="modSp mod">
        <pc:chgData name="Muthusi, Jacques (CDC/DDPHSIS/CGH/DGHT)" userId="79a9e948-c5ad-4029-ae94-985d29e8bfc7" providerId="ADAL" clId="{B7DB4387-C0C9-4449-842A-7E0BE1A00056}" dt="2023-05-11T06:53:39.994" v="329" actId="122"/>
        <pc:sldMkLst>
          <pc:docMk/>
          <pc:sldMk cId="997754105" sldId="280"/>
        </pc:sldMkLst>
        <pc:spChg chg="mod">
          <ac:chgData name="Muthusi, Jacques (CDC/DDPHSIS/CGH/DGHT)" userId="79a9e948-c5ad-4029-ae94-985d29e8bfc7" providerId="ADAL" clId="{B7DB4387-C0C9-4449-842A-7E0BE1A00056}" dt="2023-05-11T06:53:39.994" v="329" actId="122"/>
          <ac:spMkLst>
            <pc:docMk/>
            <pc:sldMk cId="997754105" sldId="280"/>
            <ac:spMk id="2" creationId="{078A8A6C-7B63-EDD1-7752-156BD8182D93}"/>
          </ac:spMkLst>
        </pc:spChg>
        <pc:spChg chg="mod">
          <ac:chgData name="Muthusi, Jacques (CDC/DDPHSIS/CGH/DGHT)" userId="79a9e948-c5ad-4029-ae94-985d29e8bfc7" providerId="ADAL" clId="{B7DB4387-C0C9-4449-842A-7E0BE1A00056}" dt="2023-05-11T06:38:57.669" v="50" actId="14100"/>
          <ac:spMkLst>
            <pc:docMk/>
            <pc:sldMk cId="997754105" sldId="280"/>
            <ac:spMk id="9" creationId="{C06D06A5-A6AB-3F6E-E065-A0689C02C28A}"/>
          </ac:spMkLst>
        </pc:spChg>
        <pc:graphicFrameChg chg="mod">
          <ac:chgData name="Muthusi, Jacques (CDC/DDPHSIS/CGH/DGHT)" userId="79a9e948-c5ad-4029-ae94-985d29e8bfc7" providerId="ADAL" clId="{B7DB4387-C0C9-4449-842A-7E0BE1A00056}" dt="2023-05-11T06:38:35.884" v="47" actId="2711"/>
          <ac:graphicFrameMkLst>
            <pc:docMk/>
            <pc:sldMk cId="997754105" sldId="280"/>
            <ac:graphicFrameMk id="4" creationId="{6D58FD74-DA5A-4E88-63F1-0550538D1001}"/>
          </ac:graphicFrameMkLst>
        </pc:graphicFrameChg>
      </pc:sldChg>
      <pc:sldChg chg="addSp delSp modSp new mod setBg">
        <pc:chgData name="Muthusi, Jacques (CDC/DDPHSIS/CGH/DGHT)" userId="79a9e948-c5ad-4029-ae94-985d29e8bfc7" providerId="ADAL" clId="{B7DB4387-C0C9-4449-842A-7E0BE1A00056}" dt="2023-05-11T06:55:10.563" v="336" actId="27636"/>
        <pc:sldMkLst>
          <pc:docMk/>
          <pc:sldMk cId="1835605307" sldId="281"/>
        </pc:sldMkLst>
        <pc:spChg chg="mod">
          <ac:chgData name="Muthusi, Jacques (CDC/DDPHSIS/CGH/DGHT)" userId="79a9e948-c5ad-4029-ae94-985d29e8bfc7" providerId="ADAL" clId="{B7DB4387-C0C9-4449-842A-7E0BE1A00056}" dt="2023-05-11T06:54:35.036" v="334" actId="26606"/>
          <ac:spMkLst>
            <pc:docMk/>
            <pc:sldMk cId="1835605307" sldId="281"/>
            <ac:spMk id="2" creationId="{AE5D7D6E-50E8-2682-8AC7-5F149C13BFE0}"/>
          </ac:spMkLst>
        </pc:spChg>
        <pc:spChg chg="mod">
          <ac:chgData name="Muthusi, Jacques (CDC/DDPHSIS/CGH/DGHT)" userId="79a9e948-c5ad-4029-ae94-985d29e8bfc7" providerId="ADAL" clId="{B7DB4387-C0C9-4449-842A-7E0BE1A00056}" dt="2023-05-11T06:55:10.563" v="336" actId="27636"/>
          <ac:spMkLst>
            <pc:docMk/>
            <pc:sldMk cId="1835605307" sldId="281"/>
            <ac:spMk id="3" creationId="{9F36BD6C-A688-45CF-43B2-89CD6CB2F27B}"/>
          </ac:spMkLst>
        </pc:spChg>
        <pc:spChg chg="add del">
          <ac:chgData name="Muthusi, Jacques (CDC/DDPHSIS/CGH/DGHT)" userId="79a9e948-c5ad-4029-ae94-985d29e8bfc7" providerId="ADAL" clId="{B7DB4387-C0C9-4449-842A-7E0BE1A00056}" dt="2023-05-11T06:54:35.021" v="333" actId="26606"/>
          <ac:spMkLst>
            <pc:docMk/>
            <pc:sldMk cId="1835605307" sldId="281"/>
            <ac:spMk id="8" creationId="{100EDD19-6802-4EC3-95CE-CFFAB042CFD6}"/>
          </ac:spMkLst>
        </pc:spChg>
        <pc:spChg chg="add del">
          <ac:chgData name="Muthusi, Jacques (CDC/DDPHSIS/CGH/DGHT)" userId="79a9e948-c5ad-4029-ae94-985d29e8bfc7" providerId="ADAL" clId="{B7DB4387-C0C9-4449-842A-7E0BE1A00056}" dt="2023-05-11T06:54:35.021" v="333" actId="26606"/>
          <ac:spMkLst>
            <pc:docMk/>
            <pc:sldMk cId="1835605307" sldId="281"/>
            <ac:spMk id="10" creationId="{DB17E863-922E-4C26-BD64-E8FD41D28661}"/>
          </ac:spMkLst>
        </pc:spChg>
        <pc:spChg chg="add">
          <ac:chgData name="Muthusi, Jacques (CDC/DDPHSIS/CGH/DGHT)" userId="79a9e948-c5ad-4029-ae94-985d29e8bfc7" providerId="ADAL" clId="{B7DB4387-C0C9-4449-842A-7E0BE1A00056}" dt="2023-05-11T06:54:35.036" v="334" actId="26606"/>
          <ac:spMkLst>
            <pc:docMk/>
            <pc:sldMk cId="1835605307" sldId="281"/>
            <ac:spMk id="12" creationId="{450D3AD2-FA80-415F-A9CE-54D884561CD7}"/>
          </ac:spMkLst>
        </pc:spChg>
        <pc:spChg chg="add">
          <ac:chgData name="Muthusi, Jacques (CDC/DDPHSIS/CGH/DGHT)" userId="79a9e948-c5ad-4029-ae94-985d29e8bfc7" providerId="ADAL" clId="{B7DB4387-C0C9-4449-842A-7E0BE1A00056}" dt="2023-05-11T06:54:35.036" v="334" actId="26606"/>
          <ac:spMkLst>
            <pc:docMk/>
            <pc:sldMk cId="1835605307" sldId="281"/>
            <ac:spMk id="13" creationId="{70DFC902-7D23-471A-B557-B6B6917D7A0D}"/>
          </ac:spMkLst>
        </pc:spChg>
        <pc:spChg chg="add">
          <ac:chgData name="Muthusi, Jacques (CDC/DDPHSIS/CGH/DGHT)" userId="79a9e948-c5ad-4029-ae94-985d29e8bfc7" providerId="ADAL" clId="{B7DB4387-C0C9-4449-842A-7E0BE1A00056}" dt="2023-05-11T06:54:35.036" v="334" actId="26606"/>
          <ac:spMkLst>
            <pc:docMk/>
            <pc:sldMk cId="1835605307" sldId="281"/>
            <ac:spMk id="14" creationId="{A55D5633-D557-4DCA-982C-FF36EB7A1C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1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/>
              <a:t>The majority (60 %) of the participants were female</a:t>
            </a:r>
          </a:p>
        </c:rich>
      </c:tx>
      <c:layout>
        <c:manualLayout>
          <c:xMode val="edge"/>
          <c:yMode val="edge"/>
          <c:x val="0.20101069954495085"/>
          <c:y val="6.92843814854792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0"/>
          <c:dPt>
            <c:idx val="0"/>
            <c:bubble3D val="0"/>
            <c:spPr>
              <a:solidFill>
                <a:schemeClr val="accent1"/>
              </a:solidFill>
              <a:ln w="38100">
                <a:solidFill>
                  <a:schemeClr val="lt1"/>
                </a:solidFill>
              </a:ln>
              <a:effectLst/>
              <a:sp3d contourW="381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9CF-4A37-BE44-248961AB12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9CF-4A37-BE44-248961AB12C1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CF-4A37-BE44-248961AB12C1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CF-4A37-BE44-248961AB12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Sheet1!$D$6:$D$7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Sheet1!$E$6:$E$7</c:f>
              <c:numCache>
                <c:formatCode>0.0%</c:formatCode>
                <c:ptCount val="2"/>
                <c:pt idx="0">
                  <c:v>0.59199999999999997</c:v>
                </c:pt>
                <c:pt idx="1">
                  <c:v>0.41099999999999998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CF-4A37-BE44-248961AB12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102396490737655"/>
          <c:y val="0.86281819998937326"/>
          <c:w val="0.57702875723441771"/>
          <c:h val="0.117901935829932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6">
        <a:lumMod val="20000"/>
        <a:lumOff val="80000"/>
      </a:schemeClr>
    </a:solidFill>
    <a:ln w="4127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 sz="1800">
          <a:latin typeface="Georgia" panose="02040502050405020303" pitchFamily="18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/>
              <a:t>Over half of the HCWs aged 30-39 years</a:t>
            </a:r>
          </a:p>
        </c:rich>
      </c:tx>
      <c:layout>
        <c:manualLayout>
          <c:xMode val="edge"/>
          <c:yMode val="edge"/>
          <c:x val="0.16208447701439777"/>
          <c:y val="4.02956219782089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887751718342822"/>
          <c:y val="6.2536451797430434E-2"/>
          <c:w val="0.8723253142600913"/>
          <c:h val="0.79154549622405335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Sheet1!$F$22:$F$25</c:f>
              <c:strCache>
                <c:ptCount val="4"/>
                <c:pt idx="0">
                  <c:v>&lt;29</c:v>
                </c:pt>
                <c:pt idx="1">
                  <c:v>30-39</c:v>
                </c:pt>
                <c:pt idx="2">
                  <c:v>40-49</c:v>
                </c:pt>
                <c:pt idx="3">
                  <c:v>50+</c:v>
                </c:pt>
              </c:strCache>
            </c:strRef>
          </c:cat>
          <c:val>
            <c:numRef>
              <c:f>Sheet1!$G$22:$G$25</c:f>
              <c:numCache>
                <c:formatCode>0.0%</c:formatCode>
                <c:ptCount val="4"/>
                <c:pt idx="0">
                  <c:v>0.30599999999999999</c:v>
                </c:pt>
                <c:pt idx="1">
                  <c:v>0.50900000000000001</c:v>
                </c:pt>
                <c:pt idx="2">
                  <c:v>0.14799999999999999</c:v>
                </c:pt>
                <c:pt idx="3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FE-4642-8B91-D6C6A5A44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9886336"/>
        <c:axId val="159888128"/>
        <c:axId val="0"/>
      </c:bar3DChart>
      <c:catAx>
        <c:axId val="15988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accent2">
              <a:lumMod val="20000"/>
              <a:lumOff val="80000"/>
              <a:alpha val="66000"/>
            </a:schemeClr>
          </a:solidFill>
          <a:ln>
            <a:solidFill>
              <a:schemeClr val="tx1">
                <a:lumMod val="50000"/>
                <a:lumOff val="50000"/>
                <a:alpha val="81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59888128"/>
        <c:crosses val="autoZero"/>
        <c:auto val="1"/>
        <c:lblAlgn val="ctr"/>
        <c:lblOffset val="100"/>
        <c:noMultiLvlLbl val="0"/>
      </c:catAx>
      <c:valAx>
        <c:axId val="15988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59886336"/>
        <c:crosses val="autoZero"/>
        <c:crossBetween val="between"/>
      </c:valAx>
      <c:spPr>
        <a:solidFill>
          <a:schemeClr val="accent2">
            <a:lumMod val="20000"/>
            <a:lumOff val="80000"/>
            <a:alpha val="86000"/>
          </a:schemeClr>
        </a:solidFill>
        <a:ln>
          <a:solidFill>
            <a:schemeClr val="tx1">
              <a:lumMod val="50000"/>
              <a:lumOff val="50000"/>
              <a:alpha val="79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6">
        <a:lumMod val="20000"/>
        <a:lumOff val="80000"/>
      </a:schemeClr>
    </a:solidFill>
    <a:ln w="349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 sz="1800">
          <a:latin typeface="Georgia" panose="02040502050405020303" pitchFamily="18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/>
              <a:t>Over half (52%) of the participants were married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38100">
          <a:solidFill>
            <a:schemeClr val="tx1">
              <a:lumMod val="50000"/>
              <a:lumOff val="50000"/>
            </a:schemeClr>
          </a:solidFill>
        </a:ln>
        <a:effectLst/>
        <a:sp3d contourW="38100">
          <a:contourClr>
            <a:schemeClr val="tx1">
              <a:lumMod val="50000"/>
              <a:lumOff val="50000"/>
            </a:schemeClr>
          </a:contourClr>
        </a:sp3d>
      </c:spPr>
    </c:sideWall>
    <c:backWall>
      <c:thickness val="0"/>
      <c:spPr>
        <a:noFill/>
        <a:ln w="38100">
          <a:solidFill>
            <a:schemeClr val="tx1">
              <a:lumMod val="50000"/>
              <a:lumOff val="50000"/>
            </a:schemeClr>
          </a:solidFill>
        </a:ln>
        <a:effectLst/>
        <a:sp3d contourW="38100">
          <a:contourClr>
            <a:schemeClr val="tx1">
              <a:lumMod val="50000"/>
              <a:lumOff val="50000"/>
            </a:schemeClr>
          </a:contourClr>
        </a:sp3d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Sheet1!$F$37:$F$40</c:f>
              <c:strCache>
                <c:ptCount val="4"/>
                <c:pt idx="0">
                  <c:v>Sngle</c:v>
                </c:pt>
                <c:pt idx="1">
                  <c:v>Married</c:v>
                </c:pt>
                <c:pt idx="2">
                  <c:v>Widowed</c:v>
                </c:pt>
                <c:pt idx="3">
                  <c:v>Divorced
or Separated</c:v>
                </c:pt>
              </c:strCache>
            </c:strRef>
          </c:cat>
          <c:val>
            <c:numRef>
              <c:f>Sheet1!$G$37:$G$40</c:f>
              <c:numCache>
                <c:formatCode>0.0%</c:formatCode>
                <c:ptCount val="4"/>
                <c:pt idx="0">
                  <c:v>0.51900000000000002</c:v>
                </c:pt>
                <c:pt idx="1">
                  <c:v>0.45400000000000001</c:v>
                </c:pt>
                <c:pt idx="2">
                  <c:v>1.9E-2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C1-4824-8142-B4C844AA78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432704"/>
        <c:axId val="163438592"/>
        <c:axId val="0"/>
      </c:bar3DChart>
      <c:catAx>
        <c:axId val="163432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63438592"/>
        <c:crosses val="autoZero"/>
        <c:auto val="1"/>
        <c:lblAlgn val="ctr"/>
        <c:lblOffset val="100"/>
        <c:noMultiLvlLbl val="0"/>
      </c:catAx>
      <c:valAx>
        <c:axId val="163438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  <a:alpha val="59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63432704"/>
        <c:crosses val="autoZero"/>
        <c:crossBetween val="between"/>
      </c:valAx>
      <c:spPr>
        <a:solidFill>
          <a:schemeClr val="accent2">
            <a:lumMod val="40000"/>
            <a:lumOff val="60000"/>
          </a:schemeClr>
        </a:solidFill>
        <a:ln w="15875"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6">
        <a:lumMod val="20000"/>
        <a:lumOff val="80000"/>
      </a:schemeClr>
    </a:solidFill>
    <a:ln w="53975" cap="flat" cmpd="sng" algn="ctr">
      <a:solidFill>
        <a:schemeClr val="tx1">
          <a:lumMod val="50000"/>
          <a:lumOff val="50000"/>
          <a:alpha val="55000"/>
        </a:schemeClr>
      </a:solidFill>
      <a:round/>
    </a:ln>
    <a:effectLst/>
  </c:spPr>
  <c:txPr>
    <a:bodyPr/>
    <a:lstStyle/>
    <a:p>
      <a:pPr>
        <a:defRPr sz="1800">
          <a:latin typeface="Georgia" panose="02040502050405020303" pitchFamily="18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r>
              <a:rPr lang="en-US"/>
              <a:t>Distribution of participants by cadre</a:t>
            </a:r>
          </a:p>
        </c:rich>
      </c:tx>
      <c:overlay val="0"/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C6E-402E-9037-1DC494BD225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C6E-402E-9037-1DC494BD225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C6E-402E-9037-1DC494BD225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C6E-402E-9037-1DC494BD225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C6E-402E-9037-1DC494BD2253}"/>
              </c:ext>
            </c:extLst>
          </c:dPt>
          <c:dLbls>
            <c:dLbl>
              <c:idx val="0"/>
              <c:layout>
                <c:manualLayout>
                  <c:x val="-0.18001815398075252"/>
                  <c:y val="4.816965363992077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6E-402E-9037-1DC494BD2253}"/>
                </c:ext>
              </c:extLst>
            </c:dLbl>
            <c:dLbl>
              <c:idx val="1"/>
              <c:layout>
                <c:manualLayout>
                  <c:x val="0.1066154855643044"/>
                  <c:y val="-0.2610833615123263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6E-402E-9037-1DC494BD2253}"/>
                </c:ext>
              </c:extLst>
            </c:dLbl>
            <c:dLbl>
              <c:idx val="2"/>
              <c:layout>
                <c:manualLayout>
                  <c:x val="0.13757633420822396"/>
                  <c:y val="-0.1094375473004524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CHEWS/PHO, 23.5%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C6E-402E-9037-1DC494BD2253}"/>
                </c:ext>
              </c:extLst>
            </c:dLbl>
            <c:dLbl>
              <c:idx val="3"/>
              <c:layout>
                <c:manualLayout>
                  <c:x val="2.9189632545931758E-2"/>
                  <c:y val="1.044780445389107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6E-402E-9037-1DC494BD2253}"/>
                </c:ext>
              </c:extLst>
            </c:dLbl>
            <c:dLbl>
              <c:idx val="4"/>
              <c:layout>
                <c:manualLayout>
                  <c:x val="0.13402209098862636"/>
                  <c:y val="-1.803455549651385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HTS</a:t>
                    </a:r>
                    <a:r>
                      <a:rPr lang="en-US" baseline="0" dirty="0"/>
                      <a:t> PROVIDERS</a:t>
                    </a:r>
                    <a:r>
                      <a:rPr lang="en-US" dirty="0"/>
                      <a:t>s, 4.1%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CC6E-402E-9037-1DC494BD2253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Sheet1!$F$46:$F$50</c:f>
              <c:strCache>
                <c:ptCount val="5"/>
                <c:pt idx="0">
                  <c:v>Nurses</c:v>
                </c:pt>
                <c:pt idx="1">
                  <c:v>Clinical officers</c:v>
                </c:pt>
                <c:pt idx="2">
                  <c:v>Doctors/Surgeons</c:v>
                </c:pt>
                <c:pt idx="3">
                  <c:v>Lab technicians</c:v>
                </c:pt>
                <c:pt idx="4">
                  <c:v>Surgeons</c:v>
                </c:pt>
              </c:strCache>
            </c:strRef>
          </c:cat>
          <c:val>
            <c:numRef>
              <c:f>Sheet1!$G$46:$G$50</c:f>
              <c:numCache>
                <c:formatCode>0.0%</c:formatCode>
                <c:ptCount val="5"/>
                <c:pt idx="0">
                  <c:v>0.45900000000000002</c:v>
                </c:pt>
                <c:pt idx="1">
                  <c:v>0.13300000000000001</c:v>
                </c:pt>
                <c:pt idx="2">
                  <c:v>0.23499999999999999</c:v>
                </c:pt>
                <c:pt idx="3">
                  <c:v>0.13300000000000001</c:v>
                </c:pt>
                <c:pt idx="4">
                  <c:v>4.1000000000000002E-2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6E-402E-9037-1DC494BD22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4">
        <a:lumMod val="20000"/>
        <a:lumOff val="80000"/>
      </a:schemeClr>
    </a:solidFill>
    <a:ln w="6667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>
          <a:latin typeface="Georgia" panose="02040502050405020303" pitchFamily="18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Distribution of participants by years of experience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28575">
          <a:solidFill>
            <a:schemeClr val="tx1">
              <a:lumMod val="50000"/>
              <a:lumOff val="50000"/>
            </a:schemeClr>
          </a:solidFill>
        </a:ln>
        <a:effectLst/>
        <a:sp3d contourW="28575">
          <a:contourClr>
            <a:schemeClr val="tx1">
              <a:lumMod val="50000"/>
              <a:lumOff val="5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15048118985126"/>
          <c:y val="0.21578231292517006"/>
          <c:w val="0.86529396325459318"/>
          <c:h val="0.6851794954202152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accent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Sheet1!$F$71:$F$74</c:f>
              <c:strCache>
                <c:ptCount val="4"/>
                <c:pt idx="0">
                  <c:v>&lt; 1</c:v>
                </c:pt>
                <c:pt idx="1">
                  <c:v>1-5</c:v>
                </c:pt>
                <c:pt idx="2">
                  <c:v>6-10</c:v>
                </c:pt>
                <c:pt idx="3">
                  <c:v>&gt; 10</c:v>
                </c:pt>
              </c:strCache>
            </c:strRef>
          </c:cat>
          <c:val>
            <c:numRef>
              <c:f>Sheet1!$G$71:$G$74</c:f>
              <c:numCache>
                <c:formatCode>0.0%</c:formatCode>
                <c:ptCount val="4"/>
                <c:pt idx="0">
                  <c:v>0.33300000000000002</c:v>
                </c:pt>
                <c:pt idx="1">
                  <c:v>0.26900000000000002</c:v>
                </c:pt>
                <c:pt idx="2">
                  <c:v>0.24099999999999999</c:v>
                </c:pt>
                <c:pt idx="3">
                  <c:v>0.129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BA-4906-8960-AD5B7621F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3194752"/>
        <c:axId val="163196288"/>
        <c:axId val="0"/>
      </c:bar3DChart>
      <c:catAx>
        <c:axId val="16319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96288"/>
        <c:crosses val="autoZero"/>
        <c:auto val="1"/>
        <c:lblAlgn val="ctr"/>
        <c:lblOffset val="100"/>
        <c:noMultiLvlLbl val="0"/>
      </c:catAx>
      <c:valAx>
        <c:axId val="16319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194752"/>
        <c:crosses val="autoZero"/>
        <c:crossBetween val="between"/>
      </c:valAx>
      <c:spPr>
        <a:solidFill>
          <a:schemeClr val="accent5">
            <a:lumMod val="40000"/>
            <a:lumOff val="60000"/>
          </a:schemeClr>
        </a:solidFill>
        <a:ln w="22225">
          <a:solidFill>
            <a:schemeClr val="tx1">
              <a:lumMod val="50000"/>
              <a:lumOff val="5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4">
        <a:lumMod val="60000"/>
        <a:lumOff val="40000"/>
      </a:schemeClr>
    </a:solidFill>
    <a:ln w="69850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Uptake of Hepatitis B vaccination among the HCWs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109292328011926E-2"/>
          <c:y val="0.19080439216709458"/>
          <c:w val="0.90694444444444444"/>
          <c:h val="0.67727143482064733"/>
        </c:manualLayout>
      </c:layout>
      <c:pie3DChart>
        <c:varyColors val="1"/>
        <c:ser>
          <c:idx val="0"/>
          <c:order val="0"/>
          <c:explosion val="7"/>
          <c:dPt>
            <c:idx val="0"/>
            <c:bubble3D val="0"/>
            <c:explosion val="3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705-4E4F-BF67-37F381452CBA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705-4E4F-BF67-37F381452CBA}"/>
              </c:ext>
            </c:extLst>
          </c:dPt>
          <c:dPt>
            <c:idx val="2"/>
            <c:bubble3D val="0"/>
            <c:explosion val="8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705-4E4F-BF67-37F381452CB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Sheet1!$B$6:$B$8</c:f>
              <c:strCache>
                <c:ptCount val="3"/>
                <c:pt idx="0">
                  <c:v>Complete</c:v>
                </c:pt>
                <c:pt idx="1">
                  <c:v>Partial</c:v>
                </c:pt>
                <c:pt idx="2">
                  <c:v>None</c:v>
                </c:pt>
              </c:strCache>
            </c:strRef>
          </c:cat>
          <c:val>
            <c:numRef>
              <c:f>Sheet1!$C$6:$C$8</c:f>
              <c:numCache>
                <c:formatCode>0.0%</c:formatCode>
                <c:ptCount val="3"/>
                <c:pt idx="0">
                  <c:v>0.316</c:v>
                </c:pt>
                <c:pt idx="1">
                  <c:v>0.27600000000000002</c:v>
                </c:pt>
                <c:pt idx="2">
                  <c:v>0.59199999999999997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05-4E4F-BF67-37F381452C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603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345400200216849E-2"/>
          <c:y val="3.4928877196993786E-2"/>
          <c:w val="0.89636957438183029"/>
          <c:h val="0.74100904442080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Sheet1!$A$1:$B$7</c:f>
              <c:multiLvlStrCache>
                <c:ptCount val="7"/>
                <c:lvl>
                  <c:pt idx="0">
                    <c:v>Female</c:v>
                  </c:pt>
                  <c:pt idx="1">
                    <c:v>Male</c:v>
                  </c:pt>
                  <c:pt idx="2">
                    <c:v>&lt;30</c:v>
                  </c:pt>
                  <c:pt idx="3">
                    <c:v>&gt;=30</c:v>
                  </c:pt>
                  <c:pt idx="4">
                    <c:v>Lab Tech</c:v>
                  </c:pt>
                  <c:pt idx="5">
                    <c:v>Nurse</c:v>
                  </c:pt>
                  <c:pt idx="6">
                    <c:v>Pharmacist</c:v>
                  </c:pt>
                </c:lvl>
                <c:lvl>
                  <c:pt idx="0">
                    <c:v>Gender</c:v>
                  </c:pt>
                  <c:pt idx="2">
                    <c:v>Age</c:v>
                  </c:pt>
                  <c:pt idx="4">
                    <c:v>Cadre</c:v>
                  </c:pt>
                </c:lvl>
              </c:multiLvlStrCache>
            </c:multiLvlStrRef>
          </c:cat>
          <c:val>
            <c:numRef>
              <c:f>Sheet1!$C$1:$C$7</c:f>
              <c:numCache>
                <c:formatCode>0.0%</c:formatCode>
                <c:ptCount val="7"/>
                <c:pt idx="0">
                  <c:v>2.1999999999999999E-2</c:v>
                </c:pt>
                <c:pt idx="1">
                  <c:v>0.22600000000000001</c:v>
                </c:pt>
                <c:pt idx="2">
                  <c:v>0.22700000000000001</c:v>
                </c:pt>
                <c:pt idx="3">
                  <c:v>5.6000000000000001E-2</c:v>
                </c:pt>
                <c:pt idx="4">
                  <c:v>0.42899999999999999</c:v>
                </c:pt>
                <c:pt idx="5">
                  <c:v>0.26500000000000001</c:v>
                </c:pt>
                <c:pt idx="6">
                  <c:v>8.3000000000000004E-2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F5-42E5-A998-8CF1694031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81418351"/>
        <c:axId val="1181420847"/>
      </c:barChart>
      <c:catAx>
        <c:axId val="11814183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181420847"/>
        <c:crosses val="autoZero"/>
        <c:auto val="1"/>
        <c:lblAlgn val="ctr"/>
        <c:lblOffset val="100"/>
        <c:noMultiLvlLbl val="0"/>
      </c:catAx>
      <c:valAx>
        <c:axId val="11814208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181418351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433508311461065E-2"/>
          <c:y val="3.535887697706841E-2"/>
          <c:w val="0.88745054965955339"/>
          <c:h val="0.7156747271765781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Georgia" panose="020405020504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Sheet1!$A$8:$B$13</c:f>
              <c:multiLvlStrCache>
                <c:ptCount val="6"/>
                <c:lvl>
                  <c:pt idx="0">
                    <c:v>&lt;10</c:v>
                  </c:pt>
                  <c:pt idx="1">
                    <c:v>&gt;=10</c:v>
                  </c:pt>
                  <c:pt idx="2">
                    <c:v>Available</c:v>
                  </c:pt>
                  <c:pt idx="3">
                    <c:v>Dont know</c:v>
                  </c:pt>
                  <c:pt idx="4">
                    <c:v>Not supportive</c:v>
                  </c:pt>
                  <c:pt idx="5">
                    <c:v>Supportive</c:v>
                  </c:pt>
                </c:lvl>
                <c:lvl>
                  <c:pt idx="0">
                    <c:v>Experience</c:v>
                  </c:pt>
                  <c:pt idx="2">
                    <c:v>Availability</c:v>
                  </c:pt>
                  <c:pt idx="4">
                    <c:v>Management</c:v>
                  </c:pt>
                </c:lvl>
              </c:multiLvlStrCache>
            </c:multiLvlStrRef>
          </c:cat>
          <c:val>
            <c:numRef>
              <c:f>Sheet1!$C$8:$C$13</c:f>
              <c:numCache>
                <c:formatCode>0.0%</c:formatCode>
                <c:ptCount val="6"/>
                <c:pt idx="0">
                  <c:v>0.14299999999999999</c:v>
                </c:pt>
                <c:pt idx="1">
                  <c:v>3.6999999999999998E-2</c:v>
                </c:pt>
                <c:pt idx="2">
                  <c:v>0.113</c:v>
                </c:pt>
                <c:pt idx="3">
                  <c:v>0</c:v>
                </c:pt>
                <c:pt idx="4">
                  <c:v>8.0000000000000002E-3</c:v>
                </c:pt>
                <c:pt idx="5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16-4600-A1B1-9E2110C6B98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55"/>
        <c:overlap val="-70"/>
        <c:axId val="1215685919"/>
        <c:axId val="1215683423"/>
      </c:barChart>
      <c:catAx>
        <c:axId val="121568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215683423"/>
        <c:crosses val="autoZero"/>
        <c:auto val="1"/>
        <c:lblAlgn val="ctr"/>
        <c:lblOffset val="100"/>
        <c:noMultiLvlLbl val="0"/>
      </c:catAx>
      <c:valAx>
        <c:axId val="1215683423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215685919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Georgia" panose="02040502050405020303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D435F-A57F-4E73-8BC1-914CCD7D42E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0E209-97A6-4932-BF5C-160C9A066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48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3D64D-3850-4E0F-9BFC-EC111A0332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AFFFC1-2D7B-4285-8CAD-D34875BF29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D6934-D634-48F9-8CED-E5505A73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AF8E-92C6-44C2-AF7D-2ECB4C3497F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94597-40FF-4711-A45A-3A76A31B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0F049-7F9C-4F09-98CE-133AA5AFA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180B-AAC2-4F9B-A01E-5670DD998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55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4C078-8CE1-46EA-A7C4-6EC0B70E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BF37DF-2875-4162-B43D-17322DDA4F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39622-D50B-45E2-BFF6-7E98D5F2C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AF8E-92C6-44C2-AF7D-2ECB4C3497F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ED90CE-890B-498E-9F85-1FFFED42D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00E91-E80C-48B6-94B5-BC10B6CB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180B-AAC2-4F9B-A01E-5670DD998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45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D9FB2F-DEA5-4C8D-BACE-B3FFB44D2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B21F9-9430-4A2D-BFA2-CEF2D30FD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8206B-47EE-4F3F-A9DE-A9DE52F6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AF8E-92C6-44C2-AF7D-2ECB4C3497F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FEE22-929F-40CD-9299-CF218642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A196E-CD3C-4EDB-B556-EDE5DC13F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180B-AAC2-4F9B-A01E-5670DD998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FF82-BC48-40D9-856F-3CF7A4648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888A8-3A77-4A7B-86B5-81AEA10E9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0109F-3649-4BFF-B234-31312BB2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AF8E-92C6-44C2-AF7D-2ECB4C3497F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DCD98-9980-4C66-A0E1-C3CC5106D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F4B34-A949-4528-810E-FDF5994E6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180B-AAC2-4F9B-A01E-5670DD998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1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C4968-D6CD-4555-AC24-B5F039BD6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E60BEA-F8C5-4A1A-A0E0-229C91542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540E6-BEFD-4C0C-97F0-69AC96BF4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AF8E-92C6-44C2-AF7D-2ECB4C3497F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ED44B6-4E6E-46BD-823E-C00E8B9EA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7EAE4-22BF-44DC-AFF2-5F8047A99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180B-AAC2-4F9B-A01E-5670DD998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99A2E-FA18-489C-AEC2-1D0C45B45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009C3-C9DD-4CCE-86F0-5A473EDBB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05C946-13C6-4CF2-93EE-BD02F05D2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5382E-D45D-4E49-A795-53AAC556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AF8E-92C6-44C2-AF7D-2ECB4C3497F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28BD3-A4E6-4A05-BAFD-F63656ECE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D5909-AA6D-4EFF-82AA-9D37B1F3A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180B-AAC2-4F9B-A01E-5670DD998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0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FA50B-38CC-481B-875D-713033BEB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69722-1A76-4982-B607-4857A8421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FCECB-CBF6-4F1A-B6D5-39757639E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EAF44-690A-495F-B0AD-D37119AC6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7BAD41-D9D0-45AD-B2AD-5336496AD4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8D4141-D16F-465C-8D40-85F4879F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AF8E-92C6-44C2-AF7D-2ECB4C3497F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42424-5254-4B72-807B-734A509BA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758A09-87F4-44AC-ADA2-8710993B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180B-AAC2-4F9B-A01E-5670DD998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56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5946-2A29-42DA-81E2-E28143072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034226-2DBE-4A7D-9A97-9DA24046F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AF8E-92C6-44C2-AF7D-2ECB4C3497F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BE5AAD-695A-48AC-BC9C-E927E2B1F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CD9AE-6384-4777-B891-2B1557FDF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180B-AAC2-4F9B-A01E-5670DD998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81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E2266E-7F55-466F-A9FD-D3295D9B3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AF8E-92C6-44C2-AF7D-2ECB4C3497F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500CAF-3C0B-4EC8-A6FE-F9EDC1A42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2E3BC-314B-488C-A5AC-3D409E5E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180B-AAC2-4F9B-A01E-5670DD998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6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9B084-ECF8-43F1-84B4-4460C1B2F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0D75E-EFD2-4027-9DF6-2DCCF8048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BB6B3-0CB5-4DC2-AE3E-A8CB7CBE9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A5F19-E591-4B0C-99FB-09C043E26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AF8E-92C6-44C2-AF7D-2ECB4C3497F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95948-46B7-434C-B27A-49AFC471A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7E18E-B012-49BA-AEF4-03BB7A346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180B-AAC2-4F9B-A01E-5670DD998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E69A1-D8EF-4E7E-A1D6-7AE0A8E65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11E68A-AB0D-4069-A238-5637C4E82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B1082-655B-464B-BBD1-0D8B9D82A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2A2D52-0A83-4C39-839E-78502F117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AAF8E-92C6-44C2-AF7D-2ECB4C3497F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F83E9-FFE6-4C31-A74A-4388EB567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6A6EBC-05AD-4885-B715-ED5884B5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180B-AAC2-4F9B-A01E-5670DD998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7EE6A1-C29A-49CD-994D-E47631FF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7265E-D7B4-403B-AC2F-0E55B4E2C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5FB41-454A-4B56-BD5D-4DA39A913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AAF8E-92C6-44C2-AF7D-2ECB4C3497FE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60A70-EA19-4137-BD54-7B2B507F4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07098-2B79-4FDB-9475-B1A92BF60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180B-AAC2-4F9B-A01E-5670DD998C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vemboga6@gmail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EDFF3-1038-4176-946C-61ED463CF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114800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latin typeface="Georgia" panose="02040502050405020303" pitchFamily="18" charset="0"/>
              </a:rPr>
              <a:t>Hepatitis B Vaccination uptake among Health Care Workers at three Level IV Hospitals in </a:t>
            </a:r>
            <a:r>
              <a:rPr lang="en-US" b="1" dirty="0" err="1">
                <a:latin typeface="Georgia" panose="02040502050405020303" pitchFamily="18" charset="0"/>
              </a:rPr>
              <a:t>Kabondo</a:t>
            </a:r>
            <a:r>
              <a:rPr lang="en-US" b="1" dirty="0">
                <a:latin typeface="Georgia" panose="02040502050405020303" pitchFamily="18" charset="0"/>
              </a:rPr>
              <a:t> Sub-county Homabay County, Kenya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0D132-6F87-45E7-AC50-921939DBF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40546"/>
            <a:ext cx="10515600" cy="13555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Everlyne Akinyi Mboga</a:t>
            </a:r>
            <a:r>
              <a:rPr lang="en-GB" b="1" baseline="30000" dirty="0"/>
              <a:t>1</a:t>
            </a:r>
          </a:p>
          <a:p>
            <a:pPr marL="0" indent="0">
              <a:buNone/>
            </a:pPr>
            <a:r>
              <a:rPr lang="en-GB" baseline="30000" dirty="0"/>
              <a:t>1</a:t>
            </a:r>
            <a:r>
              <a:rPr lang="en-GB" dirty="0"/>
              <a:t>Homabay county Government</a:t>
            </a:r>
            <a:endParaRPr lang="en-US" dirty="0"/>
          </a:p>
          <a:p>
            <a:pPr marL="0" indent="0">
              <a:buNone/>
            </a:pPr>
            <a:r>
              <a:rPr lang="en-GB" dirty="0"/>
              <a:t>Corresponding author: </a:t>
            </a:r>
            <a:r>
              <a:rPr lang="en-GB" dirty="0">
                <a:hlinkClick r:id="rId2"/>
              </a:rPr>
              <a:t>evemboga6@gmail.com</a:t>
            </a:r>
            <a:r>
              <a:rPr lang="en-GB" dirty="0"/>
              <a:t> 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04F927-2AB8-211A-869A-63F4125FA74A}"/>
              </a:ext>
            </a:extLst>
          </p:cNvPr>
          <p:cNvSpPr txBox="1"/>
          <p:nvPr/>
        </p:nvSpPr>
        <p:spPr>
          <a:xfrm>
            <a:off x="1438382" y="5786546"/>
            <a:ext cx="8239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10</a:t>
            </a:r>
            <a:r>
              <a:rPr lang="en-US" sz="2200" baseline="30000" dirty="0">
                <a:solidFill>
                  <a:srgbClr val="FF0000"/>
                </a:solidFill>
              </a:rPr>
              <a:t>th</a:t>
            </a:r>
            <a:r>
              <a:rPr lang="en-US" sz="2200" dirty="0">
                <a:solidFill>
                  <a:srgbClr val="FF0000"/>
                </a:solidFill>
              </a:rPr>
              <a:t> IPNET Conference, Sai Rock Hotel, Mombasa</a:t>
            </a:r>
          </a:p>
          <a:p>
            <a:r>
              <a:rPr lang="en-US" sz="2200" dirty="0">
                <a:solidFill>
                  <a:srgbClr val="FF0000"/>
                </a:solidFill>
              </a:rPr>
              <a:t>May 9-12, 2023</a:t>
            </a:r>
          </a:p>
        </p:txBody>
      </p:sp>
    </p:spTree>
    <p:extLst>
      <p:ext uri="{BB962C8B-B14F-4D97-AF65-F5344CB8AC3E}">
        <p14:creationId xmlns:p14="http://schemas.microsoft.com/office/powerpoint/2010/main" val="3563763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B517ED7-B523-822C-B33D-EBA605167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991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Study Results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05E2FE0-7CE8-E8CA-0FEE-13AAB7FE0F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1231422"/>
              </p:ext>
            </p:extLst>
          </p:nvPr>
        </p:nvGraphicFramePr>
        <p:xfrm>
          <a:off x="838200" y="1429439"/>
          <a:ext cx="10515600" cy="515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ight Brace 1">
            <a:extLst>
              <a:ext uri="{FF2B5EF4-FFF2-40B4-BE49-F238E27FC236}">
                <a16:creationId xmlns:a16="http://schemas.microsoft.com/office/drawing/2014/main" id="{CEEE6A32-AF07-3A65-F5C7-5C597C323F9A}"/>
              </a:ext>
            </a:extLst>
          </p:cNvPr>
          <p:cNvSpPr/>
          <p:nvPr/>
        </p:nvSpPr>
        <p:spPr>
          <a:xfrm rot="16200000">
            <a:off x="6246877" y="3365942"/>
            <a:ext cx="594257" cy="1923389"/>
          </a:xfrm>
          <a:prstGeom prst="rightBrac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DE9D6922-5EC7-2AF2-55A6-45F332C56991}"/>
              </a:ext>
            </a:extLst>
          </p:cNvPr>
          <p:cNvSpPr/>
          <p:nvPr/>
        </p:nvSpPr>
        <p:spPr>
          <a:xfrm rot="16200000">
            <a:off x="3118080" y="3342082"/>
            <a:ext cx="594257" cy="1923389"/>
          </a:xfrm>
          <a:prstGeom prst="rightBrac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FEBA7A26-B407-529E-561E-8C292A6E3727}"/>
              </a:ext>
            </a:extLst>
          </p:cNvPr>
          <p:cNvSpPr/>
          <p:nvPr/>
        </p:nvSpPr>
        <p:spPr>
          <a:xfrm rot="16200000">
            <a:off x="9378964" y="481260"/>
            <a:ext cx="594257" cy="1923389"/>
          </a:xfrm>
          <a:prstGeom prst="rightBrace">
            <a:avLst/>
          </a:prstGeom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4691E6-2ECD-81F4-21C2-47932032DB41}"/>
              </a:ext>
            </a:extLst>
          </p:cNvPr>
          <p:cNvSpPr txBox="1"/>
          <p:nvPr/>
        </p:nvSpPr>
        <p:spPr>
          <a:xfrm>
            <a:off x="1828801" y="1451580"/>
            <a:ext cx="64533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Georgia" panose="02040502050405020303" pitchFamily="18" charset="0"/>
              </a:rPr>
              <a:t>Vaccine availability and management support lead to increased HBV uptake</a:t>
            </a:r>
          </a:p>
        </p:txBody>
      </p:sp>
    </p:spTree>
    <p:extLst>
      <p:ext uri="{BB962C8B-B14F-4D97-AF65-F5344CB8AC3E}">
        <p14:creationId xmlns:p14="http://schemas.microsoft.com/office/powerpoint/2010/main" val="2116009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D7D6E-50E8-2682-8AC7-5F149C13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Georgia" panose="02040502050405020303" pitchFamily="18" charset="0"/>
              </a:rPr>
              <a:t>Conclusion</a:t>
            </a: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6BD6C-A688-45CF-43B2-89CD6CB2F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T</a:t>
            </a: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he study found that attitude affects uptake while knowledge affects attitude.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Therefore, the study recommends that institutions should put in place measures of increasing the knowledge of hepatitis B which will in turn improve the attitude of the health care workers towards hepatitis B.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This will in ultimately increase the uptake of hepatitis B vaccination among the health care workers.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605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A1473A6-3F22-483E-8A30-80B9D2B145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1375E3-3E53-4D75-BAB7-E5929BFCB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534368" y="563918"/>
            <a:ext cx="4119932" cy="5978614"/>
            <a:chOff x="7513372" y="803186"/>
            <a:chExt cx="4163968" cy="5978614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BBEEF67-3DDF-46CF-8CD5-EA5F0E4FB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9586" y="1070835"/>
              <a:ext cx="687754" cy="5710965"/>
            </a:xfrm>
            <a:custGeom>
              <a:avLst/>
              <a:gdLst>
                <a:gd name="T0" fmla="*/ 414 w 414"/>
                <a:gd name="T1" fmla="*/ 2447 h 2447"/>
                <a:gd name="T2" fmla="*/ 0 w 414"/>
                <a:gd name="T3" fmla="*/ 2247 h 2447"/>
                <a:gd name="T4" fmla="*/ 0 w 414"/>
                <a:gd name="T5" fmla="*/ 0 h 2447"/>
                <a:gd name="T6" fmla="*/ 414 w 414"/>
                <a:gd name="T7" fmla="*/ 200 h 2447"/>
                <a:gd name="T8" fmla="*/ 414 w 414"/>
                <a:gd name="T9" fmla="*/ 2447 h 2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2447">
                  <a:moveTo>
                    <a:pt x="414" y="2447"/>
                  </a:moveTo>
                  <a:lnTo>
                    <a:pt x="0" y="2247"/>
                  </a:lnTo>
                  <a:lnTo>
                    <a:pt x="0" y="0"/>
                  </a:lnTo>
                  <a:lnTo>
                    <a:pt x="414" y="200"/>
                  </a:lnTo>
                  <a:lnTo>
                    <a:pt x="414" y="24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8FAC1C95-F817-487C-B8B2-CF141FBB1C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88949" y="803186"/>
              <a:ext cx="409371" cy="5521414"/>
            </a:xfrm>
            <a:custGeom>
              <a:avLst/>
              <a:gdLst>
                <a:gd name="T0" fmla="*/ 209 w 209"/>
                <a:gd name="T1" fmla="*/ 2246 h 2358"/>
                <a:gd name="T2" fmla="*/ 0 w 209"/>
                <a:gd name="T3" fmla="*/ 2358 h 2358"/>
                <a:gd name="T4" fmla="*/ 0 w 209"/>
                <a:gd name="T5" fmla="*/ 111 h 2358"/>
                <a:gd name="T6" fmla="*/ 209 w 209"/>
                <a:gd name="T7" fmla="*/ 0 h 2358"/>
                <a:gd name="T8" fmla="*/ 209 w 209"/>
                <a:gd name="T9" fmla="*/ 2246 h 2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358">
                  <a:moveTo>
                    <a:pt x="209" y="2246"/>
                  </a:moveTo>
                  <a:lnTo>
                    <a:pt x="0" y="2358"/>
                  </a:lnTo>
                  <a:lnTo>
                    <a:pt x="0" y="111"/>
                  </a:lnTo>
                  <a:lnTo>
                    <a:pt x="209" y="0"/>
                  </a:lnTo>
                  <a:lnTo>
                    <a:pt x="209" y="224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C2C5363A-D941-4AA1-8D38-D7E44A1E2E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13372" y="804101"/>
              <a:ext cx="3880238" cy="52516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2A8DC12-654D-4604-B327-9304FFB99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468" y="885651"/>
            <a:ext cx="3229803" cy="4624603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Acknowledgment.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EA5F1-1D62-490B-8D3A-A226130DF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708" y="885651"/>
            <a:ext cx="6525220" cy="4616849"/>
          </a:xfrm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800"/>
              </a:spcAft>
              <a:buNone/>
            </a:pPr>
            <a:endParaRPr lang="en-US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7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13" y="400691"/>
            <a:ext cx="1836000" cy="2107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00" y="2480938"/>
            <a:ext cx="48768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437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A87CF-2D14-4F19-9720-E5C17116E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756F71-BFC2-40C4-9708-7EBCD14B1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15919D-B920-4CAA-9FC7-DF112AE54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-64886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22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latin typeface="Georgia" panose="02040502050405020303" pitchFamily="18" charset="0"/>
              </a:rPr>
              <a:t>BACKGROUND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68748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err="1">
                <a:latin typeface="Georgia" panose="02040502050405020303" pitchFamily="18" charset="0"/>
              </a:rPr>
              <a:t>Kabondo</a:t>
            </a:r>
            <a:r>
              <a:rPr lang="en-US" sz="2400" dirty="0">
                <a:latin typeface="Georgia" panose="02040502050405020303" pitchFamily="18" charset="0"/>
              </a:rPr>
              <a:t> sub-county is among the 9 sub-counties in Homabay County, Kenya.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>
                <a:latin typeface="Georgia" panose="02040502050405020303" pitchFamily="18" charset="0"/>
              </a:rPr>
              <a:t>It has a total of 28 public facilities of which: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latin typeface="Georgia" panose="02040502050405020303" pitchFamily="18" charset="0"/>
              </a:rPr>
              <a:t>9 Private hospitals (3 are Level IV)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latin typeface="Georgia" panose="02040502050405020303" pitchFamily="18" charset="0"/>
              </a:rPr>
              <a:t>15 Health centers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dirty="0">
                <a:latin typeface="Georgia" panose="02040502050405020303" pitchFamily="18" charset="0"/>
              </a:rPr>
              <a:t>10 Dispensaries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CCB7AE-2ACA-C7BA-A267-F7D7971130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4" name="Picture 2" descr="1: Map of Homa Bay County Source: GoK, 2013. | Download Scientific Diagram">
            <a:extLst>
              <a:ext uri="{FF2B5EF4-FFF2-40B4-BE49-F238E27FC236}">
                <a16:creationId xmlns:a16="http://schemas.microsoft.com/office/drawing/2014/main" id="{8C3C0773-FEBB-430A-81AE-5D6FABCAB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460" y="1825625"/>
            <a:ext cx="6324176" cy="455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74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D0672AF-E74C-42A4-BE10-558FF63E9A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75"/>
          <a:stretch/>
        </p:blipFill>
        <p:spPr>
          <a:xfrm>
            <a:off x="1524" y="0"/>
            <a:ext cx="12190476" cy="365125"/>
          </a:xfrm>
          <a:prstGeom prst="rect">
            <a:avLst/>
          </a:prstGeom>
        </p:spPr>
      </p:pic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F6593B33-3838-4F5A-87B0-169EB036B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-7008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2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01C0F4-22B8-45FE-89FB-F16236C0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2" y="731519"/>
            <a:ext cx="3414370" cy="32375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br>
              <a:rPr lang="en-US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DD2E6-9871-443C-97F5-0DA088239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345947" cy="5475129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Health care workers are constantly exposed to the dangers of acquiring hepatitis B due to contact with blood and body secretions of patients. </a:t>
            </a:r>
            <a:endParaRPr lang="en-US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HBV can be prevented by vaccination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</a:rPr>
              <a:t>A study by WHO in 2010 showed that a m</a:t>
            </a: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ajority of healthcare workers (54%) in Sub-Saharan Africa had not received any dose of Hepatitis B vaccine</a:t>
            </a:r>
            <a:endParaRPr lang="en-US" sz="2400" strike="sngStrike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HBV is  among the leading public health issues that needs urgent attention and creation of awareness about its existence.</a:t>
            </a:r>
            <a:r>
              <a:rPr lang="en-US" sz="24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B2DD24-A46F-4303-8A2E-EAB55E810B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2" y="4419228"/>
            <a:ext cx="3414369" cy="1990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2E26D6-6328-A99A-FAA7-42E6C795E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98" y="2426988"/>
            <a:ext cx="3420152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62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364580B-B24D-4448-B898-C13F15482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Graphic 6" descr="Statistics">
            <a:extLst>
              <a:ext uri="{FF2B5EF4-FFF2-40B4-BE49-F238E27FC236}">
                <a16:creationId xmlns:a16="http://schemas.microsoft.com/office/drawing/2014/main" id="{EC4088BF-4E43-489D-A46D-CC329BC1C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3988" y="2537389"/>
            <a:ext cx="1775572" cy="1775572"/>
          </a:xfrm>
          <a:prstGeom prst="rect">
            <a:avLst/>
          </a:prstGeom>
        </p:spPr>
      </p:pic>
      <p:sp>
        <p:nvSpPr>
          <p:cNvPr id="30" name="Rectangle 11">
            <a:extLst>
              <a:ext uri="{FF2B5EF4-FFF2-40B4-BE49-F238E27FC236}">
                <a16:creationId xmlns:a16="http://schemas.microsoft.com/office/drawing/2014/main" id="{8CEBB63E-FF19-493F-9618-BFFB451D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-2"/>
            <a:ext cx="7537704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EF8F9C-EB10-4453-9006-2F2F14948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81" y="0"/>
            <a:ext cx="7516519" cy="973345"/>
          </a:xfrm>
        </p:spPr>
        <p:txBody>
          <a:bodyPr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Materials and Methods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D80D2E59-209B-450A-8D1A-9661679B6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548" y="1603961"/>
            <a:ext cx="7568452" cy="5227757"/>
          </a:xfrm>
        </p:spPr>
        <p:txBody>
          <a:bodyPr anchor="t"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was a descriptive cross-sectional </a:t>
            </a:r>
            <a:r>
              <a:rPr lang="en-US" sz="2600" dirty="0">
                <a:solidFill>
                  <a:srgbClr val="FFFFFF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 among HCWs between June and October 2022</a:t>
            </a:r>
            <a:r>
              <a:rPr lang="en-US" sz="2600" dirty="0">
                <a:solidFill>
                  <a:srgbClr val="FFFFFF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dirty="0">
                <a:latin typeface="Georgia" panose="02040502050405020303" pitchFamily="18" charset="0"/>
                <a:ea typeface="Calibri" panose="020F0502020204030204" pitchFamily="34" charset="0"/>
              </a:rPr>
              <a:t>Used a</a:t>
            </a:r>
            <a:r>
              <a:rPr lang="en-US" sz="26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structured questionnaires were used to collect data on sociodemographic, vaccination information from 153 consenting respondents.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dirty="0">
                <a:latin typeface="Georgia" panose="02040502050405020303" pitchFamily="18" charset="0"/>
                <a:ea typeface="Calibri" panose="020F0502020204030204" pitchFamily="34" charset="0"/>
              </a:rPr>
              <a:t>We assessed vaccination uptake in </a:t>
            </a:r>
            <a:r>
              <a:rPr lang="en-US" sz="2600" dirty="0" err="1">
                <a:latin typeface="Georgia" panose="02040502050405020303" pitchFamily="18" charset="0"/>
                <a:ea typeface="Calibri" panose="020F0502020204030204" pitchFamily="34" charset="0"/>
              </a:rPr>
              <a:t>Othoro</a:t>
            </a:r>
            <a:r>
              <a:rPr lang="en-US" sz="2600" dirty="0">
                <a:latin typeface="Georgia" panose="02040502050405020303" pitchFamily="18" charset="0"/>
                <a:ea typeface="Calibri" panose="020F0502020204030204" pitchFamily="34" charset="0"/>
              </a:rPr>
              <a:t>, Ober and </a:t>
            </a:r>
            <a:r>
              <a:rPr lang="en-US" sz="2600" dirty="0" err="1">
                <a:latin typeface="Georgia" panose="02040502050405020303" pitchFamily="18" charset="0"/>
                <a:ea typeface="Calibri" panose="020F0502020204030204" pitchFamily="34" charset="0"/>
              </a:rPr>
              <a:t>Kabondo</a:t>
            </a:r>
            <a:r>
              <a:rPr lang="en-US" sz="2600" dirty="0">
                <a:latin typeface="Georgia" panose="02040502050405020303" pitchFamily="18" charset="0"/>
                <a:ea typeface="Calibri" panose="020F0502020204030204" pitchFamily="34" charset="0"/>
              </a:rPr>
              <a:t> Level IV hospitals in Homabay county.</a:t>
            </a:r>
            <a:endParaRPr lang="en-US" sz="26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6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Chi-square test was performed to establish association between variables</a:t>
            </a:r>
            <a:endParaRPr lang="en-US" sz="190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017E04-A859-4422-8AE5-12EF7BC93C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85" y="0"/>
            <a:ext cx="46754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56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196F76A-94A6-4365-8892-AE73E0290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2" y="635714"/>
            <a:ext cx="10907258" cy="1235948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  <a:latin typeface="Georgia" panose="02040502050405020303" pitchFamily="18" charset="0"/>
              </a:rPr>
              <a:t>Study 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4DC38-3F75-440F-ACC2-8888A6AF1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b="1" kern="0" dirty="0"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  <p:graphicFrame>
        <p:nvGraphicFramePr>
          <p:cNvPr id="32" name="Chart 31">
            <a:extLst>
              <a:ext uri="{FF2B5EF4-FFF2-40B4-BE49-F238E27FC236}">
                <a16:creationId xmlns:a16="http://schemas.microsoft.com/office/drawing/2014/main" id="{1D0EB7B1-23CD-486F-94C8-4C4EF0FCC4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3316966"/>
              </p:ext>
            </p:extLst>
          </p:nvPr>
        </p:nvGraphicFramePr>
        <p:xfrm>
          <a:off x="640082" y="2177171"/>
          <a:ext cx="4991988" cy="4466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76292F2B-D7BD-4BC2-985A-67E63B9076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4964534"/>
              </p:ext>
            </p:extLst>
          </p:nvPr>
        </p:nvGraphicFramePr>
        <p:xfrm>
          <a:off x="5632173" y="2177172"/>
          <a:ext cx="5759910" cy="4466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1162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D95DB-ACA4-4085-8B09-E911F3824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  <a:latin typeface="Georgia" panose="02040502050405020303" pitchFamily="18" charset="0"/>
              </a:rPr>
              <a:t>Study Results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ABA75A9-E423-4E4F-983D-2E554AD11A4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06698736"/>
              </p:ext>
            </p:extLst>
          </p:nvPr>
        </p:nvGraphicFramePr>
        <p:xfrm>
          <a:off x="170597" y="1396587"/>
          <a:ext cx="5874603" cy="5062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11C8D1CD-931D-45D8-B15E-6FD37451B50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8778566"/>
              </p:ext>
            </p:extLst>
          </p:nvPr>
        </p:nvGraphicFramePr>
        <p:xfrm>
          <a:off x="6096000" y="1396587"/>
          <a:ext cx="5874602" cy="5062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8729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5198CC3-073B-45FD-9673-24CD77DC9F4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82981911"/>
              </p:ext>
            </p:extLst>
          </p:nvPr>
        </p:nvGraphicFramePr>
        <p:xfrm>
          <a:off x="359149" y="1455584"/>
          <a:ext cx="5727700" cy="533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DE7CBC18-FA0A-E244-A4A8-AF7F5DAE41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2120862"/>
              </p:ext>
            </p:extLst>
          </p:nvPr>
        </p:nvGraphicFramePr>
        <p:xfrm>
          <a:off x="6161994" y="1455584"/>
          <a:ext cx="5439229" cy="533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7788669-0863-684C-00B9-4E1793F6F69F}"/>
              </a:ext>
            </a:extLst>
          </p:cNvPr>
          <p:cNvSpPr txBox="1"/>
          <p:nvPr/>
        </p:nvSpPr>
        <p:spPr>
          <a:xfrm>
            <a:off x="6859331" y="2368612"/>
            <a:ext cx="4428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N=153, Complete (n=15), Partial (n=16)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7D41756-00B8-16E5-89D9-CAD7BF86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latin typeface="Georgia" panose="02040502050405020303" pitchFamily="18" charset="0"/>
              </a:rPr>
              <a:t>Study Results</a:t>
            </a:r>
          </a:p>
        </p:txBody>
      </p:sp>
    </p:spTree>
    <p:extLst>
      <p:ext uri="{BB962C8B-B14F-4D97-AF65-F5344CB8AC3E}">
        <p14:creationId xmlns:p14="http://schemas.microsoft.com/office/powerpoint/2010/main" val="3213950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8A6C-7B63-EDD1-7752-156BD8182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491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Georgia" panose="02040502050405020303" pitchFamily="18" charset="0"/>
              </a:rPr>
              <a:t>Study Results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D58FD74-DA5A-4E88-63F1-0550538D10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951383"/>
              </p:ext>
            </p:extLst>
          </p:nvPr>
        </p:nvGraphicFramePr>
        <p:xfrm>
          <a:off x="838200" y="1690688"/>
          <a:ext cx="10515599" cy="4802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ight Brace 4">
            <a:extLst>
              <a:ext uri="{FF2B5EF4-FFF2-40B4-BE49-F238E27FC236}">
                <a16:creationId xmlns:a16="http://schemas.microsoft.com/office/drawing/2014/main" id="{DAD5CE21-57F5-51FE-176F-4243B58EA942}"/>
              </a:ext>
            </a:extLst>
          </p:cNvPr>
          <p:cNvSpPr/>
          <p:nvPr/>
        </p:nvSpPr>
        <p:spPr>
          <a:xfrm rot="16200000">
            <a:off x="2787661" y="2170176"/>
            <a:ext cx="594257" cy="1923389"/>
          </a:xfrm>
          <a:prstGeom prst="rightBrace">
            <a:avLst/>
          </a:prstGeom>
          <a:ln w="412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4B061903-420E-3F76-7880-46D3868DC25C}"/>
              </a:ext>
            </a:extLst>
          </p:cNvPr>
          <p:cNvSpPr/>
          <p:nvPr/>
        </p:nvSpPr>
        <p:spPr>
          <a:xfrm rot="16200000">
            <a:off x="5595240" y="2023032"/>
            <a:ext cx="594257" cy="1923389"/>
          </a:xfrm>
          <a:prstGeom prst="rightBrace">
            <a:avLst/>
          </a:prstGeom>
          <a:ln w="412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F1BBB4D2-C720-56F5-8461-B995F3E72677}"/>
              </a:ext>
            </a:extLst>
          </p:cNvPr>
          <p:cNvSpPr/>
          <p:nvPr/>
        </p:nvSpPr>
        <p:spPr>
          <a:xfrm rot="16200000">
            <a:off x="8955183" y="179039"/>
            <a:ext cx="498511" cy="3305501"/>
          </a:xfrm>
          <a:prstGeom prst="rightBrace">
            <a:avLst/>
          </a:prstGeom>
          <a:ln w="412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D06A5-A6AB-3F6E-E065-A0689C02C28A}"/>
              </a:ext>
            </a:extLst>
          </p:cNvPr>
          <p:cNvSpPr txBox="1"/>
          <p:nvPr/>
        </p:nvSpPr>
        <p:spPr>
          <a:xfrm>
            <a:off x="2017986" y="1554054"/>
            <a:ext cx="5307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More male, young HCWs and </a:t>
            </a:r>
            <a:r>
              <a:rPr lang="en-US" sz="2000" b="1" dirty="0">
                <a:latin typeface="Georgia" panose="02040502050405020303" pitchFamily="18" charset="0"/>
                <a:ea typeface="Times New Roman" panose="02020603050405020304" pitchFamily="18" charset="0"/>
              </a:rPr>
              <a:t>La</a:t>
            </a:r>
            <a:r>
              <a:rPr lang="en-US" sz="20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b techs had better HBV uptake, p &lt; 0.001</a:t>
            </a:r>
            <a:endParaRPr lang="en-US" sz="20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54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419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Wingdings</vt:lpstr>
      <vt:lpstr>Office Theme</vt:lpstr>
      <vt:lpstr>Hepatitis B Vaccination uptake among Health Care Workers at three Level IV Hospitals in Kabondo Sub-county Homabay County, Kenya</vt:lpstr>
      <vt:lpstr>BACKGROUND</vt:lpstr>
      <vt:lpstr>PowerPoint Presentation</vt:lpstr>
      <vt:lpstr>Introduction  </vt:lpstr>
      <vt:lpstr>Materials and Methods</vt:lpstr>
      <vt:lpstr>Study  Results</vt:lpstr>
      <vt:lpstr>Study Results</vt:lpstr>
      <vt:lpstr>Study Results</vt:lpstr>
      <vt:lpstr>Study Results</vt:lpstr>
      <vt:lpstr>Study Results</vt:lpstr>
      <vt:lpstr>Conclusion</vt:lpstr>
      <vt:lpstr>Acknowledgment.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HEPATITIS B VACCINATION UPTAKE AND ASSOCIATED FACTORS AMONG HIGH-RISK HEALTH CARE WORKERS.  CASE OF UNMISS SOUTH SUDAN  BY GRACE PONI BISMARK REG. NO 29853</dc:title>
  <dc:creator>Grace Bismark</dc:creator>
  <cp:lastModifiedBy>Muthusi, Jacques (CDC/DDPHSIS/CGH/DGHT)</cp:lastModifiedBy>
  <cp:revision>14</cp:revision>
  <dcterms:created xsi:type="dcterms:W3CDTF">2020-11-05T10:09:40Z</dcterms:created>
  <dcterms:modified xsi:type="dcterms:W3CDTF">2023-05-11T06:55:19Z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2023-05-06T13:24:48Z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ea0ff6ec-e0ad-4e2a-8979-c8a0262211d4</vt:lpwstr>
  </property>
  <property fmtid="{D5CDD505-2E9C-101B-9397-08002B2CF9AE}" pid="8" name="MSIP_Label_7b94a7b8-f06c-4dfe-bdcc-9b548fd58c31_ContentBits">
    <vt:lpwstr>0</vt:lpwstr>
  </property>
</Properties>
</file>