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988" r:id="rId2"/>
    <p:sldId id="257" r:id="rId3"/>
    <p:sldId id="259" r:id="rId4"/>
    <p:sldId id="265" r:id="rId5"/>
    <p:sldId id="266" r:id="rId6"/>
    <p:sldId id="268" r:id="rId7"/>
    <p:sldId id="262" r:id="rId8"/>
    <p:sldId id="263" r:id="rId9"/>
    <p:sldId id="19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11150499010357"/>
          <c:y val="5.2173255907547187E-3"/>
          <c:w val="0.91514227642276424"/>
          <c:h val="0.728547841909618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58-457D-81CB-4AD4FFEC94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58-457D-81CB-4AD4FFEC94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No growth (35)</c:v>
                </c:pt>
                <c:pt idx="1">
                  <c:v>Had gwoth (31)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0.53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B4-49F0-85AE-07E0CB4EF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089550246897105"/>
          <c:y val="0.72078245517569284"/>
          <c:w val="0.69242290560518316"/>
          <c:h val="0.252445664420342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81418143044617"/>
          <c:y val="0.14355855416101415"/>
          <c:w val="0.48484525371828524"/>
          <c:h val="0.76871099901574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Coagulase Negative Staphylococcus spp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0.00%</c:formatCode>
                <c:ptCount val="1"/>
                <c:pt idx="0">
                  <c:v>0.245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80-4F3A-8866-46E82CFD62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Pseudomonas spp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0.00%</c:formatCode>
                <c:ptCount val="1"/>
                <c:pt idx="0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80-4F3A-8866-46E82CFD62D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Acinetobacter spp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0.00%</c:formatCode>
                <c:ptCount val="1"/>
                <c:pt idx="0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80-4F3A-8866-46E82CFD62D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Serratia spp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0.00%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B80-4F3A-8866-46E82CFD62D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Fungal spp.,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0.00%</c:formatCode>
                <c:ptCount val="1"/>
                <c:pt idx="0">
                  <c:v>9.5000000000000001E-2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B80-4F3A-8866-46E82CFD62D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Streptococcus spp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0.00%</c:formatCode>
                <c:ptCount val="1"/>
                <c:pt idx="0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80-4F3A-8866-46E82CFD62D8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Gram Positive Rods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Sheet1!$H$2</c:f>
              <c:numCache>
                <c:formatCode>0.00%</c:formatCode>
                <c:ptCount val="1"/>
                <c:pt idx="0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80-4F3A-8866-46E82CFD62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36371344"/>
        <c:axId val="736372784"/>
      </c:barChart>
      <c:catAx>
        <c:axId val="736371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36372784"/>
        <c:crosses val="autoZero"/>
        <c:auto val="1"/>
        <c:lblAlgn val="ctr"/>
        <c:lblOffset val="100"/>
        <c:noMultiLvlLbl val="0"/>
      </c:catAx>
      <c:valAx>
        <c:axId val="73637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dirty="0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637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136811023622035"/>
          <c:y val="8.2002829724409462E-2"/>
          <c:w val="0.31776380003280841"/>
          <c:h val="0.887134842519684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BF2A-B2B8-CDBF-63A3-535CEACD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B7F6E-05E9-8DCB-6226-D5E5D11C5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1B32-FC0A-8E1E-EB99-AE2A4B2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E1F0D-3C3C-E8FE-7723-158E52BD5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BCD34-5933-15DB-E935-5081D3A9C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BBD7-BBA2-9E71-A28E-C3D8CFFD7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C9DFAA-D80B-1693-4D9D-AFC2DFC50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8E326-4645-3C10-EEF0-AD288A48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F4DAA-F65B-D60B-F8C0-E14612AC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ACE34-35A5-20A4-C9E0-F0506C76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1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FAB41-BC24-61B2-D678-5F9BD7C70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E550-A3E6-E66F-2691-229B808E6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B1CFB-B8A8-EA63-67E3-1E75A5DB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19024-DD0C-798B-4532-1467E3CF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10598-C581-3C4F-4EE9-7C125795F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541371"/>
            <a:ext cx="1036320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829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7C1FC-0B02-82ED-F38F-48CE5E898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C06BB-03B7-054A-6131-3FDE9EECC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2B66-781A-D4D2-B422-1B730434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1DAAF-55F5-0F67-26C9-F55AFBAE6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BC374-B4F2-0D84-178B-F38AF21D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FF05-6BCD-D549-5641-F87BD797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F52F9-39B6-0ABA-350F-49A9CCE0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82862-75DF-E692-4074-73A6E3C9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9F7E-F797-8CE6-6373-E7B07168F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5B1B9-2873-3BE9-27BE-26F9F9FB0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9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737EB-9BDE-722F-EED5-7F5413280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51EA-2862-39AD-2A00-0F838DE6C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B51A5-71B2-841C-02FA-89FE94B96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21B9-C3DA-A85B-7ECA-1847E215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0119E-2267-6A9C-4A7A-B7A4965D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DCFE-445D-11EF-B8A4-4A469CA9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E187-2686-20AE-C4DF-540B0F64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2CBC6-C4A1-FD07-0FBF-76042D76D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E4BA4-3F07-9B9D-4B43-74E7B7D96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6979D2-37A9-E1E8-F367-BAB3A355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85548-7453-0CAF-3C28-AC72A2A43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90E1D-9C31-D5B3-AE14-94258DD9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B367B-1C78-7658-09F4-BDAAB0F2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A80AF-8790-8C8A-7CD7-DED16C233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8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5874-836B-245D-BF89-761F70B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30133-2328-9278-791F-A6276B54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E4E5A-D102-F1C6-2DF6-A6C05A89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1D393-7D85-FAA7-1241-1486E90F0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6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4CEE2-5EB0-DA72-B910-5953157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7A2BD-1704-550E-858F-E591900B9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A257-DA9D-1C2E-1784-096F674F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0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5C62B-9EBA-C820-F2FB-C3C77AE6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56C9D-85D3-5E50-6227-BBD0217F9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4CC5E-63FA-61E7-2417-AE293D352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BD655-BB46-9AFE-7EAF-8A05BF6D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78FCD-C2D7-8F83-EA4F-D9FA9C2C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C192B-EC8D-9845-9303-009DDC81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7201-771C-DBC1-7D13-433ED5FE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A48CD-2F9C-CE5F-5549-819757386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814B-BDA7-F4D3-87CD-6D6FE7A5F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65AB76-33B2-A2C5-B4F0-6B7FC7BE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A8493-5F15-5042-1B15-CE76E556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8B28D-B35E-5A99-78C0-C3AE54AF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809C5-C537-1D38-F45A-698CF05D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26B0-2668-083D-F239-318E456B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6388-6E8D-E5E0-4956-7EADB7BE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C0A35-8AEA-494F-8301-1A5F3C0E1BB8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682B-9A20-832E-2529-44668A5E0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4541E-3FC0-B566-68F0-34BCCCAEA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453C7-04AD-41CB-8765-1A083C8AAC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 descr="TransparentGOK%20Logo%20(2)">
            <a:extLst>
              <a:ext uri="{FF2B5EF4-FFF2-40B4-BE49-F238E27FC236}">
                <a16:creationId xmlns:a16="http://schemas.microsoft.com/office/drawing/2014/main" id="{2D459FB9-4E0A-30F5-7C06-D31E619DD9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668000" y="-8856"/>
            <a:ext cx="1597708" cy="135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May be an image of banner and text">
            <a:extLst>
              <a:ext uri="{FF2B5EF4-FFF2-40B4-BE49-F238E27FC236}">
                <a16:creationId xmlns:a16="http://schemas.microsoft.com/office/drawing/2014/main" id="{160242B6-4A02-462D-35B3-C93DA2AAF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716" y="5698626"/>
            <a:ext cx="1219199" cy="113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DE119FF-7D4D-2BF6-5BA2-904DB2012E74}"/>
              </a:ext>
            </a:extLst>
          </p:cNvPr>
          <p:cNvGrpSpPr/>
          <p:nvPr userDrawn="1"/>
        </p:nvGrpSpPr>
        <p:grpSpPr>
          <a:xfrm>
            <a:off x="8728178" y="6095249"/>
            <a:ext cx="3082822" cy="626226"/>
            <a:chOff x="3374759" y="5873159"/>
            <a:chExt cx="5024747" cy="806878"/>
          </a:xfrm>
        </p:grpSpPr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94983683-F2EE-7171-5A9C-3E699BF55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2853" y="5940131"/>
              <a:ext cx="2256653" cy="695028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488E2ED-7F4C-DF1D-0D0E-8871023B6F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74759" y="5873159"/>
              <a:ext cx="2386611" cy="806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975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12191999" cy="526022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-54964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10286999"/>
                </a:lnTo>
                <a:close/>
              </a:path>
            </a:pathLst>
          </a:custGeom>
          <a:solidFill>
            <a:srgbClr val="000000">
              <a:alpha val="66668"/>
            </a:srgbClr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119755" y="1181879"/>
            <a:ext cx="7952490" cy="3660682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8467" marR="3387" algn="ctr">
              <a:lnSpc>
                <a:spcPct val="104800"/>
              </a:lnSpc>
              <a:spcBef>
                <a:spcPts val="63"/>
              </a:spcBef>
            </a:pPr>
            <a:r>
              <a:rPr lang="en-US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Role of Microbiology on Infection Prevention and Control at</a:t>
            </a:r>
            <a:br>
              <a:rPr lang="en-US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Thika Level 5 Hospital</a:t>
            </a:r>
          </a:p>
          <a:p>
            <a:pPr marL="8467" marR="3387" algn="ctr">
              <a:lnSpc>
                <a:spcPct val="104800"/>
              </a:lnSpc>
              <a:spcBef>
                <a:spcPts val="63"/>
              </a:spcBef>
            </a:pPr>
            <a:br>
              <a:rPr lang="en-US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4734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601" y="5359401"/>
            <a:ext cx="12090399" cy="2003583"/>
          </a:xfrm>
          <a:prstGeom prst="rect">
            <a:avLst/>
          </a:prstGeom>
        </p:spPr>
        <p:txBody>
          <a:bodyPr vert="horz" wrap="square" lIns="0" tIns="8467" rIns="0" bIns="0" rtlCol="0">
            <a:spAutoFit/>
          </a:bodyPr>
          <a:lstStyle/>
          <a:p>
            <a:pPr marL="8467" algn="ctr">
              <a:spcBef>
                <a:spcPts val="67"/>
              </a:spcBef>
            </a:pPr>
            <a:r>
              <a:rPr lang="en-US" sz="2133" b="1" spc="2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Author</a:t>
            </a:r>
            <a:r>
              <a:rPr lang="en-US" sz="2133" spc="26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Faith J. Maina, Brian M. </a:t>
            </a:r>
            <a:r>
              <a:rPr lang="en-US" sz="2133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Mugwe</a:t>
            </a:r>
            <a: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Elizabeth N. </a:t>
            </a:r>
            <a:r>
              <a:rPr lang="en-US" sz="2133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Wathiru</a:t>
            </a:r>
            <a:endParaRPr lang="en-US" sz="2133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467" algn="ctr">
              <a:spcBef>
                <a:spcPts val="67"/>
              </a:spcBef>
            </a:pPr>
            <a:b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Affiliation: Thika Level 5 Hospital</a:t>
            </a:r>
            <a:b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br>
              <a:rPr lang="en-US" sz="213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2133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8467" algn="ctr">
              <a:spcBef>
                <a:spcPts val="67"/>
              </a:spcBef>
            </a:pPr>
            <a:endParaRPr sz="2133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1569" y="580471"/>
            <a:ext cx="4064000" cy="377453"/>
          </a:xfrm>
          <a:prstGeom prst="rect">
            <a:avLst/>
          </a:prstGeom>
          <a:ln>
            <a:noFill/>
          </a:ln>
        </p:spPr>
        <p:txBody>
          <a:bodyPr vert="horz" wrap="square" lIns="0" tIns="8043" rIns="0" bIns="0" rtlCol="0" anchor="ctr">
            <a:spAutoFit/>
          </a:bodyPr>
          <a:lstStyle/>
          <a:p>
            <a:pPr marL="8467">
              <a:lnSpc>
                <a:spcPct val="100000"/>
              </a:lnSpc>
              <a:spcBef>
                <a:spcPts val="63"/>
              </a:spcBef>
              <a:tabLst>
                <a:tab pos="382712" algn="l"/>
              </a:tabLst>
            </a:pPr>
            <a:r>
              <a:rPr lang="en-US" sz="2400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INTRODUCTION</a:t>
            </a:r>
            <a:endParaRPr sz="2133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0722" y="1832423"/>
            <a:ext cx="2704123" cy="319315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object 4"/>
          <p:cNvSpPr txBox="1"/>
          <p:nvPr/>
        </p:nvSpPr>
        <p:spPr>
          <a:xfrm>
            <a:off x="263769" y="1202104"/>
            <a:ext cx="8483600" cy="4892492"/>
          </a:xfrm>
          <a:prstGeom prst="rect">
            <a:avLst/>
          </a:prstGeom>
          <a:ln>
            <a:noFill/>
          </a:ln>
        </p:spPr>
        <p:txBody>
          <a:bodyPr vert="horz" wrap="square" lIns="0" tIns="36829" rIns="0" bIns="0" rtlCol="0">
            <a:spAutoFit/>
          </a:bodyPr>
          <a:lstStyle/>
          <a:p>
            <a:pPr marL="389486" marR="3387" indent="-381019" algn="just">
              <a:lnSpc>
                <a:spcPct val="150000"/>
              </a:lnSpc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667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Hospitals</a:t>
            </a:r>
            <a:r>
              <a:rPr lang="en-US" sz="2667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have high risk for spread of </a:t>
            </a:r>
            <a:r>
              <a:rPr lang="en-US" sz="2667" spc="1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infectious</a:t>
            </a:r>
            <a:r>
              <a:rPr lang="en-US" sz="2667" spc="-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diseases</a:t>
            </a:r>
            <a:endParaRPr lang="en-US" sz="2667" spc="-47" dirty="0">
              <a:solidFill>
                <a:srgbClr val="29357A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89486" marR="3387" indent="-381019" algn="just">
              <a:lnSpc>
                <a:spcPct val="150000"/>
              </a:lnSpc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667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4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en-US" sz="2667" spc="2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4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-1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1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  </a:t>
            </a:r>
            <a:r>
              <a:rPr lang="en-US" sz="2667" spc="2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-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3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2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1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6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2667" spc="-6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5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2667" spc="-5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) measures such as environmental 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hygiene </a:t>
            </a:r>
            <a:r>
              <a:rPr lang="en-US" sz="2667" spc="-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4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667" spc="-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-1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suboptimal</a:t>
            </a:r>
            <a:endParaRPr lang="en-US" sz="2667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89486" marR="187546" indent="-381019" algn="just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667" spc="-2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-1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1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</a:t>
            </a:r>
            <a:r>
              <a:rPr lang="en-US" sz="2667" spc="2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</a:t>
            </a:r>
            <a:r>
              <a:rPr lang="en-US" sz="2667" spc="-2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3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en-US" sz="2667" spc="2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1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1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  </a:t>
            </a:r>
            <a:r>
              <a:rPr lang="en-US" sz="2667" spc="4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</a:t>
            </a:r>
            <a:r>
              <a:rPr lang="en-US" sz="2667" spc="-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US" sz="2667" spc="-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2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en-US" sz="2667" spc="-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3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</a:t>
            </a:r>
            <a:r>
              <a:rPr lang="en-US" sz="2667" spc="-2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6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5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 (environmental Hygiene)</a:t>
            </a: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20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lang="en-US" sz="2667" spc="3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en-US" sz="2667" spc="-47" dirty="0">
                <a:solidFill>
                  <a:srgbClr val="26316F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667" spc="2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lang="en-US" sz="2667" spc="1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</a:t>
            </a:r>
            <a:r>
              <a:rPr lang="en-US" sz="2667" spc="-1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2667" spc="2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667" spc="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en-US" sz="2667" spc="-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sz="2667" spc="-3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</a:t>
            </a:r>
            <a:endParaRPr lang="en-US" sz="2667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351" y="168361"/>
            <a:ext cx="10490200" cy="697713"/>
          </a:xfrm>
          <a:prstGeom prst="rect">
            <a:avLst/>
          </a:prstGeom>
          <a:ln>
            <a:noFill/>
          </a:ln>
        </p:spPr>
        <p:txBody>
          <a:bodyPr vert="horz" wrap="square" lIns="0" tIns="32597" rIns="0" bIns="0" rtlCol="0" anchor="ctr">
            <a:spAutoFit/>
          </a:bodyPr>
          <a:lstStyle/>
          <a:p>
            <a:pPr marL="8467" marR="3387">
              <a:spcBef>
                <a:spcPts val="257"/>
              </a:spcBef>
              <a:tabLst>
                <a:tab pos="471617" algn="l"/>
              </a:tabLst>
            </a:pPr>
            <a:r>
              <a:rPr lang="en-US" sz="2400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MICROBIOLOGY IN ENVIRONMENTAL HYGIENE AUDITS 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62352" y="2340586"/>
            <a:ext cx="2253449" cy="21768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77718" y="1143000"/>
            <a:ext cx="9110785" cy="4550669"/>
          </a:xfrm>
          <a:prstGeom prst="rect">
            <a:avLst/>
          </a:prstGeom>
          <a:ln>
            <a:noFill/>
          </a:ln>
        </p:spPr>
        <p:txBody>
          <a:bodyPr vert="horz" wrap="square" lIns="0" tIns="35560" rIns="0" bIns="0" rtlCol="0">
            <a:spAutoFit/>
          </a:bodyPr>
          <a:lstStyle/>
          <a:p>
            <a:pPr marL="389486" marR="3387" indent="-381019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Regular disinfection and proper hand hygiene aid in preventing and controlling the spread of infections</a:t>
            </a:r>
          </a:p>
          <a:p>
            <a:pPr marL="389486" marR="3387" indent="-381019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GB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purpose of microbial monitoring of the inanimate environment surrounding a patient can be two-fold;</a:t>
            </a:r>
          </a:p>
          <a:p>
            <a:pPr marL="1418238" marR="3387" lvl="3" indent="-495325">
              <a:buFont typeface="+mj-lt"/>
              <a:buAutoNum type="arabicPeriod"/>
            </a:pPr>
            <a:r>
              <a:rPr lang="en-GB" sz="2667" b="1" spc="-47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 monitor hygiene standards </a:t>
            </a:r>
          </a:p>
          <a:p>
            <a:pPr marL="1418238" marR="3387" lvl="3" indent="-495325">
              <a:buFont typeface="+mj-lt"/>
              <a:buAutoNum type="arabicPeriod"/>
            </a:pPr>
            <a:r>
              <a:rPr lang="en-GB" sz="2667" b="1" spc="-47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To examine for the presence of specific nosocomial pathogens which may be the source of an outbreak.</a:t>
            </a:r>
          </a:p>
          <a:p>
            <a:pPr marL="389486" marR="3387" indent="-381019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667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Microbial characterization of infectious agents guides in appropriate control measures to implement.</a:t>
            </a:r>
            <a:endParaRPr lang="en-US" sz="2667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97281"/>
            <a:ext cx="6756400" cy="462200"/>
          </a:xfrm>
          <a:prstGeom prst="rect">
            <a:avLst/>
          </a:prstGeom>
          <a:ln>
            <a:noFill/>
          </a:ln>
        </p:spPr>
        <p:txBody>
          <a:bodyPr vert="horz" wrap="square" lIns="0" tIns="32597" rIns="0" bIns="0" rtlCol="0" anchor="ctr">
            <a:spAutoFit/>
          </a:bodyPr>
          <a:lstStyle/>
          <a:p>
            <a:pPr marL="8467" marR="3387">
              <a:lnSpc>
                <a:spcPts val="3767"/>
              </a:lnSpc>
              <a:spcBef>
                <a:spcPts val="257"/>
              </a:spcBef>
              <a:tabLst>
                <a:tab pos="471617" algn="l"/>
              </a:tabLst>
            </a:pPr>
            <a:r>
              <a:rPr lang="en-US" sz="2400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SAMPLING &amp; METHODS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9949" y="1904913"/>
            <a:ext cx="6963651" cy="3646639"/>
          </a:xfrm>
          <a:prstGeom prst="rect">
            <a:avLst/>
          </a:prstGeom>
          <a:ln>
            <a:noFill/>
          </a:ln>
        </p:spPr>
        <p:txBody>
          <a:bodyPr vert="horz" wrap="square" lIns="0" tIns="35560" rIns="0" bIns="0" rtlCol="0">
            <a:spAutoFit/>
          </a:bodyPr>
          <a:lstStyle/>
          <a:p>
            <a:pPr marL="313282" marR="3387" indent="-304815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933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Random swab sampling was applied to various surface in the ICU and NBU</a:t>
            </a:r>
          </a:p>
          <a:p>
            <a:pPr marL="313282" marR="3387" indent="-304815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933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Samples were inoculated in 7% sheep blood agar, MacConkey agar and Sabouraud dextrose agar</a:t>
            </a:r>
          </a:p>
          <a:p>
            <a:pPr marL="313282" marR="3387" indent="-304815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933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Incubation was for 24 hours, aerobically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5DA5A-E835-0C03-3C00-052E45F89B87}"/>
              </a:ext>
            </a:extLst>
          </p:cNvPr>
          <p:cNvSpPr txBox="1"/>
          <p:nvPr/>
        </p:nvSpPr>
        <p:spPr>
          <a:xfrm>
            <a:off x="7398552" y="1360592"/>
            <a:ext cx="4793448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Beds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Handwashing sinks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Nurses' stations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Incubators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Ventilators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Cabinets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Trays 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Lockers </a:t>
            </a:r>
          </a:p>
          <a:p>
            <a:pPr marL="457223" indent="-457223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dirty="0">
                <a:solidFill>
                  <a:srgbClr val="353740"/>
                </a:solidFill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Doors Handles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37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171" y="675388"/>
            <a:ext cx="4497493" cy="462200"/>
          </a:xfrm>
          <a:prstGeom prst="rect">
            <a:avLst/>
          </a:prstGeom>
          <a:ln>
            <a:noFill/>
          </a:ln>
        </p:spPr>
        <p:txBody>
          <a:bodyPr vert="horz" wrap="square" lIns="0" tIns="32597" rIns="0" bIns="0" rtlCol="0" anchor="ctr">
            <a:spAutoFit/>
          </a:bodyPr>
          <a:lstStyle/>
          <a:p>
            <a:pPr marL="8467" marR="3387">
              <a:lnSpc>
                <a:spcPts val="3767"/>
              </a:lnSpc>
              <a:spcBef>
                <a:spcPts val="257"/>
              </a:spcBef>
              <a:tabLst>
                <a:tab pos="471617" algn="l"/>
              </a:tabLst>
            </a:pPr>
            <a:r>
              <a:rPr lang="en-US" sz="2400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RESULTS</a:t>
            </a: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3199" y="1920895"/>
            <a:ext cx="6256595" cy="3508653"/>
          </a:xfrm>
          <a:prstGeom prst="rect">
            <a:avLst/>
          </a:prstGeom>
          <a:ln>
            <a:noFill/>
          </a:ln>
        </p:spPr>
        <p:txBody>
          <a:bodyPr vert="horz" wrap="square" lIns="0" tIns="35560" rIns="0" bIns="0" rtlCol="0">
            <a:spAutoFit/>
          </a:bodyPr>
          <a:lstStyle/>
          <a:p>
            <a:pPr marL="389486" marR="3387" indent="-381019" algn="just"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total of 66 samples were collected from the ICU and NBU</a:t>
            </a:r>
          </a:p>
          <a:p>
            <a:pPr marL="389486" marR="3387" indent="-381019" algn="just"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Of these 53% had no organism isolated</a:t>
            </a:r>
          </a:p>
          <a:p>
            <a:pPr marL="389486" marR="3387" indent="-381019" algn="just"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3200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rest (41%) had various microorganisms isolated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6D77619-79DB-F698-C5F9-ED3B283E26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0152136"/>
              </p:ext>
            </p:extLst>
          </p:nvPr>
        </p:nvGraphicFramePr>
        <p:xfrm>
          <a:off x="6933382" y="888330"/>
          <a:ext cx="4583472" cy="5081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537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0879A-6B29-9B85-DFC8-FED453865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026" y="343856"/>
            <a:ext cx="9468463" cy="66367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RESULTS-Identified Organisms</a:t>
            </a:r>
            <a:endParaRPr lang="en-K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4D13E16-4A32-3F37-E7E3-2E8AF82B30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0836679"/>
              </p:ext>
            </p:extLst>
          </p:nvPr>
        </p:nvGraphicFramePr>
        <p:xfrm>
          <a:off x="855406" y="1189566"/>
          <a:ext cx="9468464" cy="4478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31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966" y="416488"/>
            <a:ext cx="4565445" cy="562119"/>
          </a:xfrm>
          <a:prstGeom prst="rect">
            <a:avLst/>
          </a:prstGeom>
          <a:ln>
            <a:noFill/>
          </a:ln>
        </p:spPr>
        <p:txBody>
          <a:bodyPr vert="horz" wrap="square" lIns="0" tIns="8043" rIns="0" bIns="0" rtlCol="0" anchor="ctr">
            <a:spAutoFit/>
          </a:bodyPr>
          <a:lstStyle/>
          <a:p>
            <a:pPr marL="8467">
              <a:lnSpc>
                <a:spcPct val="100000"/>
              </a:lnSpc>
              <a:spcBef>
                <a:spcPts val="63"/>
              </a:spcBef>
              <a:tabLst>
                <a:tab pos="497018" algn="l"/>
              </a:tabLst>
            </a:pPr>
            <a:r>
              <a:rPr lang="en-US" sz="3600" b="1" spc="593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CONCLUSION</a:t>
            </a:r>
            <a:endParaRPr sz="3200" dirty="0">
              <a:latin typeface="Verdana" panose="020B0604030504040204" pitchFamily="34" charset="0"/>
              <a:ea typeface="Verdana" panose="020B0604030504040204" pitchFamily="34" charset="0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4525" y="1233943"/>
            <a:ext cx="11305436" cy="4390113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313282" marR="3387" indent="-304815" algn="just">
              <a:lnSpc>
                <a:spcPct val="200000"/>
              </a:lnSpc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933" spc="-47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findings demonstrate colonization of various surfaces with infectious microorganisms, associated with HAIs</a:t>
            </a:r>
          </a:p>
          <a:p>
            <a:pPr marL="313282" marR="3387" indent="-304815" algn="just">
              <a:lnSpc>
                <a:spcPct val="200000"/>
              </a:lnSpc>
              <a:spcBef>
                <a:spcPts val="67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en-US" sz="2933" spc="-60" dirty="0">
                <a:solidFill>
                  <a:srgbClr val="29357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Microbial monitoring provide guidance on hygiene standards and can guide on best IPC practices, improve sanitation and patient management  in a hospital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0E34D6A-EBD2-1762-426C-5F33DF1A12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697" y="2394000"/>
            <a:ext cx="10542148" cy="4464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1E6A45-A288-48FD-9C60-22677341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3742"/>
          </a:xfrm>
        </p:spPr>
        <p:txBody>
          <a:bodyPr/>
          <a:lstStyle/>
          <a:p>
            <a:r>
              <a:rPr lang="en-GB" b="1" dirty="0"/>
              <a:t>Thank You</a:t>
            </a:r>
            <a:endParaRPr lang="en-KE" b="1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33A4EC58-30EA-55D0-76C7-C6C8CAABD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7158"/>
            <a:ext cx="9144000" cy="279132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This work is supported by US </a:t>
            </a:r>
            <a:r>
              <a:rPr lang="en-GB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</a:rPr>
              <a:t> for Disease Control and  implemented in collaboration with the Ministry of Health and Kiambu County Health Department. </a:t>
            </a:r>
          </a:p>
          <a:p>
            <a:r>
              <a:rPr lang="en-GB" sz="2800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The findings and conclusions in this presentation are those of the author(s) and do not necessarily represent the views of the </a:t>
            </a:r>
            <a:r>
              <a:rPr lang="en-GB" b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Centers</a:t>
            </a:r>
            <a:r>
              <a:rPr lang="en-GB" b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for Disease Control and Prevention/Agency</a:t>
            </a:r>
            <a:endParaRPr lang="en-K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337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INTRODUCTION</vt:lpstr>
      <vt:lpstr>MICROBIOLOGY IN ENVIRONMENTAL HYGIENE AUDITS </vt:lpstr>
      <vt:lpstr>SAMPLING &amp; METHODS</vt:lpstr>
      <vt:lpstr>RESULTS</vt:lpstr>
      <vt:lpstr>PowerPoint Presentation</vt:lpstr>
      <vt:lpstr>CONCLUSION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implication of switching antibiotic prophylaxis protocol for Cesarean Section (CS) to match WHO recommendations, in Thika Level 5 Hospital</dc:title>
  <dc:creator>Maurice Mbogori</dc:creator>
  <cp:lastModifiedBy>Maurice Mbogori</cp:lastModifiedBy>
  <cp:revision>12</cp:revision>
  <dcterms:created xsi:type="dcterms:W3CDTF">2023-05-10T04:13:12Z</dcterms:created>
  <dcterms:modified xsi:type="dcterms:W3CDTF">2023-05-12T04:38:32Z</dcterms:modified>
</cp:coreProperties>
</file>