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docProps/core.xml" ContentType="application/vnd.openxmlformats-package.core-properties+xml"/>
  <Override PartName="/docProps/app.xml" ContentType="application/vnd.openxmlformats-officedocument.extended-properties+xml"/>
  <Override PartName="/ppt/comments/modernComment_106_AAD6F24B.xml" ContentType="application/vnd.ms-powerpoint.comments+xml"/>
  <Override PartName="/ppt/comments/modernComment_108_E09420A9.xml" ContentType="application/vnd.ms-powerpoint.comments+xml"/>
  <Override PartName="/ppt/authors.xml" ContentType="application/vnd.ms-powerpoint.author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handoutMasterIdLst>
    <p:handoutMasterId r:id="rId16"/>
  </p:handoutMasterIdLst>
  <p:sldIdLst>
    <p:sldId id="256" r:id="rId2"/>
    <p:sldId id="258" r:id="rId3"/>
    <p:sldId id="261" r:id="rId4"/>
    <p:sldId id="262" r:id="rId5"/>
    <p:sldId id="260" r:id="rId6"/>
    <p:sldId id="259" r:id="rId7"/>
    <p:sldId id="269" r:id="rId8"/>
    <p:sldId id="270" r:id="rId9"/>
    <p:sldId id="265" r:id="rId10"/>
    <p:sldId id="271" r:id="rId11"/>
    <p:sldId id="264" r:id="rId12"/>
    <p:sldId id="263" r:id="rId13"/>
    <p:sldId id="266" r:id="rId14"/>
    <p:sldId id="267" r:id="rId15"/>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44F95B7-2D40-3633-1B64-F9FF5DBA45A2}" name="Gitonga,Nkatha" initials="G" userId="S::ngitonga@mtapsprogram.org::1a42c453-7f79-445c-84aa-8a116890788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8/10/relationships/authors" Target="author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embeddings/oleObject1.bin"/><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800" b="1" i="0" u="none" strike="noStrike" kern="1200" spc="0" baseline="0">
                <a:solidFill>
                  <a:schemeClr val="tx1">
                    <a:lumMod val="65000"/>
                    <a:lumOff val="35000"/>
                  </a:schemeClr>
                </a:solidFill>
                <a:latin typeface="Gill Sans MT" panose="020B0502020104020203" pitchFamily="34" charset="0"/>
                <a:ea typeface="+mn-ea"/>
                <a:cs typeface="+mn-cs"/>
              </a:defRPr>
            </a:pPr>
            <a:r>
              <a:rPr lang="en-GB" sz="2000" dirty="0"/>
              <a:t>Percentage of antimicrobials prescribing in the Nyakach CH OPD</a:t>
            </a:r>
          </a:p>
        </c:rich>
      </c:tx>
      <c:layout/>
      <c:overlay val="0"/>
      <c:spPr>
        <a:noFill/>
        <a:ln>
          <a:noFill/>
        </a:ln>
        <a:effectLst/>
      </c:spPr>
      <c:txPr>
        <a:bodyPr rot="0" spcFirstLastPara="1" vertOverflow="ellipsis" vert="horz" wrap="square" anchor="ctr" anchorCtr="1"/>
        <a:lstStyle/>
        <a:p>
          <a:pPr>
            <a:defRPr sz="1800" b="1" i="0" u="none" strike="noStrike" kern="1200" spc="0" baseline="0">
              <a:solidFill>
                <a:schemeClr val="tx1">
                  <a:lumMod val="65000"/>
                  <a:lumOff val="35000"/>
                </a:schemeClr>
              </a:solidFill>
              <a:latin typeface="Gill Sans MT" panose="020B0502020104020203" pitchFamily="34" charset="0"/>
              <a:ea typeface="+mn-ea"/>
              <a:cs typeface="+mn-cs"/>
            </a:defRPr>
          </a:pPr>
          <a:endParaRPr lang="en-US"/>
        </a:p>
      </c:txPr>
    </c:title>
    <c:autoTitleDeleted val="0"/>
    <c:view3D>
      <c:rotX val="15"/>
      <c:rotY val="20"/>
      <c:depthPercent val="100"/>
      <c:rAngAx val="1"/>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bar3DChart>
        <c:barDir val="col"/>
        <c:grouping val="clustered"/>
        <c:varyColors val="0"/>
        <c:ser>
          <c:idx val="0"/>
          <c:order val="0"/>
          <c:spPr>
            <a:solidFill>
              <a:schemeClr val="accent1"/>
            </a:solidFill>
            <a:ln>
              <a:noFill/>
            </a:ln>
            <a:effectLst/>
            <a:sp3d/>
          </c:spPr>
          <c:invertIfNegative val="0"/>
          <c:dLbls>
            <c:dLbl>
              <c:idx val="0"/>
              <c:layout>
                <c:manualLayout>
                  <c:x val="0"/>
                  <c:y val="-4.6612254646897382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017F-49BB-B55E-C129C2164E17}"/>
                </c:ext>
                <c:ext xmlns:c15="http://schemas.microsoft.com/office/drawing/2012/chart" uri="{CE6537A1-D6FC-4f65-9D91-7224C49458BB}">
                  <c15:layout/>
                </c:ext>
              </c:extLst>
            </c:dLbl>
            <c:dLbl>
              <c:idx val="1"/>
              <c:layout>
                <c:manualLayout>
                  <c:x val="-2.2141451144382595E-17"/>
                  <c:y val="-5.378337074641998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1-017F-49BB-B55E-C129C2164E17}"/>
                </c:ext>
                <c:ext xmlns:c15="http://schemas.microsoft.com/office/drawing/2012/chart" uri="{CE6537A1-D6FC-4f65-9D91-7224C49458BB}">
                  <c15:layout/>
                </c:ext>
              </c:extLst>
            </c:dLbl>
            <c:dLbl>
              <c:idx val="2"/>
              <c:layout>
                <c:manualLayout>
                  <c:x val="-2.4154589371981118E-3"/>
                  <c:y val="-5.73689287961813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017F-49BB-B55E-C129C2164E17}"/>
                </c:ext>
                <c:ext xmlns:c15="http://schemas.microsoft.com/office/drawing/2012/chart" uri="{CE6537A1-D6FC-4f65-9D91-7224C49458BB}">
                  <c15:layout/>
                </c:ext>
              </c:extLst>
            </c:dLbl>
            <c:dLbl>
              <c:idx val="3"/>
              <c:layout>
                <c:manualLayout>
                  <c:x val="-2.4154589371980675E-3"/>
                  <c:y val="-4.0610512735273149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3-017F-49BB-B55E-C129C2164E17}"/>
                </c:ext>
                <c:ext xmlns:c15="http://schemas.microsoft.com/office/drawing/2012/chart" uri="{CE6537A1-D6FC-4f65-9D91-7224C49458BB}">
                  <c15:layout/>
                </c:ext>
              </c:extLst>
            </c:dLbl>
            <c:dLbl>
              <c:idx val="4"/>
              <c:layout>
                <c:manualLayout>
                  <c:x val="-2.4154589371980675E-3"/>
                  <c:y val="-4.3026696597135983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4-017F-49BB-B55E-C129C2164E17}"/>
                </c:ext>
                <c:ext xmlns:c15="http://schemas.microsoft.com/office/drawing/2012/chart" uri="{CE6537A1-D6FC-4f65-9D91-7224C49458BB}">
                  <c15:layout/>
                </c:ext>
              </c:extLst>
            </c:dLbl>
            <c:dLbl>
              <c:idx val="5"/>
              <c:layout>
                <c:manualLayout>
                  <c:x val="3.6231884057971015E-3"/>
                  <c:y val="-4.661225464689734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5-017F-49BB-B55E-C129C2164E17}"/>
                </c:ext>
                <c:ext xmlns:c15="http://schemas.microsoft.com/office/drawing/2012/chart" uri="{CE6537A1-D6FC-4f65-9D91-7224C49458BB}">
                  <c15:layout/>
                </c:ext>
              </c:extLst>
            </c:dLbl>
            <c:dLbl>
              <c:idx val="6"/>
              <c:layout>
                <c:manualLayout>
                  <c:x val="0"/>
                  <c:y val="-6.4540044895704016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6-017F-49BB-B55E-C129C2164E17}"/>
                </c:ext>
                <c:ext xmlns:c15="http://schemas.microsoft.com/office/drawing/2012/chart" uri="{CE6537A1-D6FC-4f65-9D91-7224C49458BB}">
                  <c15:layout/>
                </c:ext>
              </c:extLst>
            </c:dLbl>
            <c:dLbl>
              <c:idx val="7"/>
              <c:layout>
                <c:manualLayout>
                  <c:x val="0"/>
                  <c:y val="-4.302669659713601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7-017F-49BB-B55E-C129C2164E17}"/>
                </c:ext>
                <c:ext xmlns:c15="http://schemas.microsoft.com/office/drawing/2012/chart" uri="{CE6537A1-D6FC-4f65-9D91-7224C49458BB}">
                  <c15:layout/>
                </c:ext>
              </c:extLst>
            </c:dLbl>
            <c:dLbl>
              <c:idx val="8"/>
              <c:layout>
                <c:manualLayout>
                  <c:x val="-4.830917874396135E-3"/>
                  <c:y val="-4.3026696597136017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8-017F-49BB-B55E-C129C2164E17}"/>
                </c:ext>
                <c:ext xmlns:c15="http://schemas.microsoft.com/office/drawing/2012/chart" uri="{CE6537A1-D6FC-4f65-9D91-7224C49458BB}">
                  <c15:layout/>
                </c:ext>
              </c:extLst>
            </c:dLbl>
            <c:dLbl>
              <c:idx val="9"/>
              <c:layout>
                <c:manualLayout>
                  <c:x val="4.8309178743960466E-3"/>
                  <c:y val="-6.8125602945465422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9-017F-49BB-B55E-C129C2164E17}"/>
                </c:ext>
                <c:ext xmlns:c15="http://schemas.microsoft.com/office/drawing/2012/chart" uri="{CE6537A1-D6FC-4f65-9D91-7224C49458BB}">
                  <c15:layout/>
                </c:ext>
              </c:extLst>
            </c:dLbl>
            <c:dLbl>
              <c:idx val="10"/>
              <c:layout>
                <c:manualLayout>
                  <c:x val="-8.4541062801931476E-3"/>
                  <c:y val="-4.302669659713608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A-017F-49BB-B55E-C129C2164E17}"/>
                </c:ext>
                <c:ext xmlns:c15="http://schemas.microsoft.com/office/drawing/2012/chart" uri="{CE6537A1-D6FC-4f65-9D91-7224C49458BB}">
                  <c15:layout/>
                </c:ext>
              </c:extLst>
            </c:dLbl>
            <c:dLbl>
              <c:idx val="11"/>
              <c:layout>
                <c:manualLayout>
                  <c:x val="0"/>
                  <c:y val="-7.5296719044988095E-2"/>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B-017F-49BB-B55E-C129C2164E17}"/>
                </c:ext>
                <c:ext xmlns:c15="http://schemas.microsoft.com/office/drawing/2012/chart" uri="{CE6537A1-D6FC-4f65-9D91-7224C49458BB}">
                  <c15:layout/>
                </c:ext>
              </c:extLst>
            </c:dLbl>
            <c:numFmt formatCode="0.0%" sourceLinked="0"/>
            <c:spPr>
              <a:noFill/>
              <a:ln>
                <a:noFill/>
              </a:ln>
              <a:effectLst/>
            </c:spPr>
            <c:txPr>
              <a:bodyPr rot="0" spcFirstLastPara="1" vertOverflow="ellipsis" vert="horz" wrap="square" anchor="ctr" anchorCtr="1"/>
              <a:lstStyle/>
              <a:p>
                <a:pPr>
                  <a:defRPr sz="1400" b="1" i="0" u="none" strike="noStrike" kern="1200" baseline="0">
                    <a:solidFill>
                      <a:schemeClr val="tx1">
                        <a:lumMod val="75000"/>
                        <a:lumOff val="25000"/>
                      </a:schemeClr>
                    </a:solidFill>
                    <a:latin typeface="Gill Sans MT" panose="020B0502020104020203" pitchFamily="34" charset="0"/>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Sheet1!$A$1:$A$12</c:f>
              <c:strCache>
                <c:ptCount val="12"/>
                <c:pt idx="0">
                  <c:v>January</c:v>
                </c:pt>
                <c:pt idx="1">
                  <c:v>February</c:v>
                </c:pt>
                <c:pt idx="2">
                  <c:v>March</c:v>
                </c:pt>
                <c:pt idx="3">
                  <c:v>April</c:v>
                </c:pt>
                <c:pt idx="4">
                  <c:v>May</c:v>
                </c:pt>
                <c:pt idx="5">
                  <c:v>June</c:v>
                </c:pt>
                <c:pt idx="6">
                  <c:v>July</c:v>
                </c:pt>
                <c:pt idx="7">
                  <c:v>August</c:v>
                </c:pt>
                <c:pt idx="8">
                  <c:v>September</c:v>
                </c:pt>
                <c:pt idx="9">
                  <c:v>October</c:v>
                </c:pt>
                <c:pt idx="10">
                  <c:v>November</c:v>
                </c:pt>
                <c:pt idx="11">
                  <c:v>December</c:v>
                </c:pt>
              </c:strCache>
            </c:strRef>
          </c:cat>
          <c:val>
            <c:numRef>
              <c:f>Sheet1!$B$1:$B$12</c:f>
              <c:numCache>
                <c:formatCode>0.00%</c:formatCode>
                <c:ptCount val="12"/>
                <c:pt idx="0">
                  <c:v>0.55400000000000005</c:v>
                </c:pt>
                <c:pt idx="1">
                  <c:v>0.58299999999999996</c:v>
                </c:pt>
                <c:pt idx="2">
                  <c:v>0.53200000000000003</c:v>
                </c:pt>
                <c:pt idx="3">
                  <c:v>0.621</c:v>
                </c:pt>
                <c:pt idx="4">
                  <c:v>0.53800000000000003</c:v>
                </c:pt>
                <c:pt idx="5">
                  <c:v>0.61099999999999999</c:v>
                </c:pt>
                <c:pt idx="6">
                  <c:v>0.51100000000000001</c:v>
                </c:pt>
                <c:pt idx="7">
                  <c:v>0.372</c:v>
                </c:pt>
                <c:pt idx="8">
                  <c:v>0.621</c:v>
                </c:pt>
                <c:pt idx="9">
                  <c:v>0.377</c:v>
                </c:pt>
                <c:pt idx="10">
                  <c:v>0.31819999999999998</c:v>
                </c:pt>
                <c:pt idx="11">
                  <c:v>0.30099999999999999</c:v>
                </c:pt>
              </c:numCache>
            </c:numRef>
          </c:val>
          <c:extLst xmlns:c16r2="http://schemas.microsoft.com/office/drawing/2015/06/chart">
            <c:ext xmlns:c16="http://schemas.microsoft.com/office/drawing/2014/chart" uri="{C3380CC4-5D6E-409C-BE32-E72D297353CC}">
              <c16:uniqueId val="{00000000-ECF1-45B6-B18F-7336D38011EC}"/>
            </c:ext>
          </c:extLst>
        </c:ser>
        <c:dLbls>
          <c:showLegendKey val="0"/>
          <c:showVal val="1"/>
          <c:showCatName val="0"/>
          <c:showSerName val="0"/>
          <c:showPercent val="0"/>
          <c:showBubbleSize val="0"/>
        </c:dLbls>
        <c:gapWidth val="150"/>
        <c:shape val="box"/>
        <c:axId val="164087872"/>
        <c:axId val="164085912"/>
        <c:axId val="0"/>
      </c:bar3DChart>
      <c:catAx>
        <c:axId val="164087872"/>
        <c:scaling>
          <c:orientation val="minMax"/>
        </c:scaling>
        <c:delete val="0"/>
        <c:axPos val="b"/>
        <c:title>
          <c:tx>
            <c:rich>
              <a:bodyPr rot="0" spcFirstLastPara="1" vertOverflow="ellipsis" vert="horz" wrap="square" anchor="ctr" anchorCtr="1"/>
              <a:lstStyle/>
              <a:p>
                <a:pPr>
                  <a:defRPr sz="1000" b="1" i="0" u="none" strike="noStrike" kern="1200" baseline="0">
                    <a:solidFill>
                      <a:schemeClr val="tx1">
                        <a:lumMod val="65000"/>
                        <a:lumOff val="35000"/>
                      </a:schemeClr>
                    </a:solidFill>
                    <a:latin typeface="Gill Sans MT" panose="020B0502020104020203" pitchFamily="34" charset="0"/>
                    <a:ea typeface="+mn-ea"/>
                    <a:cs typeface="+mn-cs"/>
                  </a:defRPr>
                </a:pPr>
                <a:r>
                  <a:rPr lang="en-US" dirty="0"/>
                  <a:t>Month of</a:t>
                </a:r>
                <a:r>
                  <a:rPr lang="en-US" baseline="0" dirty="0"/>
                  <a:t> the year - 2022</a:t>
                </a:r>
                <a:endParaRPr lang="en-GB" dirty="0"/>
              </a:p>
            </c:rich>
          </c:tx>
          <c:layout/>
          <c:overlay val="0"/>
          <c:spPr>
            <a:noFill/>
            <a:ln>
              <a:noFill/>
            </a:ln>
            <a:effectLst/>
          </c:spPr>
          <c:txPr>
            <a:bodyPr rot="0" spcFirstLastPara="1" vertOverflow="ellipsis" vert="horz" wrap="square" anchor="ctr" anchorCtr="1"/>
            <a:lstStyle/>
            <a:p>
              <a:pPr>
                <a:defRPr sz="1000" b="1"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164085912"/>
        <c:crosses val="autoZero"/>
        <c:auto val="1"/>
        <c:lblAlgn val="ctr"/>
        <c:lblOffset val="100"/>
        <c:noMultiLvlLbl val="0"/>
      </c:catAx>
      <c:valAx>
        <c:axId val="164085912"/>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200" b="0" i="0" u="none" strike="noStrike" kern="1200" baseline="0">
                    <a:solidFill>
                      <a:schemeClr val="tx1">
                        <a:lumMod val="65000"/>
                        <a:lumOff val="35000"/>
                      </a:schemeClr>
                    </a:solidFill>
                    <a:latin typeface="Gill Sans MT" panose="020B0502020104020203" pitchFamily="34" charset="0"/>
                    <a:ea typeface="+mn-ea"/>
                    <a:cs typeface="+mn-cs"/>
                  </a:defRPr>
                </a:pPr>
                <a:r>
                  <a:rPr lang="en-US" sz="1200" b="0" dirty="0">
                    <a:latin typeface="Gill Sans MT" panose="020B0502020104020203" pitchFamily="34" charset="0"/>
                  </a:rPr>
                  <a:t>Proportion (%) of prescriptions with ≥one antimicrobial</a:t>
                </a:r>
                <a:endParaRPr lang="en-GB" sz="1200" b="0" dirty="0">
                  <a:latin typeface="Gill Sans MT" panose="020B0502020104020203" pitchFamily="34" charset="0"/>
                </a:endParaRPr>
              </a:p>
            </c:rich>
          </c:tx>
          <c:layout/>
          <c:overlay val="0"/>
          <c:spPr>
            <a:noFill/>
            <a:ln>
              <a:noFill/>
            </a:ln>
            <a:effectLst/>
          </c:spPr>
          <c:txPr>
            <a:bodyPr rot="-5400000" spcFirstLastPara="1" vertOverflow="ellipsis" vert="horz" wrap="square" anchor="ctr" anchorCtr="1"/>
            <a:lstStyle/>
            <a:p>
              <a:pPr>
                <a:defRPr sz="12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title>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164087872"/>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a:outerShdw blurRad="63500" sx="102000" sy="102000" algn="ctr" rotWithShape="0">
        <a:prstClr val="black">
          <a:alpha val="40000"/>
        </a:prstClr>
      </a:outerShdw>
    </a:effectLst>
  </c:spPr>
  <c:txPr>
    <a:bodyPr/>
    <a:lstStyle/>
    <a:p>
      <a:pPr>
        <a:defRPr b="1">
          <a:latin typeface="Gill Sans MT" panose="020B0502020104020203" pitchFamily="34" charset="0"/>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lgn="ctr" rtl="0">
              <a:defRPr sz="2000" b="1" i="0" u="none" strike="noStrike" kern="1200" spc="0" baseline="0">
                <a:solidFill>
                  <a:schemeClr val="tx1">
                    <a:lumMod val="65000"/>
                    <a:lumOff val="35000"/>
                  </a:schemeClr>
                </a:solidFill>
                <a:latin typeface="Times New Roman" panose="02020603050405020304" pitchFamily="18" charset="0"/>
                <a:ea typeface="+mn-ea"/>
                <a:cs typeface="+mn-cs"/>
              </a:defRPr>
            </a:pPr>
            <a:r>
              <a:rPr lang="en-US" sz="2000" b="1" dirty="0">
                <a:latin typeface="Gill Sans MT" panose="020B0502020104020203" pitchFamily="34" charset="0"/>
              </a:rPr>
              <a:t>Number of antimicrobials prescribed for prescriptions with antimicrobial agents </a:t>
            </a:r>
          </a:p>
        </c:rich>
      </c:tx>
      <c:layout/>
      <c:overlay val="0"/>
      <c:spPr>
        <a:noFill/>
        <a:ln>
          <a:noFill/>
        </a:ln>
        <a:effectLst/>
      </c:spPr>
      <c:txPr>
        <a:bodyPr rot="0" spcFirstLastPara="1" vertOverflow="ellipsis" vert="horz" wrap="square" anchor="ctr" anchorCtr="1"/>
        <a:lstStyle/>
        <a:p>
          <a:pPr algn="ctr" rtl="0">
            <a:defRPr sz="2000" b="1" i="0" u="none" strike="noStrike" kern="1200" spc="0" baseline="0">
              <a:solidFill>
                <a:schemeClr val="tx1">
                  <a:lumMod val="65000"/>
                  <a:lumOff val="35000"/>
                </a:schemeClr>
              </a:solidFill>
              <a:latin typeface="Times New Roman" panose="02020603050405020304" pitchFamily="18" charset="0"/>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Pt>
            <c:idx val="0"/>
            <c:invertIfNegative val="0"/>
            <c:bubble3D val="0"/>
            <c:spPr>
              <a:solidFill>
                <a:schemeClr val="accent6"/>
              </a:solidFill>
              <a:ln>
                <a:solidFill>
                  <a:schemeClr val="accent6"/>
                </a:solidFill>
              </a:ln>
              <a:effectLst/>
            </c:spPr>
            <c:extLst xmlns:c16r2="http://schemas.microsoft.com/office/drawing/2015/06/chart">
              <c:ext xmlns:c16="http://schemas.microsoft.com/office/drawing/2014/chart" uri="{C3380CC4-5D6E-409C-BE32-E72D297353CC}">
                <c16:uniqueId val="{00000001-5E93-4DDB-B615-2E9C3E558AB0}"/>
              </c:ext>
            </c:extLst>
          </c:dPt>
          <c:dPt>
            <c:idx val="1"/>
            <c:invertIfNegative val="0"/>
            <c:bubble3D val="0"/>
            <c:spPr>
              <a:solidFill>
                <a:schemeClr val="accent4"/>
              </a:solidFill>
              <a:ln>
                <a:solidFill>
                  <a:schemeClr val="accent4"/>
                </a:solidFill>
              </a:ln>
              <a:effectLst/>
            </c:spPr>
            <c:extLst xmlns:c16r2="http://schemas.microsoft.com/office/drawing/2015/06/chart">
              <c:ext xmlns:c16="http://schemas.microsoft.com/office/drawing/2014/chart" uri="{C3380CC4-5D6E-409C-BE32-E72D297353CC}">
                <c16:uniqueId val="{00000003-5E93-4DDB-B615-2E9C3E558AB0}"/>
              </c:ext>
            </c:extLst>
          </c:dPt>
          <c:dPt>
            <c:idx val="2"/>
            <c:invertIfNegative val="0"/>
            <c:bubble3D val="0"/>
            <c:spPr>
              <a:solidFill>
                <a:schemeClr val="accent2"/>
              </a:solidFill>
              <a:ln>
                <a:solidFill>
                  <a:schemeClr val="accent2"/>
                </a:solidFill>
              </a:ln>
              <a:effectLst/>
            </c:spPr>
            <c:extLst xmlns:c16r2="http://schemas.microsoft.com/office/drawing/2015/06/chart">
              <c:ext xmlns:c16="http://schemas.microsoft.com/office/drawing/2014/chart" uri="{C3380CC4-5D6E-409C-BE32-E72D297353CC}">
                <c16:uniqueId val="{00000005-5E93-4DDB-B615-2E9C3E558AB0}"/>
              </c:ext>
            </c:extLst>
          </c:dPt>
          <c:dLbls>
            <c:spPr>
              <a:noFill/>
              <a:ln>
                <a:noFill/>
              </a:ln>
              <a:effectLst/>
            </c:spPr>
            <c:txPr>
              <a:bodyPr rot="0" spcFirstLastPara="1" vertOverflow="ellipsis" vert="horz" wrap="square" anchor="ctr" anchorCtr="1"/>
              <a:lstStyle/>
              <a:p>
                <a:pPr>
                  <a:defRPr sz="1800" b="1" i="0" u="none" strike="noStrike" kern="1200" baseline="0">
                    <a:solidFill>
                      <a:schemeClr val="tx1">
                        <a:lumMod val="75000"/>
                        <a:lumOff val="25000"/>
                      </a:schemeClr>
                    </a:solidFill>
                    <a:latin typeface="Gill Sans MT" panose="020B0502020104020203" pitchFamily="34" charset="0"/>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Sheet2!$B$5:$B$7</c:f>
              <c:strCache>
                <c:ptCount val="3"/>
                <c:pt idx="0">
                  <c:v>One antimicrobial </c:v>
                </c:pt>
                <c:pt idx="1">
                  <c:v>Two antimicrobials</c:v>
                </c:pt>
                <c:pt idx="2">
                  <c:v>Three antimicrobials </c:v>
                </c:pt>
              </c:strCache>
            </c:strRef>
          </c:cat>
          <c:val>
            <c:numRef>
              <c:f>Sheet2!$D$5:$D$7</c:f>
              <c:numCache>
                <c:formatCode>0%</c:formatCode>
                <c:ptCount val="3"/>
                <c:pt idx="0">
                  <c:v>0.67828418230563003</c:v>
                </c:pt>
                <c:pt idx="1">
                  <c:v>0.28686327077747992</c:v>
                </c:pt>
                <c:pt idx="2">
                  <c:v>3.4852546916890083E-2</c:v>
                </c:pt>
              </c:numCache>
            </c:numRef>
          </c:val>
          <c:extLst xmlns:c16r2="http://schemas.microsoft.com/office/drawing/2015/06/chart">
            <c:ext xmlns:c16="http://schemas.microsoft.com/office/drawing/2014/chart" uri="{C3380CC4-5D6E-409C-BE32-E72D297353CC}">
              <c16:uniqueId val="{00000006-5E93-4DDB-B615-2E9C3E558AB0}"/>
            </c:ext>
          </c:extLst>
        </c:ser>
        <c:dLbls>
          <c:showLegendKey val="0"/>
          <c:showVal val="0"/>
          <c:showCatName val="0"/>
          <c:showSerName val="0"/>
          <c:showPercent val="0"/>
          <c:showBubbleSize val="0"/>
        </c:dLbls>
        <c:gapWidth val="182"/>
        <c:axId val="164090224"/>
        <c:axId val="221154632"/>
      </c:barChart>
      <c:catAx>
        <c:axId val="164090224"/>
        <c:scaling>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Gill Sans MT" panose="020B0502020104020203" pitchFamily="34" charset="0"/>
                    <a:ea typeface="+mn-ea"/>
                    <a:cs typeface="+mn-cs"/>
                  </a:defRPr>
                </a:pPr>
                <a:r>
                  <a:rPr lang="en-US" sz="1600" dirty="0">
                    <a:latin typeface="Gill Sans MT" panose="020B0502020104020203" pitchFamily="34" charset="0"/>
                  </a:rPr>
                  <a:t>Number of antimicrobials per</a:t>
                </a:r>
                <a:r>
                  <a:rPr lang="en-US" sz="1600" baseline="0" dirty="0">
                    <a:latin typeface="Gill Sans MT" panose="020B0502020104020203" pitchFamily="34" charset="0"/>
                  </a:rPr>
                  <a:t> prescription</a:t>
                </a:r>
                <a:endParaRPr lang="en-GB" sz="1600" dirty="0">
                  <a:latin typeface="Gill Sans MT" panose="020B0502020104020203" pitchFamily="34" charset="0"/>
                </a:endParaRPr>
              </a:p>
            </c:rich>
          </c:tx>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221154632"/>
        <c:crosses val="autoZero"/>
        <c:auto val="1"/>
        <c:lblAlgn val="ctr"/>
        <c:lblOffset val="100"/>
        <c:noMultiLvlLbl val="0"/>
      </c:catAx>
      <c:valAx>
        <c:axId val="22115463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Gill Sans MT" panose="020B0502020104020203" pitchFamily="34" charset="0"/>
                    <a:ea typeface="+mn-ea"/>
                    <a:cs typeface="+mn-cs"/>
                  </a:defRPr>
                </a:pPr>
                <a:r>
                  <a:rPr lang="en-GB" sz="1600" dirty="0">
                    <a:latin typeface="Gill Sans MT" panose="020B0502020104020203" pitchFamily="34" charset="0"/>
                  </a:rPr>
                  <a:t>Proportion (%) of antimicrobial</a:t>
                </a:r>
              </a:p>
            </c:rich>
          </c:tx>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164090224"/>
        <c:crosses val="autoZero"/>
        <c:crossBetween val="between"/>
      </c:valAx>
      <c:spPr>
        <a:noFill/>
        <a:ln>
          <a:noFill/>
        </a:ln>
        <a:effectLst/>
      </c:spPr>
    </c:plotArea>
    <c:plotVisOnly val="1"/>
    <c:dispBlanksAs val="gap"/>
    <c:showDLblsOverMax val="0"/>
  </c:chart>
  <c:spPr>
    <a:noFill/>
    <a:ln>
      <a:noFill/>
    </a:ln>
    <a:effectLst>
      <a:outerShdw blurRad="63500" sx="102000" sy="102000" algn="ctr" rotWithShape="0">
        <a:prstClr val="black">
          <a:alpha val="40000"/>
        </a:prstClr>
      </a:outerShdw>
    </a:effectLst>
  </c:spPr>
  <c:txPr>
    <a:bodyPr/>
    <a:lstStyle/>
    <a:p>
      <a:pPr>
        <a:defRPr sz="1400" baseline="0">
          <a:latin typeface="Times New Roman" panose="02020603050405020304" pitchFamily="18" charset="0"/>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400" b="1" i="0" u="none" strike="noStrike" kern="1200" spc="0" baseline="0">
                <a:solidFill>
                  <a:schemeClr val="tx1"/>
                </a:solidFill>
                <a:latin typeface="Gill Sans MT" panose="020B0502020104020203" pitchFamily="34" charset="0"/>
                <a:ea typeface="+mn-ea"/>
                <a:cs typeface="+mn-cs"/>
              </a:defRPr>
            </a:pPr>
            <a:r>
              <a:rPr lang="en-GB" sz="2400" b="1" dirty="0">
                <a:solidFill>
                  <a:schemeClr val="tx1"/>
                </a:solidFill>
                <a:latin typeface="Gill Sans MT" panose="020B0502020104020203" pitchFamily="34" charset="0"/>
                <a:cs typeface="Times New Roman" panose="02020603050405020304" pitchFamily="18" charset="0"/>
              </a:rPr>
              <a:t>Proportion (%) of antibiotic prescribing by AWaRe</a:t>
            </a:r>
            <a:r>
              <a:rPr lang="en-GB" sz="2400" b="1" baseline="0" dirty="0">
                <a:solidFill>
                  <a:schemeClr val="tx1"/>
                </a:solidFill>
                <a:latin typeface="Gill Sans MT" panose="020B0502020104020203" pitchFamily="34" charset="0"/>
                <a:cs typeface="Times New Roman" panose="02020603050405020304" pitchFamily="18" charset="0"/>
              </a:rPr>
              <a:t> classification</a:t>
            </a:r>
            <a:endParaRPr lang="en-GB" sz="2400" b="1" dirty="0">
              <a:solidFill>
                <a:schemeClr val="tx1"/>
              </a:solidFill>
              <a:latin typeface="Gill Sans MT" panose="020B0502020104020203" pitchFamily="34" charset="0"/>
            </a:endParaRPr>
          </a:p>
        </c:rich>
      </c:tx>
      <c:layout/>
      <c:overlay val="0"/>
      <c:spPr>
        <a:noFill/>
        <a:ln>
          <a:noFill/>
        </a:ln>
        <a:effectLst/>
      </c:spPr>
      <c:txPr>
        <a:bodyPr rot="0" spcFirstLastPara="1" vertOverflow="ellipsis" vert="horz" wrap="square" anchor="ctr" anchorCtr="1"/>
        <a:lstStyle/>
        <a:p>
          <a:pPr>
            <a:defRPr sz="2400" b="1" i="0" u="none" strike="noStrike" kern="1200" spc="0" baseline="0">
              <a:solidFill>
                <a:schemeClr val="tx1"/>
              </a:solidFill>
              <a:latin typeface="Gill Sans MT" panose="020B0502020104020203" pitchFamily="34" charset="0"/>
              <a:ea typeface="+mn-ea"/>
              <a:cs typeface="+mn-cs"/>
            </a:defRPr>
          </a:pPr>
          <a:endParaRPr lang="en-US"/>
        </a:p>
      </c:txPr>
    </c:title>
    <c:autoTitleDeleted val="0"/>
    <c:plotArea>
      <c:layout/>
      <c:barChart>
        <c:barDir val="bar"/>
        <c:grouping val="clustered"/>
        <c:varyColors val="0"/>
        <c:ser>
          <c:idx val="0"/>
          <c:order val="0"/>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1" i="0" u="none" strike="noStrike" kern="1200" baseline="0">
                    <a:solidFill>
                      <a:schemeClr val="tx1">
                        <a:lumMod val="75000"/>
                        <a:lumOff val="25000"/>
                      </a:schemeClr>
                    </a:solidFill>
                    <a:latin typeface="Gill Sans MT" panose="020B0502020104020203" pitchFamily="34" charset="0"/>
                    <a:ea typeface="+mn-ea"/>
                    <a:cs typeface="+mn-cs"/>
                  </a:defRPr>
                </a:pPr>
                <a:endParaRPr lang="en-US"/>
              </a:p>
            </c:txPr>
            <c:dLblPos val="outEnd"/>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Sheet1!$A$44:$A$46</c:f>
              <c:strCache>
                <c:ptCount val="3"/>
                <c:pt idx="0">
                  <c:v>Access</c:v>
                </c:pt>
                <c:pt idx="1">
                  <c:v>Watch</c:v>
                </c:pt>
                <c:pt idx="2">
                  <c:v>Reserve</c:v>
                </c:pt>
              </c:strCache>
            </c:strRef>
          </c:cat>
          <c:val>
            <c:numRef>
              <c:f>Sheet1!$B$44:$B$46</c:f>
              <c:numCache>
                <c:formatCode>0%</c:formatCode>
                <c:ptCount val="3"/>
                <c:pt idx="0">
                  <c:v>0.7</c:v>
                </c:pt>
                <c:pt idx="1">
                  <c:v>0.3</c:v>
                </c:pt>
                <c:pt idx="2">
                  <c:v>0</c:v>
                </c:pt>
              </c:numCache>
            </c:numRef>
          </c:val>
          <c:extLst xmlns:c16r2="http://schemas.microsoft.com/office/drawing/2015/06/chart">
            <c:ext xmlns:c16="http://schemas.microsoft.com/office/drawing/2014/chart" uri="{C3380CC4-5D6E-409C-BE32-E72D297353CC}">
              <c16:uniqueId val="{00000000-938B-4A86-B99B-3C1A743765FC}"/>
            </c:ext>
          </c:extLst>
        </c:ser>
        <c:dLbls>
          <c:dLblPos val="outEnd"/>
          <c:showLegendKey val="0"/>
          <c:showVal val="1"/>
          <c:showCatName val="0"/>
          <c:showSerName val="0"/>
          <c:showPercent val="0"/>
          <c:showBubbleSize val="0"/>
        </c:dLbls>
        <c:gapWidth val="182"/>
        <c:axId val="221149144"/>
        <c:axId val="221152672"/>
      </c:barChart>
      <c:catAx>
        <c:axId val="221149144"/>
        <c:scaling>
          <c:orientation val="minMax"/>
        </c:scaling>
        <c:delete val="0"/>
        <c:axPos val="l"/>
        <c:title>
          <c:tx>
            <c:rich>
              <a:bodyPr rot="-5400000" spcFirstLastPara="1" vertOverflow="ellipsis" vert="horz" wrap="square" anchor="ctr" anchorCtr="1"/>
              <a:lstStyle/>
              <a:p>
                <a:pPr>
                  <a:defRPr sz="2000" b="0" i="0" u="none" strike="noStrike" kern="1200" baseline="0">
                    <a:solidFill>
                      <a:schemeClr val="tx1">
                        <a:lumMod val="65000"/>
                        <a:lumOff val="35000"/>
                      </a:schemeClr>
                    </a:solidFill>
                    <a:latin typeface="Gill Sans MT" panose="020B0502020104020203" pitchFamily="34" charset="0"/>
                    <a:ea typeface="+mn-ea"/>
                    <a:cs typeface="+mn-cs"/>
                  </a:defRPr>
                </a:pPr>
                <a:r>
                  <a:rPr lang="en-GB" sz="2000" dirty="0">
                    <a:solidFill>
                      <a:schemeClr val="tx1"/>
                    </a:solidFill>
                    <a:latin typeface="Gill Sans MT" panose="020B0502020104020203" pitchFamily="34" charset="0"/>
                    <a:cs typeface="Times New Roman" panose="02020603050405020304" pitchFamily="18" charset="0"/>
                  </a:rPr>
                  <a:t>AWaRe</a:t>
                </a:r>
                <a:r>
                  <a:rPr lang="en-GB" sz="2000" baseline="0" dirty="0">
                    <a:solidFill>
                      <a:schemeClr val="tx1"/>
                    </a:solidFill>
                    <a:latin typeface="Gill Sans MT" panose="020B0502020104020203" pitchFamily="34" charset="0"/>
                    <a:cs typeface="Times New Roman" panose="02020603050405020304" pitchFamily="18" charset="0"/>
                  </a:rPr>
                  <a:t> classification</a:t>
                </a:r>
                <a:endParaRPr lang="en-GB" sz="2000" dirty="0">
                  <a:solidFill>
                    <a:schemeClr val="tx1"/>
                  </a:solidFill>
                  <a:latin typeface="Gill Sans MT" panose="020B0502020104020203" pitchFamily="34" charset="0"/>
                  <a:cs typeface="Times New Roman" panose="02020603050405020304" pitchFamily="18" charset="0"/>
                </a:endParaRPr>
              </a:p>
            </c:rich>
          </c:tx>
          <c:layout>
            <c:manualLayout>
              <c:xMode val="edge"/>
              <c:yMode val="edge"/>
              <c:x val="6.4408840950228195E-3"/>
              <c:y val="0.27886773954912314"/>
            </c:manualLayout>
          </c:layout>
          <c:overlay val="0"/>
          <c:spPr>
            <a:noFill/>
            <a:ln>
              <a:noFill/>
            </a:ln>
            <a:effectLst/>
          </c:spPr>
          <c:txPr>
            <a:bodyPr rot="-5400000" spcFirstLastPara="1" vertOverflow="ellipsis" vert="horz" wrap="square" anchor="ctr" anchorCtr="1"/>
            <a:lstStyle/>
            <a:p>
              <a:pPr>
                <a:defRPr sz="20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20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221152672"/>
        <c:crosses val="autoZero"/>
        <c:auto val="1"/>
        <c:lblAlgn val="ctr"/>
        <c:lblOffset val="100"/>
        <c:noMultiLvlLbl val="0"/>
      </c:catAx>
      <c:valAx>
        <c:axId val="221152672"/>
        <c:scaling>
          <c:orientation val="minMax"/>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2000" b="0" i="0" u="none" strike="noStrike" kern="1200" baseline="0">
                    <a:solidFill>
                      <a:schemeClr val="tx1">
                        <a:lumMod val="65000"/>
                        <a:lumOff val="35000"/>
                      </a:schemeClr>
                    </a:solidFill>
                    <a:latin typeface="Gill Sans MT" panose="020B0502020104020203" pitchFamily="34" charset="0"/>
                    <a:ea typeface="+mn-ea"/>
                    <a:cs typeface="+mn-cs"/>
                  </a:defRPr>
                </a:pPr>
                <a:r>
                  <a:rPr lang="en-GB" sz="2000" dirty="0">
                    <a:solidFill>
                      <a:schemeClr val="tx1"/>
                    </a:solidFill>
                    <a:latin typeface="Gill Sans MT" panose="020B0502020104020203" pitchFamily="34" charset="0"/>
                    <a:cs typeface="Times New Roman" panose="02020603050405020304" pitchFamily="18" charset="0"/>
                  </a:rPr>
                  <a:t>Proportion (%)</a:t>
                </a:r>
                <a:r>
                  <a:rPr lang="en-GB" sz="2000" baseline="0" dirty="0">
                    <a:solidFill>
                      <a:schemeClr val="tx1"/>
                    </a:solidFill>
                    <a:latin typeface="Gill Sans MT" panose="020B0502020104020203" pitchFamily="34" charset="0"/>
                    <a:cs typeface="Times New Roman" panose="02020603050405020304" pitchFamily="18" charset="0"/>
                  </a:rPr>
                  <a:t> of antibiotic prescribed  </a:t>
                </a:r>
                <a:endParaRPr lang="en-GB" sz="2000" dirty="0">
                  <a:solidFill>
                    <a:schemeClr val="tx1"/>
                  </a:solidFill>
                  <a:latin typeface="Gill Sans MT" panose="020B0502020104020203" pitchFamily="34" charset="0"/>
                  <a:cs typeface="Times New Roman" panose="02020603050405020304" pitchFamily="18" charset="0"/>
                </a:endParaRPr>
              </a:p>
            </c:rich>
          </c:tx>
          <c:layout/>
          <c:overlay val="0"/>
          <c:spPr>
            <a:noFill/>
            <a:ln>
              <a:noFill/>
            </a:ln>
            <a:effectLst/>
          </c:spPr>
          <c:txPr>
            <a:bodyPr rot="0" spcFirstLastPara="1" vertOverflow="ellipsis" vert="horz" wrap="square" anchor="ctr" anchorCtr="1"/>
            <a:lstStyle/>
            <a:p>
              <a:pPr>
                <a:defRPr sz="20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Gill Sans MT" panose="020B0502020104020203" pitchFamily="34" charset="0"/>
                <a:ea typeface="+mn-ea"/>
                <a:cs typeface="+mn-cs"/>
              </a:defRPr>
            </a:pPr>
            <a:endParaRPr lang="en-US"/>
          </a:p>
        </c:txPr>
        <c:crossAx val="221149144"/>
        <c:crosses val="autoZero"/>
        <c:crossBetween val="between"/>
      </c:val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solidFill>
        <a:schemeClr val="tx1">
          <a:lumMod val="15000"/>
          <a:lumOff val="85000"/>
        </a:schemeClr>
      </a:solid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8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omments/modernComment_106_AAD6F24B.xml><?xml version="1.0" encoding="utf-8"?>
<p188:cmLst xmlns:a="http://schemas.openxmlformats.org/drawingml/2006/main" xmlns:r="http://schemas.openxmlformats.org/officeDocument/2006/relationships" xmlns:p188="http://schemas.microsoft.com/office/powerpoint/2018/8/main">
  <p188:cm id="{BC64FDB1-B93C-451E-BBC9-8C7D1F41AA95}" authorId="{B44F95B7-2D40-3633-1B64-F9FF5DBA45A2}" created="2023-05-03T13:28:51.094">
    <ac:txMkLst xmlns:ac="http://schemas.microsoft.com/office/drawing/2013/main/command">
      <pc:docMk xmlns:pc="http://schemas.microsoft.com/office/powerpoint/2013/main/command"/>
      <pc:sldMk xmlns:pc="http://schemas.microsoft.com/office/powerpoint/2013/main/command" cId="2866213451" sldId="262"/>
      <ac:spMk id="7" creationId="{00000000-0000-0000-0000-000000000000}"/>
      <ac:txMk cp="77" len="152">
        <ac:context len="334" hash="4072700190"/>
      </ac:txMk>
    </ac:txMkLst>
    <p188:pos x="10265229" y="743404"/>
    <p188:txBody>
      <a:bodyPr/>
      <a:lstStyle/>
      <a:p>
        <a:r>
          <a:rPr lang="en-GB"/>
          <a:t>Add the period assessed- Jan-Dec 2022?</a:t>
        </a:r>
      </a:p>
    </p188:txBody>
  </p188:cm>
</p188:cmLst>
</file>

<file path=ppt/comments/modernComment_108_E09420A9.xml><?xml version="1.0" encoding="utf-8"?>
<p188:cmLst xmlns:a="http://schemas.openxmlformats.org/drawingml/2006/main" xmlns:r="http://schemas.openxmlformats.org/officeDocument/2006/relationships" xmlns:p188="http://schemas.microsoft.com/office/powerpoint/2018/8/main">
  <p188:cm id="{103043E7-5FD4-4B58-89F5-7F3C2FDD0307}" authorId="{B44F95B7-2D40-3633-1B64-F9FF5DBA45A2}" created="2023-05-03T13:33:31.430">
    <ac:txMkLst xmlns:ac="http://schemas.microsoft.com/office/drawing/2013/main/command">
      <pc:docMk xmlns:pc="http://schemas.microsoft.com/office/powerpoint/2013/main/command"/>
      <pc:sldMk xmlns:pc="http://schemas.microsoft.com/office/powerpoint/2013/main/command" cId="3767804073" sldId="264"/>
      <ac:spMk id="7" creationId="{00000000-0000-0000-0000-000000000000}"/>
      <ac:txMk cp="203" len="94">
        <ac:context len="299" hash="863084723"/>
      </ac:txMk>
    </ac:txMkLst>
    <p188:pos x="9483090" y="2769235"/>
    <p188:txBody>
      <a:bodyPr/>
      <a:lstStyle/>
      <a:p>
        <a:r>
          <a:rPr lang="en-GB"/>
          <a:t>I wouldn't introduce this data in the conclusion - can we add this result below one of the charts in the results section? Such as saying 'The most common diagnosis for prescribing antimicrobials in the OPD was found to be URTIs (at x%), …'</a:t>
        </a:r>
      </a:p>
    </p188:txBody>
  </p188:cm>
</p188:cmLst>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67311"/>
          </a:xfrm>
          <a:prstGeom prst="rect">
            <a:avLst/>
          </a:prstGeom>
        </p:spPr>
        <p:txBody>
          <a:bodyPr vert="horz" lIns="91440" tIns="45720" rIns="91440" bIns="45720" rtlCol="0"/>
          <a:lstStyle>
            <a:lvl1pPr algn="r">
              <a:defRPr sz="1200"/>
            </a:lvl1pPr>
          </a:lstStyle>
          <a:p>
            <a:fld id="{A8D99F12-66C0-4560-81F1-E4A98835BFC0}" type="datetimeFigureOut">
              <a:rPr lang="en-US" smtClean="0"/>
              <a:t>5/6/2023</a:t>
            </a:fld>
            <a:endParaRPr lang="en-US"/>
          </a:p>
        </p:txBody>
      </p:sp>
      <p:sp>
        <p:nvSpPr>
          <p:cNvPr id="4" name="Footer Placeholder 3"/>
          <p:cNvSpPr>
            <a:spLocks noGrp="1"/>
          </p:cNvSpPr>
          <p:nvPr>
            <p:ph type="ftr" sz="quarter" idx="2"/>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846554"/>
            <a:ext cx="2971800" cy="467310"/>
          </a:xfrm>
          <a:prstGeom prst="rect">
            <a:avLst/>
          </a:prstGeom>
        </p:spPr>
        <p:txBody>
          <a:bodyPr vert="horz" lIns="91440" tIns="45720" rIns="91440" bIns="45720" rtlCol="0" anchor="b"/>
          <a:lstStyle>
            <a:lvl1pPr algn="r">
              <a:defRPr sz="1200"/>
            </a:lvl1pPr>
          </a:lstStyle>
          <a:p>
            <a:fld id="{2511D118-0C12-4423-A429-4EF1F08EBD6F}" type="slidenum">
              <a:rPr lang="en-US" smtClean="0"/>
              <a:t>‹#›</a:t>
            </a:fld>
            <a:endParaRPr lang="en-US"/>
          </a:p>
        </p:txBody>
      </p:sp>
    </p:spTree>
    <p:extLst>
      <p:ext uri="{BB962C8B-B14F-4D97-AF65-F5344CB8AC3E}">
        <p14:creationId xmlns:p14="http://schemas.microsoft.com/office/powerpoint/2010/main" val="277350013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F6F719A6-926A-431B-B048-66E67BA4A416}"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2532246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F719A6-926A-431B-B048-66E67BA4A416}"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1899191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F719A6-926A-431B-B048-66E67BA4A416}"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42258481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6F719A6-926A-431B-B048-66E67BA4A416}"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35328791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F6F719A6-926A-431B-B048-66E67BA4A416}" type="datetimeFigureOut">
              <a:rPr lang="en-US" smtClean="0"/>
              <a:t>5/6/2023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25862031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6F719A6-926A-431B-B048-66E67BA4A416}" type="datetimeFigureOut">
              <a:rPr lang="en-US" smtClean="0"/>
              <a:t>5/6/2023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35270677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6F719A6-926A-431B-B048-66E67BA4A416}" type="datetimeFigureOut">
              <a:rPr lang="en-US" smtClean="0"/>
              <a:t>5/6/2023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26736146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6F719A6-926A-431B-B048-66E67BA4A416}" type="datetimeFigureOut">
              <a:rPr lang="en-US" smtClean="0"/>
              <a:t>5/6/2023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9490508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F719A6-926A-431B-B048-66E67BA4A416}" type="datetimeFigureOut">
              <a:rPr lang="en-US" smtClean="0"/>
              <a:t>5/6/2023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40481727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F719A6-926A-431B-B048-66E67BA4A416}" type="datetimeFigureOut">
              <a:rPr lang="en-US" smtClean="0"/>
              <a:t>5/6/2023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9131764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6F719A6-926A-431B-B048-66E67BA4A416}" type="datetimeFigureOut">
              <a:rPr lang="en-US" smtClean="0"/>
              <a:t>5/6/2023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20D34DC-8950-4476-B3B1-6F2E13BC83EC}" type="slidenum">
              <a:rPr lang="en-US" smtClean="0"/>
              <a:t>‹#›</a:t>
            </a:fld>
            <a:endParaRPr lang="en-US"/>
          </a:p>
        </p:txBody>
      </p:sp>
    </p:spTree>
    <p:extLst>
      <p:ext uri="{BB962C8B-B14F-4D97-AF65-F5344CB8AC3E}">
        <p14:creationId xmlns:p14="http://schemas.microsoft.com/office/powerpoint/2010/main" val="24201286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F719A6-926A-431B-B048-66E67BA4A416}" type="datetimeFigureOut">
              <a:rPr lang="en-US" smtClean="0"/>
              <a:t>5/6/2023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20D34DC-8950-4476-B3B1-6F2E13BC83EC}" type="slidenum">
              <a:rPr lang="en-US" smtClean="0"/>
              <a:t>‹#›</a:t>
            </a:fld>
            <a:endParaRPr lang="en-US"/>
          </a:p>
        </p:txBody>
      </p:sp>
    </p:spTree>
    <p:extLst>
      <p:ext uri="{BB962C8B-B14F-4D97-AF65-F5344CB8AC3E}">
        <p14:creationId xmlns:p14="http://schemas.microsoft.com/office/powerpoint/2010/main" val="16301643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chart" Target="../charts/chart3.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microsoft.com/office/2018/10/relationships/comments" Target="../comments/modernComment_108_E09420A9.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8" Type="http://schemas.openxmlformats.org/officeDocument/2006/relationships/hyperlink" Target="https://doi.org/10.1371/journal.pone.0270048" TargetMode="External"/><Relationship Id="rId3" Type="http://schemas.openxmlformats.org/officeDocument/2006/relationships/image" Target="../media/image1.png"/><Relationship Id="rId7" Type="http://schemas.openxmlformats.org/officeDocument/2006/relationships/hyperlink" Target="https://www.ncbi.nlm.nih.gov/pmc/articles/PMC4748131/#czv048-B31" TargetMode="External"/><Relationship Id="rId12"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hyperlink" Target="https://www.ncbi.nlm.nih.gov/pmc/articles/PMC4748131/#czv048-B32" TargetMode="External"/><Relationship Id="rId11" Type="http://schemas.openxmlformats.org/officeDocument/2006/relationships/hyperlink" Target="https://www.cdc.gov/ncezid/dhqp/index.html" TargetMode="External"/><Relationship Id="rId5" Type="http://schemas.openxmlformats.org/officeDocument/2006/relationships/hyperlink" Target="https://www.ncbi.nlm.nih.gov/pmc/articles/PMC7562818/#bib0140" TargetMode="External"/><Relationship Id="rId10" Type="http://schemas.openxmlformats.org/officeDocument/2006/relationships/hyperlink" Target="https://www.cdc.gov/ncezid/dw-index.html" TargetMode="External"/><Relationship Id="rId4" Type="http://schemas.openxmlformats.org/officeDocument/2006/relationships/hyperlink" Target="https://www.ncbi.nlm.nih.gov/pmc/articles/PMC7562818/#bib0065" TargetMode="External"/><Relationship Id="rId9" Type="http://schemas.openxmlformats.org/officeDocument/2006/relationships/hyperlink" Target="http://www.cdc.gov/"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microsoft.com/office/2018/10/relationships/comments" Target="../comments/modernComment_106_AAD6F24B.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chart" Target="../charts/chart1.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4.xml"/><Relationship Id="rId4" Type="http://schemas.openxmlformats.org/officeDocument/2006/relationships/chart" Target="../charts/char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98128" y="1429407"/>
            <a:ext cx="10834890" cy="2080556"/>
          </a:xfrm>
        </p:spPr>
        <p:txBody>
          <a:bodyPr>
            <a:normAutofit/>
          </a:bodyPr>
          <a:lstStyle/>
          <a:p>
            <a:r>
              <a:rPr lang="en-GB" sz="4400" b="1" dirty="0">
                <a:solidFill>
                  <a:srgbClr val="1D2228"/>
                </a:solidFill>
                <a:effectLst/>
                <a:latin typeface="Gill Sans MT" panose="020B0502020104020203" pitchFamily="34" charset="0"/>
                <a:ea typeface="Calibri" panose="020F0502020204030204" pitchFamily="34" charset="0"/>
              </a:rPr>
              <a:t>Prescriptions Audit Conducted at Nyakach County Hospital,</a:t>
            </a:r>
            <a:br>
              <a:rPr lang="en-GB" sz="4400" b="1" dirty="0">
                <a:solidFill>
                  <a:srgbClr val="1D2228"/>
                </a:solidFill>
                <a:effectLst/>
                <a:latin typeface="Gill Sans MT" panose="020B0502020104020203" pitchFamily="34" charset="0"/>
                <a:ea typeface="Calibri" panose="020F0502020204030204" pitchFamily="34" charset="0"/>
              </a:rPr>
            </a:br>
            <a:r>
              <a:rPr lang="en-GB" sz="4400" b="1" dirty="0">
                <a:solidFill>
                  <a:srgbClr val="1D2228"/>
                </a:solidFill>
                <a:effectLst/>
                <a:latin typeface="Gill Sans MT" panose="020B0502020104020203" pitchFamily="34" charset="0"/>
                <a:ea typeface="Calibri" panose="020F0502020204030204" pitchFamily="34" charset="0"/>
              </a:rPr>
              <a:t>Kisumu.</a:t>
            </a:r>
            <a:endParaRPr lang="en-US" sz="4400" dirty="0">
              <a:latin typeface="Gill Sans MT" panose="020B0502020104020203" pitchFamily="34" charset="0"/>
            </a:endParaRPr>
          </a:p>
        </p:txBody>
      </p:sp>
      <p:sp>
        <p:nvSpPr>
          <p:cNvPr id="3" name="Subtitle 2"/>
          <p:cNvSpPr>
            <a:spLocks noGrp="1"/>
          </p:cNvSpPr>
          <p:nvPr>
            <p:ph type="subTitle" idx="1"/>
          </p:nvPr>
        </p:nvSpPr>
        <p:spPr>
          <a:xfrm>
            <a:off x="1397875" y="3602038"/>
            <a:ext cx="9583314" cy="2080556"/>
          </a:xfrm>
        </p:spPr>
        <p:txBody>
          <a:bodyPr>
            <a:normAutofit/>
          </a:bodyPr>
          <a:lstStyle/>
          <a:p>
            <a:pPr algn="l"/>
            <a:r>
              <a:rPr lang="en-GB" sz="2400" dirty="0">
                <a:latin typeface="Gill Sans MT" panose="020B0502020104020203" pitchFamily="34" charset="0"/>
              </a:rPr>
              <a:t>David Omondi </a:t>
            </a:r>
            <a:r>
              <a:rPr lang="en-GB" sz="2400" dirty="0" err="1">
                <a:latin typeface="Gill Sans MT" panose="020B0502020104020203" pitchFamily="34" charset="0"/>
              </a:rPr>
              <a:t>Meyo</a:t>
            </a:r>
            <a:r>
              <a:rPr lang="en-US" baseline="30000" dirty="0">
                <a:latin typeface="Gill Sans MT" panose="020B0502020104020203" pitchFamily="34" charset="0"/>
              </a:rPr>
              <a:t>1</a:t>
            </a:r>
            <a:r>
              <a:rPr lang="en-US" dirty="0">
                <a:latin typeface="Gill Sans MT" panose="020B0502020104020203" pitchFamily="34" charset="0"/>
              </a:rPr>
              <a:t>, </a:t>
            </a:r>
            <a:r>
              <a:rPr lang="en-GB" dirty="0">
                <a:latin typeface="Gill Sans MT" panose="020B0502020104020203" pitchFamily="34" charset="0"/>
              </a:rPr>
              <a:t>Helen Wangai</a:t>
            </a:r>
            <a:r>
              <a:rPr lang="en-US" baseline="30000" dirty="0">
                <a:latin typeface="Gill Sans MT" panose="020B0502020104020203" pitchFamily="34" charset="0"/>
              </a:rPr>
              <a:t>2</a:t>
            </a:r>
            <a:r>
              <a:rPr lang="en-US" dirty="0">
                <a:latin typeface="Gill Sans MT" panose="020B0502020104020203" pitchFamily="34" charset="0"/>
              </a:rPr>
              <a:t>, </a:t>
            </a:r>
            <a:r>
              <a:rPr lang="en-GB" dirty="0">
                <a:latin typeface="Gill Sans MT" panose="020B0502020104020203" pitchFamily="34" charset="0"/>
              </a:rPr>
              <a:t>Nkatha Gitonga</a:t>
            </a:r>
            <a:r>
              <a:rPr lang="en-US" baseline="30000" dirty="0">
                <a:latin typeface="Gill Sans MT" panose="020B0502020104020203" pitchFamily="34" charset="0"/>
              </a:rPr>
              <a:t>2</a:t>
            </a:r>
            <a:r>
              <a:rPr lang="en-US" dirty="0">
                <a:latin typeface="Gill Sans MT" panose="020B0502020104020203" pitchFamily="34" charset="0"/>
              </a:rPr>
              <a:t>,</a:t>
            </a:r>
            <a:r>
              <a:rPr lang="en-GB" dirty="0">
                <a:latin typeface="Gill Sans MT" panose="020B0502020104020203" pitchFamily="34" charset="0"/>
              </a:rPr>
              <a:t> Mitchel Okumu</a:t>
            </a:r>
            <a:r>
              <a:rPr lang="en-US" baseline="30000" dirty="0">
                <a:latin typeface="Gill Sans MT" panose="020B0502020104020203" pitchFamily="34" charset="0"/>
              </a:rPr>
              <a:t>3</a:t>
            </a:r>
            <a:r>
              <a:rPr lang="en-GB" dirty="0">
                <a:latin typeface="Gill Sans MT" panose="020B0502020104020203" pitchFamily="34" charset="0"/>
              </a:rPr>
              <a:t> </a:t>
            </a:r>
            <a:endParaRPr lang="en-GB" sz="2400" dirty="0">
              <a:latin typeface="Gill Sans MT" panose="020B0502020104020203" pitchFamily="34" charset="0"/>
            </a:endParaRPr>
          </a:p>
          <a:p>
            <a:pPr marL="457200" indent="-457200" algn="l">
              <a:buAutoNum type="arabicPeriod"/>
            </a:pPr>
            <a:r>
              <a:rPr lang="en-GB" sz="1900" dirty="0" err="1">
                <a:latin typeface="Gill Sans MT" panose="020B0502020104020203" pitchFamily="34" charset="0"/>
              </a:rPr>
              <a:t>Nyakach</a:t>
            </a:r>
            <a:r>
              <a:rPr lang="en-GB" sz="1900" dirty="0">
                <a:latin typeface="Gill Sans MT" panose="020B0502020104020203" pitchFamily="34" charset="0"/>
              </a:rPr>
              <a:t> County Hospital</a:t>
            </a:r>
          </a:p>
          <a:p>
            <a:pPr marL="457200" indent="-457200" algn="l">
              <a:buAutoNum type="arabicPeriod"/>
            </a:pPr>
            <a:r>
              <a:rPr lang="en-GB" sz="1900" dirty="0">
                <a:latin typeface="Gill Sans MT" panose="020B0502020104020203" pitchFamily="34" charset="0"/>
              </a:rPr>
              <a:t>USAID Medicine, Technologies and Pharmaceutical Services (MTaPS) Program</a:t>
            </a:r>
          </a:p>
          <a:p>
            <a:pPr marL="457200" indent="-457200" algn="l">
              <a:buAutoNum type="arabicPeriod"/>
            </a:pPr>
            <a:r>
              <a:rPr lang="en-GB" sz="1900" dirty="0">
                <a:latin typeface="Gill Sans MT" panose="020B0502020104020203" pitchFamily="34" charset="0"/>
              </a:rPr>
              <a:t>Department of Health Services,  Kisumu County.</a:t>
            </a:r>
            <a:endParaRPr lang="en-US" sz="1900" dirty="0">
              <a:latin typeface="Gill Sans MT" panose="020B0502020104020203" pitchFamily="34" charset="0"/>
            </a:endParaRPr>
          </a:p>
        </p:txBody>
      </p:sp>
      <p:pic>
        <p:nvPicPr>
          <p:cNvPr id="4" name="Google Shape;222;p10">
            <a:extLst>
              <a:ext uri="{FF2B5EF4-FFF2-40B4-BE49-F238E27FC236}">
                <a16:creationId xmlns="" xmlns:a16="http://schemas.microsoft.com/office/drawing/2014/main" id="{AFA04DF8-8F1C-43C3-BB34-068FD94DBE3F}"/>
              </a:ext>
            </a:extLst>
          </p:cNvPr>
          <p:cNvPicPr preferRelativeResize="0"/>
          <p:nvPr/>
        </p:nvPicPr>
        <p:blipFill>
          <a:blip r:embed="rId2">
            <a:alphaModFix/>
          </a:blip>
          <a:stretch>
            <a:fillRect/>
          </a:stretch>
        </p:blipFill>
        <p:spPr>
          <a:xfrm>
            <a:off x="1016000" y="6073688"/>
            <a:ext cx="10317018" cy="696897"/>
          </a:xfrm>
          <a:prstGeom prst="rect">
            <a:avLst/>
          </a:prstGeom>
          <a:noFill/>
          <a:ln>
            <a:noFill/>
          </a:ln>
        </p:spPr>
      </p:pic>
      <p:pic>
        <p:nvPicPr>
          <p:cNvPr id="5" name="Picture 4">
            <a:extLst>
              <a:ext uri="{FF2B5EF4-FFF2-40B4-BE49-F238E27FC236}">
                <a16:creationId xmlns="" xmlns:a16="http://schemas.microsoft.com/office/drawing/2014/main" id="{523A9D20-771B-43C6-82AA-3BD801253549}"/>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8128" y="295905"/>
            <a:ext cx="1198892" cy="826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Kizazi Chetu">
            <a:extLst>
              <a:ext uri="{FF2B5EF4-FFF2-40B4-BE49-F238E27FC236}">
                <a16:creationId xmlns="" xmlns:a16="http://schemas.microsoft.com/office/drawing/2014/main" id="{06041625-F303-49A6-987B-CE14BF2F6E9F}"/>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17269" y="0"/>
            <a:ext cx="2276603" cy="165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6495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7944" y="864230"/>
            <a:ext cx="9225856" cy="826458"/>
          </a:xfrm>
        </p:spPr>
        <p:txBody>
          <a:bodyPr>
            <a:normAutofit/>
          </a:bodyPr>
          <a:lstStyle/>
          <a:p>
            <a:r>
              <a:rPr lang="en-US" b="1" dirty="0">
                <a:latin typeface="Gill Sans MT" panose="020B0502020104020203" pitchFamily="34" charset="0"/>
              </a:rPr>
              <a:t>Results cont’d</a:t>
            </a:r>
          </a:p>
        </p:txBody>
      </p:sp>
      <p:pic>
        <p:nvPicPr>
          <p:cNvPr id="4" name="Picture 3">
            <a:extLst>
              <a:ext uri="{FF2B5EF4-FFF2-40B4-BE49-F238E27FC236}">
                <a16:creationId xmlns="" xmlns:a16="http://schemas.microsoft.com/office/drawing/2014/main" id="{B9B0BF12-2EDB-415C-A81E-B1E518F8766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2364" y="64655"/>
            <a:ext cx="1695508" cy="1314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Kizazi Chetu">
            <a:extLst>
              <a:ext uri="{FF2B5EF4-FFF2-40B4-BE49-F238E27FC236}">
                <a16:creationId xmlns="" xmlns:a16="http://schemas.microsoft.com/office/drawing/2014/main" id="{64F5DBA9-A884-4900-A0F8-AA47DF4AFB6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966036" y="29249"/>
            <a:ext cx="2051108" cy="1477819"/>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0" name="Content Placeholder 9">
            <a:extLst>
              <a:ext uri="{FF2B5EF4-FFF2-40B4-BE49-F238E27FC236}">
                <a16:creationId xmlns="" xmlns:a16="http://schemas.microsoft.com/office/drawing/2014/main" id="{D111DA4C-C3CB-4154-A85B-1BA65ED70B1F}"/>
              </a:ext>
            </a:extLst>
          </p:cNvPr>
          <p:cNvGraphicFramePr>
            <a:graphicFrameLocks noGrp="1"/>
          </p:cNvGraphicFramePr>
          <p:nvPr>
            <p:ph sz="half" idx="2"/>
            <p:extLst>
              <p:ext uri="{D42A27DB-BD31-4B8C-83A1-F6EECF244321}">
                <p14:modId xmlns:p14="http://schemas.microsoft.com/office/powerpoint/2010/main" val="2032746817"/>
              </p:ext>
            </p:extLst>
          </p:nvPr>
        </p:nvGraphicFramePr>
        <p:xfrm>
          <a:off x="1052944" y="1786759"/>
          <a:ext cx="9858895" cy="4687932"/>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14419250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8754" y="-1"/>
            <a:ext cx="1682410" cy="12320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1016000" y="6073688"/>
            <a:ext cx="10317018" cy="696897"/>
          </a:xfrm>
          <a:prstGeom prst="rect">
            <a:avLst/>
          </a:prstGeom>
          <a:noFill/>
          <a:ln>
            <a:noFill/>
          </a:ln>
        </p:spPr>
      </p:pic>
      <p:sp>
        <p:nvSpPr>
          <p:cNvPr id="6" name="Title 5"/>
          <p:cNvSpPr>
            <a:spLocks noGrp="1"/>
          </p:cNvSpPr>
          <p:nvPr>
            <p:ph type="title"/>
          </p:nvPr>
        </p:nvSpPr>
        <p:spPr>
          <a:xfrm>
            <a:off x="2179782" y="993140"/>
            <a:ext cx="5514109" cy="697547"/>
          </a:xfrm>
        </p:spPr>
        <p:txBody>
          <a:bodyPr/>
          <a:lstStyle/>
          <a:p>
            <a:r>
              <a:rPr lang="en-US" b="1" dirty="0">
                <a:latin typeface="Gill Sans MT" panose="020B0502020104020203" pitchFamily="34" charset="0"/>
              </a:rPr>
              <a:t>Conclusion</a:t>
            </a:r>
          </a:p>
        </p:txBody>
      </p:sp>
      <p:sp>
        <p:nvSpPr>
          <p:cNvPr id="7" name="Content Placeholder 6"/>
          <p:cNvSpPr>
            <a:spLocks noGrp="1"/>
          </p:cNvSpPr>
          <p:nvPr>
            <p:ph idx="1"/>
          </p:nvPr>
        </p:nvSpPr>
        <p:spPr/>
        <p:txBody>
          <a:bodyPr>
            <a:normAutofit/>
          </a:bodyPr>
          <a:lstStyle/>
          <a:p>
            <a:r>
              <a:rPr lang="en-GB" sz="3200" dirty="0">
                <a:solidFill>
                  <a:srgbClr val="1D2228"/>
                </a:solidFill>
                <a:effectLst/>
                <a:latin typeface="Gill Sans MT" panose="020B0502020104020203" pitchFamily="34" charset="0"/>
                <a:ea typeface="Calibri" panose="020F0502020204030204" pitchFamily="34" charset="0"/>
              </a:rPr>
              <a:t>There was an overall downward trend in prescribing of antimicrobial agents</a:t>
            </a:r>
            <a:r>
              <a:rPr lang="en-GB" sz="3200" dirty="0">
                <a:solidFill>
                  <a:srgbClr val="1D2228"/>
                </a:solidFill>
                <a:latin typeface="Gill Sans MT" panose="020B0502020104020203" pitchFamily="34" charset="0"/>
                <a:ea typeface="Calibri" panose="020F0502020204030204" pitchFamily="34" charset="0"/>
              </a:rPr>
              <a:t> in the OPD</a:t>
            </a:r>
            <a:r>
              <a:rPr lang="en-GB" sz="3200" dirty="0">
                <a:solidFill>
                  <a:srgbClr val="1D2228"/>
                </a:solidFill>
                <a:effectLst/>
                <a:latin typeface="Gill Sans MT" panose="020B0502020104020203" pitchFamily="34" charset="0"/>
                <a:ea typeface="Calibri" panose="020F0502020204030204" pitchFamily="34" charset="0"/>
              </a:rPr>
              <a:t> </a:t>
            </a:r>
          </a:p>
          <a:p>
            <a:r>
              <a:rPr lang="en-GB" sz="3200" dirty="0">
                <a:solidFill>
                  <a:srgbClr val="1D2228"/>
                </a:solidFill>
                <a:effectLst/>
                <a:latin typeface="Gill Sans MT" panose="020B0502020104020203" pitchFamily="34" charset="0"/>
                <a:ea typeface="Calibri" panose="020F0502020204030204" pitchFamily="34" charset="0"/>
              </a:rPr>
              <a:t>However, the average prescribing rate was found to be </a:t>
            </a:r>
            <a:r>
              <a:rPr lang="en-GB" sz="3200" dirty="0" smtClean="0">
                <a:solidFill>
                  <a:srgbClr val="1D2228"/>
                </a:solidFill>
                <a:effectLst/>
                <a:latin typeface="Gill Sans MT" panose="020B0502020104020203" pitchFamily="34" charset="0"/>
                <a:ea typeface="Calibri" panose="020F0502020204030204" pitchFamily="34" charset="0"/>
              </a:rPr>
              <a:t>48%.</a:t>
            </a:r>
            <a:endParaRPr lang="en-GB" sz="3200" dirty="0">
              <a:solidFill>
                <a:srgbClr val="1D2228"/>
              </a:solidFill>
              <a:effectLst/>
              <a:latin typeface="Gill Sans MT" panose="020B0502020104020203" pitchFamily="34" charset="0"/>
              <a:ea typeface="Calibri" panose="020F0502020204030204" pitchFamily="34" charset="0"/>
            </a:endParaRPr>
          </a:p>
          <a:p>
            <a:r>
              <a:rPr lang="en-GB" sz="3200" dirty="0">
                <a:solidFill>
                  <a:srgbClr val="1D2228"/>
                </a:solidFill>
                <a:effectLst/>
                <a:latin typeface="Gill Sans MT" panose="020B0502020104020203" pitchFamily="34" charset="0"/>
                <a:ea typeface="Calibri" panose="020F0502020204030204" pitchFamily="34" charset="0"/>
              </a:rPr>
              <a:t>WHO</a:t>
            </a:r>
            <a:r>
              <a:rPr lang="en-GB" sz="3200" dirty="0">
                <a:solidFill>
                  <a:srgbClr val="1D2228"/>
                </a:solidFill>
                <a:latin typeface="Gill Sans MT" panose="020B0502020104020203" pitchFamily="34" charset="0"/>
                <a:ea typeface="Calibri" panose="020F0502020204030204" pitchFamily="34" charset="0"/>
              </a:rPr>
              <a:t> </a:t>
            </a:r>
            <a:r>
              <a:rPr lang="en-GB" sz="3200" dirty="0">
                <a:solidFill>
                  <a:srgbClr val="1D2228"/>
                </a:solidFill>
                <a:effectLst/>
                <a:latin typeface="Gill Sans MT" panose="020B0502020104020203" pitchFamily="34" charset="0"/>
                <a:ea typeface="Calibri" panose="020F0502020204030204" pitchFamily="34" charset="0"/>
              </a:rPr>
              <a:t>recommendations of 20-26.8% had not been achieved.</a:t>
            </a:r>
          </a:p>
          <a:p>
            <a:r>
              <a:rPr lang="en-GB" sz="3200" dirty="0">
                <a:solidFill>
                  <a:srgbClr val="1D2228"/>
                </a:solidFill>
                <a:latin typeface="Gill Sans MT" panose="020B0502020104020203" pitchFamily="34" charset="0"/>
              </a:rPr>
              <a:t>Antimicrobials overuse is probable being that the most common diagnosis was found to be URTI. </a:t>
            </a:r>
            <a:endParaRPr lang="en-GB" sz="3200" dirty="0">
              <a:latin typeface="Gill Sans MT" panose="020B0502020104020203" pitchFamily="34" charset="0"/>
            </a:endParaRPr>
          </a:p>
          <a:p>
            <a:endParaRPr lang="en-US" sz="3200" dirty="0">
              <a:latin typeface="Gill Sans MT" panose="020B0502020104020203" pitchFamily="34" charset="0"/>
            </a:endParaRPr>
          </a:p>
        </p:txBody>
      </p:sp>
      <p:pic>
        <p:nvPicPr>
          <p:cNvPr id="8" name="Picture 7" descr="Kizazi Chetu">
            <a:extLst>
              <a:ext uri="{FF2B5EF4-FFF2-40B4-BE49-F238E27FC236}">
                <a16:creationId xmlns="" xmlns:a16="http://schemas.microsoft.com/office/drawing/2014/main" id="{3576DBFF-3B74-47CD-81B9-37DD36A1438E}"/>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17269" y="0"/>
            <a:ext cx="2276603" cy="165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7804073"/>
      </p:ext>
    </p:extLst>
  </p:cSld>
  <p:clrMapOvr>
    <a:masterClrMapping/>
  </p:clrMapOvr>
  <p:extLst mod="1">
    <p:ext uri="{6950BFC3-D8DA-4A85-94F7-54DA5524770B}">
      <p188:commentRel xmlns="" xmlns:p188="http://schemas.microsoft.com/office/powerpoint/2018/8/main" r:id="rId5"/>
    </p:ext>
  </p:extLs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3891" y="1422"/>
            <a:ext cx="1477817" cy="12639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766619" y="6247179"/>
            <a:ext cx="10317018" cy="523406"/>
          </a:xfrm>
          <a:prstGeom prst="rect">
            <a:avLst/>
          </a:prstGeom>
          <a:noFill/>
          <a:ln>
            <a:noFill/>
          </a:ln>
        </p:spPr>
      </p:pic>
      <p:sp>
        <p:nvSpPr>
          <p:cNvPr id="6" name="Title 5"/>
          <p:cNvSpPr>
            <a:spLocks noGrp="1"/>
          </p:cNvSpPr>
          <p:nvPr>
            <p:ph type="title"/>
          </p:nvPr>
        </p:nvSpPr>
        <p:spPr>
          <a:xfrm>
            <a:off x="2133600" y="676679"/>
            <a:ext cx="6437746" cy="697547"/>
          </a:xfrm>
        </p:spPr>
        <p:txBody>
          <a:bodyPr/>
          <a:lstStyle/>
          <a:p>
            <a:r>
              <a:rPr lang="en-US" b="1" dirty="0">
                <a:latin typeface="Gill Sans MT" panose="020B0502020104020203" pitchFamily="34" charset="0"/>
              </a:rPr>
              <a:t>References</a:t>
            </a:r>
          </a:p>
        </p:txBody>
      </p:sp>
      <p:sp>
        <p:nvSpPr>
          <p:cNvPr id="7" name="Content Placeholder 6"/>
          <p:cNvSpPr>
            <a:spLocks noGrp="1"/>
          </p:cNvSpPr>
          <p:nvPr>
            <p:ph idx="1"/>
          </p:nvPr>
        </p:nvSpPr>
        <p:spPr>
          <a:xfrm>
            <a:off x="367781" y="1330027"/>
            <a:ext cx="11353800" cy="4917152"/>
          </a:xfrm>
        </p:spPr>
        <p:txBody>
          <a:bodyPr>
            <a:noAutofit/>
          </a:bodyPr>
          <a:lstStyle/>
          <a:p>
            <a:r>
              <a:rPr lang="en-US" sz="2400" b="0" i="0" dirty="0">
                <a:effectLst/>
                <a:latin typeface="Gill Sans MT" panose="020B0502020104020203" pitchFamily="34" charset="0"/>
                <a:cs typeface="Times New Roman" panose="02020603050405020304" pitchFamily="18" charset="0"/>
              </a:rPr>
              <a:t>Antimicrobial Resistance Collaborators. (2022). Global burden of bacterial antimicrobial resistance in 2019: a systematic analysis.</a:t>
            </a:r>
            <a:endParaRPr lang="en-GB" sz="2400" dirty="0">
              <a:latin typeface="Gill Sans MT" panose="020B0502020104020203" pitchFamily="34" charset="0"/>
              <a:cs typeface="Times New Roman" panose="02020603050405020304" pitchFamily="18" charset="0"/>
            </a:endParaRPr>
          </a:p>
          <a:p>
            <a:pPr>
              <a:lnSpc>
                <a:spcPct val="100000"/>
              </a:lnSpc>
            </a:pPr>
            <a:r>
              <a:rPr lang="en-GB" sz="2400" dirty="0">
                <a:latin typeface="Gill Sans MT" panose="020B0502020104020203" pitchFamily="34" charset="0"/>
                <a:cs typeface="Times New Roman" panose="02020603050405020304" pitchFamily="18" charset="0"/>
              </a:rPr>
              <a:t>MOH registers MOH 204A and 204B for Nyakach county hospital, Kisumu.</a:t>
            </a:r>
          </a:p>
          <a:p>
            <a:pPr>
              <a:lnSpc>
                <a:spcPct val="100000"/>
              </a:lnSpc>
            </a:pPr>
            <a:r>
              <a:rPr lang="da-DK" sz="2400" b="0" i="0" dirty="0">
                <a:solidFill>
                  <a:srgbClr val="212121"/>
                </a:solidFill>
                <a:effectLst/>
                <a:latin typeface="Gill Sans MT" panose="020B0502020104020203" pitchFamily="34" charset="0"/>
                <a:cs typeface="Times New Roman" panose="02020603050405020304" pitchFamily="18" charset="0"/>
              </a:rPr>
              <a:t>(</a:t>
            </a:r>
            <a:r>
              <a:rPr lang="da-DK" sz="2400" b="0" i="0" u="sng" dirty="0">
                <a:solidFill>
                  <a:srgbClr val="205493"/>
                </a:solidFill>
                <a:effectLst/>
                <a:latin typeface="Gill Sans MT" panose="020B0502020104020203" pitchFamily="34" charset="0"/>
                <a:cs typeface="Times New Roman" panose="02020603050405020304" pitchFamily="18" charset="0"/>
                <a:hlinkClick r:id="rId4"/>
              </a:rPr>
              <a:t>Gharbi et al., 2016</a:t>
            </a:r>
            <a:r>
              <a:rPr lang="da-DK" sz="2400" b="0" i="0" dirty="0">
                <a:solidFill>
                  <a:srgbClr val="212121"/>
                </a:solidFill>
                <a:effectLst/>
                <a:latin typeface="Gill Sans MT" panose="020B0502020104020203" pitchFamily="34" charset="0"/>
                <a:cs typeface="Times New Roman" panose="02020603050405020304" pitchFamily="18" charset="0"/>
              </a:rPr>
              <a:t>, </a:t>
            </a:r>
            <a:r>
              <a:rPr lang="da-DK" sz="2400" b="0" i="0" u="sng" dirty="0">
                <a:solidFill>
                  <a:srgbClr val="376FAA"/>
                </a:solidFill>
                <a:effectLst/>
                <a:latin typeface="Gill Sans MT" panose="020B0502020104020203" pitchFamily="34" charset="0"/>
                <a:cs typeface="Times New Roman" panose="02020603050405020304" pitchFamily="18" charset="0"/>
                <a:hlinkClick r:id="rId5"/>
              </a:rPr>
              <a:t>Okoth et al., 2018</a:t>
            </a:r>
            <a:r>
              <a:rPr lang="da-DK" sz="2400" b="0" i="0" dirty="0">
                <a:solidFill>
                  <a:srgbClr val="212121"/>
                </a:solidFill>
                <a:effectLst/>
                <a:latin typeface="Gill Sans MT" panose="020B0502020104020203" pitchFamily="34" charset="0"/>
                <a:cs typeface="Times New Roman" panose="02020603050405020304" pitchFamily="18" charset="0"/>
              </a:rPr>
              <a:t>)</a:t>
            </a:r>
          </a:p>
          <a:p>
            <a:pPr>
              <a:lnSpc>
                <a:spcPct val="100000"/>
              </a:lnSpc>
            </a:pPr>
            <a:r>
              <a:rPr lang="en-US" sz="2400" b="0" i="0" dirty="0">
                <a:solidFill>
                  <a:srgbClr val="212121"/>
                </a:solidFill>
                <a:effectLst/>
                <a:latin typeface="Gill Sans MT" panose="020B0502020104020203" pitchFamily="34" charset="0"/>
                <a:cs typeface="Times New Roman" panose="02020603050405020304" pitchFamily="18" charset="0"/>
              </a:rPr>
              <a:t>(</a:t>
            </a:r>
            <a:r>
              <a:rPr lang="en-US" sz="2400" b="0" i="0" u="sng" dirty="0">
                <a:solidFill>
                  <a:srgbClr val="376FAA"/>
                </a:solidFill>
                <a:effectLst/>
                <a:latin typeface="Gill Sans MT" panose="020B0502020104020203" pitchFamily="34" charset="0"/>
                <a:cs typeface="Times New Roman" panose="02020603050405020304" pitchFamily="18" charset="0"/>
                <a:hlinkClick r:id="rId6"/>
              </a:rPr>
              <a:t>Levy and Marshall 2004</a:t>
            </a:r>
            <a:r>
              <a:rPr lang="en-US" sz="2400" b="0" i="0" dirty="0">
                <a:solidFill>
                  <a:srgbClr val="212121"/>
                </a:solidFill>
                <a:effectLst/>
                <a:latin typeface="Gill Sans MT" panose="020B0502020104020203" pitchFamily="34" charset="0"/>
                <a:cs typeface="Times New Roman" panose="02020603050405020304" pitchFamily="18" charset="0"/>
              </a:rPr>
              <a:t>; </a:t>
            </a:r>
            <a:r>
              <a:rPr lang="en-US" sz="2400" b="0" i="0" u="sng" dirty="0">
                <a:solidFill>
                  <a:srgbClr val="376FAA"/>
                </a:solidFill>
                <a:effectLst/>
                <a:latin typeface="Gill Sans MT" panose="020B0502020104020203" pitchFamily="34" charset="0"/>
                <a:cs typeface="Times New Roman" panose="02020603050405020304" pitchFamily="18" charset="0"/>
                <a:hlinkClick r:id="rId7"/>
              </a:rPr>
              <a:t>Leung </a:t>
            </a:r>
            <a:r>
              <a:rPr lang="en-US" sz="2400" b="0" i="1" u="sng" dirty="0">
                <a:solidFill>
                  <a:srgbClr val="376FAA"/>
                </a:solidFill>
                <a:effectLst/>
                <a:latin typeface="Gill Sans MT" panose="020B0502020104020203" pitchFamily="34" charset="0"/>
                <a:cs typeface="Times New Roman" panose="02020603050405020304" pitchFamily="18" charset="0"/>
                <a:hlinkClick r:id="rId7"/>
              </a:rPr>
              <a:t>et al</a:t>
            </a:r>
            <a:r>
              <a:rPr lang="en-US" sz="2400" b="0" i="0" u="sng" dirty="0">
                <a:solidFill>
                  <a:srgbClr val="376FAA"/>
                </a:solidFill>
                <a:effectLst/>
                <a:latin typeface="Gill Sans MT" panose="020B0502020104020203" pitchFamily="34" charset="0"/>
                <a:cs typeface="Times New Roman" panose="02020603050405020304" pitchFamily="18" charset="0"/>
                <a:hlinkClick r:id="rId7"/>
              </a:rPr>
              <a:t>. 2011</a:t>
            </a:r>
            <a:r>
              <a:rPr lang="en-US" sz="2400" b="0" i="0" dirty="0">
                <a:solidFill>
                  <a:srgbClr val="212121"/>
                </a:solidFill>
                <a:effectLst/>
                <a:latin typeface="Gill Sans MT" panose="020B0502020104020203" pitchFamily="34" charset="0"/>
                <a:cs typeface="Times New Roman" panose="02020603050405020304" pitchFamily="18" charset="0"/>
              </a:rPr>
              <a:t>).</a:t>
            </a:r>
          </a:p>
          <a:p>
            <a:pPr algn="l">
              <a:lnSpc>
                <a:spcPct val="100000"/>
              </a:lnSpc>
              <a:buFont typeface="Arial" panose="020B0604020202020204" pitchFamily="34" charset="0"/>
              <a:buChar char="•"/>
            </a:pPr>
            <a:r>
              <a:rPr lang="en-US" sz="2400" b="0" i="0" u="none" strike="noStrike" dirty="0">
                <a:effectLst/>
                <a:latin typeface="Gill Sans MT" panose="020B0502020104020203" pitchFamily="34" charset="0"/>
                <a:cs typeface="Times New Roman" panose="02020603050405020304" pitchFamily="18" charset="0"/>
              </a:rPr>
              <a:t>Point prevalence survey. Sylvia Omulo  </a:t>
            </a:r>
            <a:r>
              <a:rPr lang="en-US" sz="2400" b="0" i="1" u="none" strike="noStrike" dirty="0">
                <a:effectLst/>
                <a:latin typeface="Gill Sans MT" panose="020B0502020104020203" pitchFamily="34" charset="0"/>
                <a:cs typeface="Times New Roman" panose="02020603050405020304" pitchFamily="18" charset="0"/>
              </a:rPr>
              <a:t>et all </a:t>
            </a:r>
            <a:r>
              <a:rPr lang="en-US" sz="2400" b="0" i="0" dirty="0">
                <a:effectLst/>
                <a:latin typeface="Gill Sans MT" panose="020B0502020104020203" pitchFamily="34" charset="0"/>
                <a:cs typeface="Times New Roman" panose="02020603050405020304" pitchFamily="18" charset="0"/>
              </a:rPr>
              <a:t>Published: June 16, 2022 </a:t>
            </a:r>
            <a:r>
              <a:rPr lang="en-US" sz="2400" b="0" i="0" u="none" strike="noStrike" dirty="0">
                <a:solidFill>
                  <a:srgbClr val="606060"/>
                </a:solidFill>
                <a:effectLst/>
                <a:latin typeface="Gill Sans MT" panose="020B0502020104020203" pitchFamily="34" charset="0"/>
                <a:cs typeface="Times New Roman" panose="02020603050405020304" pitchFamily="18" charset="0"/>
                <a:hlinkClick r:id="rId8"/>
              </a:rPr>
              <a:t>https://doi.org/10.1371/journal.pone.0270048</a:t>
            </a:r>
            <a:endParaRPr lang="en-US" sz="2400" b="0" i="0" u="none" strike="noStrike" dirty="0">
              <a:solidFill>
                <a:srgbClr val="606060"/>
              </a:solidFill>
              <a:effectLst/>
              <a:latin typeface="Gill Sans MT" panose="020B0502020104020203" pitchFamily="34" charset="0"/>
              <a:cs typeface="Times New Roman" panose="02020603050405020304" pitchFamily="18" charset="0"/>
            </a:endParaRPr>
          </a:p>
          <a:p>
            <a:pPr algn="l">
              <a:lnSpc>
                <a:spcPct val="100000"/>
              </a:lnSpc>
              <a:buFont typeface="Arial" panose="020B0604020202020204" pitchFamily="34" charset="0"/>
              <a:buChar char="•"/>
            </a:pPr>
            <a:r>
              <a:rPr lang="en-US" sz="2400" dirty="0">
                <a:latin typeface="Gill Sans MT" panose="020B0502020104020203" pitchFamily="34" charset="0"/>
                <a:cs typeface="Times New Roman" panose="02020603050405020304" pitchFamily="18" charset="0"/>
              </a:rPr>
              <a:t>The FAO action plan on antimicrobial resistance 2021–2025</a:t>
            </a:r>
            <a:endParaRPr lang="en-US" sz="2400" b="0" i="0" dirty="0">
              <a:solidFill>
                <a:srgbClr val="606060"/>
              </a:solidFill>
              <a:effectLst/>
              <a:latin typeface="Gill Sans MT" panose="020B0502020104020203" pitchFamily="34" charset="0"/>
              <a:cs typeface="Times New Roman" panose="02020603050405020304" pitchFamily="18" charset="0"/>
            </a:endParaRPr>
          </a:p>
          <a:p>
            <a:pPr>
              <a:lnSpc>
                <a:spcPct val="100000"/>
              </a:lnSpc>
            </a:pPr>
            <a:r>
              <a:rPr lang="en-US" sz="2400" b="0" i="0" dirty="0">
                <a:solidFill>
                  <a:srgbClr val="333333"/>
                </a:solidFill>
                <a:effectLst/>
                <a:latin typeface="Gill Sans MT" panose="020B0502020104020203" pitchFamily="34" charset="0"/>
                <a:cs typeface="Times New Roman" panose="02020603050405020304" pitchFamily="18" charset="0"/>
              </a:rPr>
              <a:t>Content source: </a:t>
            </a:r>
            <a:r>
              <a:rPr lang="en-US" sz="2400" b="0" i="0" u="none" strike="noStrike" dirty="0">
                <a:solidFill>
                  <a:srgbClr val="075290"/>
                </a:solidFill>
                <a:effectLst/>
                <a:latin typeface="Gill Sans MT" panose="020B0502020104020203" pitchFamily="34" charset="0"/>
                <a:cs typeface="Times New Roman" panose="02020603050405020304" pitchFamily="18" charset="0"/>
                <a:hlinkClick r:id="rId9"/>
              </a:rPr>
              <a:t>Centers for Disease Control and Prevention</a:t>
            </a:r>
            <a:r>
              <a:rPr lang="en-US" sz="2400" b="0" i="0" dirty="0">
                <a:solidFill>
                  <a:srgbClr val="333333"/>
                </a:solidFill>
                <a:effectLst/>
                <a:latin typeface="Gill Sans MT" panose="020B0502020104020203" pitchFamily="34" charset="0"/>
                <a:cs typeface="Times New Roman" panose="02020603050405020304" pitchFamily="18" charset="0"/>
              </a:rPr>
              <a:t>, </a:t>
            </a:r>
            <a:r>
              <a:rPr lang="en-US" sz="2400" b="0" i="0" u="none" strike="noStrike" dirty="0">
                <a:solidFill>
                  <a:srgbClr val="075290"/>
                </a:solidFill>
                <a:effectLst/>
                <a:latin typeface="Gill Sans MT" panose="020B0502020104020203" pitchFamily="34" charset="0"/>
                <a:cs typeface="Times New Roman" panose="02020603050405020304" pitchFamily="18" charset="0"/>
                <a:hlinkClick r:id="rId10"/>
              </a:rPr>
              <a:t>National Center for Emerging and Zoonotic Infectious Diseases (NCEZID)</a:t>
            </a:r>
            <a:r>
              <a:rPr lang="en-US" sz="2400" b="0" i="0" dirty="0">
                <a:solidFill>
                  <a:srgbClr val="333333"/>
                </a:solidFill>
                <a:effectLst/>
                <a:latin typeface="Gill Sans MT" panose="020B0502020104020203" pitchFamily="34" charset="0"/>
                <a:cs typeface="Times New Roman" panose="02020603050405020304" pitchFamily="18" charset="0"/>
              </a:rPr>
              <a:t>, </a:t>
            </a:r>
            <a:r>
              <a:rPr lang="en-US" sz="2400" b="0" i="0" u="none" strike="noStrike" dirty="0">
                <a:solidFill>
                  <a:srgbClr val="075290"/>
                </a:solidFill>
                <a:effectLst/>
                <a:latin typeface="Gill Sans MT" panose="020B0502020104020203" pitchFamily="34" charset="0"/>
                <a:cs typeface="Times New Roman" panose="02020603050405020304" pitchFamily="18" charset="0"/>
                <a:hlinkClick r:id="rId11"/>
              </a:rPr>
              <a:t>Division of Healthcare Quality Promotion (DHQP)</a:t>
            </a:r>
            <a:r>
              <a:rPr lang="en-US" sz="2400" dirty="0">
                <a:solidFill>
                  <a:srgbClr val="075290"/>
                </a:solidFill>
                <a:latin typeface="Gill Sans MT" panose="020B0502020104020203" pitchFamily="34" charset="0"/>
                <a:cs typeface="Times New Roman" panose="02020603050405020304" pitchFamily="18" charset="0"/>
              </a:rPr>
              <a:t> WHO 2015</a:t>
            </a:r>
            <a:endParaRPr lang="en-US" sz="2400" dirty="0">
              <a:latin typeface="Gill Sans MT" panose="020B0502020104020203" pitchFamily="34" charset="0"/>
            </a:endParaRPr>
          </a:p>
          <a:p>
            <a:endParaRPr lang="en-US" b="0" i="0" u="none" strike="noStrike" dirty="0">
              <a:solidFill>
                <a:srgbClr val="075290"/>
              </a:solidFill>
              <a:effectLst/>
              <a:latin typeface="Gill Sans MT" panose="020B0502020104020203" pitchFamily="34" charset="0"/>
              <a:cs typeface="Times New Roman" panose="02020603050405020304" pitchFamily="18" charset="0"/>
            </a:endParaRPr>
          </a:p>
        </p:txBody>
      </p:sp>
      <p:pic>
        <p:nvPicPr>
          <p:cNvPr id="8" name="Picture 7" descr="Kizazi Chetu">
            <a:extLst>
              <a:ext uri="{FF2B5EF4-FFF2-40B4-BE49-F238E27FC236}">
                <a16:creationId xmlns="" xmlns:a16="http://schemas.microsoft.com/office/drawing/2014/main" id="{D39710D7-0B00-4EBF-8488-82CDF4037807}"/>
              </a:ext>
            </a:extLst>
          </p:cNvPr>
          <p:cNvPicPr>
            <a:picLocks noChangeAspect="1"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9915397" y="-63225"/>
            <a:ext cx="2276603" cy="165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1206900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3128" y="-13712"/>
            <a:ext cx="1551708" cy="13345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1016000" y="6073688"/>
            <a:ext cx="10317018" cy="696897"/>
          </a:xfrm>
          <a:prstGeom prst="rect">
            <a:avLst/>
          </a:prstGeom>
          <a:noFill/>
          <a:ln>
            <a:noFill/>
          </a:ln>
        </p:spPr>
      </p:pic>
      <p:sp>
        <p:nvSpPr>
          <p:cNvPr id="6" name="Title 5"/>
          <p:cNvSpPr>
            <a:spLocks noGrp="1"/>
          </p:cNvSpPr>
          <p:nvPr>
            <p:ph type="title"/>
          </p:nvPr>
        </p:nvSpPr>
        <p:spPr>
          <a:xfrm>
            <a:off x="2290618" y="993140"/>
            <a:ext cx="5430982" cy="697547"/>
          </a:xfrm>
        </p:spPr>
        <p:txBody>
          <a:bodyPr/>
          <a:lstStyle/>
          <a:p>
            <a:r>
              <a:rPr lang="en-US" b="1" dirty="0">
                <a:latin typeface="Gill Sans MT" panose="020B0502020104020203" pitchFamily="34" charset="0"/>
              </a:rPr>
              <a:t>Acknowledgement</a:t>
            </a:r>
          </a:p>
        </p:txBody>
      </p:sp>
      <p:sp>
        <p:nvSpPr>
          <p:cNvPr id="7" name="Content Placeholder 6"/>
          <p:cNvSpPr>
            <a:spLocks noGrp="1"/>
          </p:cNvSpPr>
          <p:nvPr>
            <p:ph idx="1"/>
          </p:nvPr>
        </p:nvSpPr>
        <p:spPr>
          <a:xfrm>
            <a:off x="838200" y="1825625"/>
            <a:ext cx="10515600" cy="3115830"/>
          </a:xfrm>
        </p:spPr>
        <p:txBody>
          <a:bodyPr>
            <a:normAutofit/>
          </a:bodyPr>
          <a:lstStyle/>
          <a:p>
            <a:r>
              <a:rPr lang="en-US" sz="3200" b="0" i="0" dirty="0">
                <a:solidFill>
                  <a:srgbClr val="202020"/>
                </a:solidFill>
                <a:effectLst/>
                <a:latin typeface="Gill Sans MT" panose="020B0502020104020203" pitchFamily="34" charset="0"/>
              </a:rPr>
              <a:t>Nyakach </a:t>
            </a:r>
            <a:r>
              <a:rPr lang="en-US" sz="3200" dirty="0">
                <a:solidFill>
                  <a:srgbClr val="202020"/>
                </a:solidFill>
                <a:latin typeface="Gill Sans MT" panose="020B0502020104020203" pitchFamily="34" charset="0"/>
              </a:rPr>
              <a:t>C</a:t>
            </a:r>
            <a:r>
              <a:rPr lang="en-US" sz="3200" b="0" i="0" dirty="0">
                <a:solidFill>
                  <a:srgbClr val="202020"/>
                </a:solidFill>
                <a:effectLst/>
                <a:latin typeface="Gill Sans MT" panose="020B0502020104020203" pitchFamily="34" charset="0"/>
              </a:rPr>
              <a:t>ounty Hospital</a:t>
            </a:r>
          </a:p>
          <a:p>
            <a:r>
              <a:rPr lang="en-US" sz="3200" dirty="0">
                <a:solidFill>
                  <a:srgbClr val="202020"/>
                </a:solidFill>
                <a:latin typeface="Gill Sans MT" panose="020B0502020104020203" pitchFamily="34" charset="0"/>
              </a:rPr>
              <a:t>Department of health, Kisumu County</a:t>
            </a:r>
          </a:p>
          <a:p>
            <a:r>
              <a:rPr lang="en-US" sz="3200" dirty="0">
                <a:solidFill>
                  <a:srgbClr val="202020"/>
                </a:solidFill>
                <a:latin typeface="Gill Sans MT" panose="020B0502020104020203" pitchFamily="34" charset="0"/>
              </a:rPr>
              <a:t>USAID MTaPS program</a:t>
            </a:r>
          </a:p>
          <a:p>
            <a:r>
              <a:rPr lang="en-US" sz="3200" b="0" i="0" dirty="0">
                <a:solidFill>
                  <a:srgbClr val="202020"/>
                </a:solidFill>
                <a:effectLst/>
                <a:latin typeface="Gill Sans MT" panose="020B0502020104020203" pitchFamily="34" charset="0"/>
              </a:rPr>
              <a:t>Co-authors</a:t>
            </a:r>
          </a:p>
          <a:p>
            <a:r>
              <a:rPr lang="en-US" sz="3200" dirty="0">
                <a:solidFill>
                  <a:srgbClr val="202020"/>
                </a:solidFill>
                <a:latin typeface="Gill Sans MT" panose="020B0502020104020203" pitchFamily="34" charset="0"/>
              </a:rPr>
              <a:t>IPNET-Kenya</a:t>
            </a:r>
            <a:endParaRPr lang="en-US" sz="3200" b="0" i="0" dirty="0">
              <a:solidFill>
                <a:srgbClr val="202020"/>
              </a:solidFill>
              <a:effectLst/>
              <a:latin typeface="Gill Sans MT" panose="020B0502020104020203" pitchFamily="34" charset="0"/>
            </a:endParaRPr>
          </a:p>
        </p:txBody>
      </p:sp>
      <p:pic>
        <p:nvPicPr>
          <p:cNvPr id="8" name="Picture 7" descr="Kizazi Chetu">
            <a:extLst>
              <a:ext uri="{FF2B5EF4-FFF2-40B4-BE49-F238E27FC236}">
                <a16:creationId xmlns="" xmlns:a16="http://schemas.microsoft.com/office/drawing/2014/main" id="{52B8AFD4-2F54-435D-B4F8-D01A388BDC3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17269" y="0"/>
            <a:ext cx="2276603" cy="165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87870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310" y="129736"/>
            <a:ext cx="1735520" cy="1218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1016000" y="6073688"/>
            <a:ext cx="10317018" cy="696897"/>
          </a:xfrm>
          <a:prstGeom prst="rect">
            <a:avLst/>
          </a:prstGeom>
          <a:noFill/>
          <a:ln>
            <a:noFill/>
          </a:ln>
        </p:spPr>
      </p:pic>
      <p:pic>
        <p:nvPicPr>
          <p:cNvPr id="3" name="Picture 2"/>
          <p:cNvPicPr>
            <a:picLocks noChangeAspect="1"/>
          </p:cNvPicPr>
          <p:nvPr/>
        </p:nvPicPr>
        <p:blipFill>
          <a:blip r:embed="rId4"/>
          <a:stretch>
            <a:fillRect/>
          </a:stretch>
        </p:blipFill>
        <p:spPr>
          <a:xfrm>
            <a:off x="1864829" y="1542473"/>
            <a:ext cx="5962650" cy="4219575"/>
          </a:xfrm>
          <a:prstGeom prst="rect">
            <a:avLst/>
          </a:prstGeom>
        </p:spPr>
      </p:pic>
      <p:pic>
        <p:nvPicPr>
          <p:cNvPr id="6" name="Picture 5" descr="Kizazi Chetu">
            <a:extLst>
              <a:ext uri="{FF2B5EF4-FFF2-40B4-BE49-F238E27FC236}">
                <a16:creationId xmlns="" xmlns:a16="http://schemas.microsoft.com/office/drawing/2014/main" id="{EA919D0A-318F-4B6C-89D5-58FB7E5D66F8}"/>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417269" y="0"/>
            <a:ext cx="2276603" cy="165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144902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4655" y="-13712"/>
            <a:ext cx="1198892" cy="10851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1016000" y="6073688"/>
            <a:ext cx="10317018" cy="696897"/>
          </a:xfrm>
          <a:prstGeom prst="rect">
            <a:avLst/>
          </a:prstGeom>
          <a:noFill/>
          <a:ln>
            <a:noFill/>
          </a:ln>
        </p:spPr>
      </p:pic>
      <p:sp>
        <p:nvSpPr>
          <p:cNvPr id="6" name="Title 5"/>
          <p:cNvSpPr>
            <a:spLocks noGrp="1"/>
          </p:cNvSpPr>
          <p:nvPr>
            <p:ph type="title"/>
          </p:nvPr>
        </p:nvSpPr>
        <p:spPr>
          <a:xfrm>
            <a:off x="1224093" y="674358"/>
            <a:ext cx="10515600" cy="697547"/>
          </a:xfrm>
        </p:spPr>
        <p:txBody>
          <a:bodyPr/>
          <a:lstStyle/>
          <a:p>
            <a:r>
              <a:rPr lang="en-US" b="1" dirty="0">
                <a:latin typeface="Gill Sans MT" panose="020B0502020104020203" pitchFamily="34" charset="0"/>
              </a:rPr>
              <a:t>Background</a:t>
            </a:r>
          </a:p>
        </p:txBody>
      </p:sp>
      <p:sp>
        <p:nvSpPr>
          <p:cNvPr id="7" name="Content Placeholder 6"/>
          <p:cNvSpPr>
            <a:spLocks noGrp="1"/>
          </p:cNvSpPr>
          <p:nvPr>
            <p:ph idx="1"/>
          </p:nvPr>
        </p:nvSpPr>
        <p:spPr>
          <a:xfrm>
            <a:off x="594920" y="1372620"/>
            <a:ext cx="10515600" cy="4351338"/>
          </a:xfrm>
        </p:spPr>
        <p:txBody>
          <a:bodyPr>
            <a:normAutofit lnSpcReduction="10000"/>
          </a:bodyPr>
          <a:lstStyle/>
          <a:p>
            <a:pPr algn="l"/>
            <a:r>
              <a:rPr lang="en-US" sz="2800" b="0" i="0" dirty="0">
                <a:effectLst/>
                <a:latin typeface="Gill Sans MT" panose="020B0502020104020203" pitchFamily="34" charset="0"/>
                <a:cs typeface="Times New Roman" panose="02020603050405020304" pitchFamily="18" charset="0"/>
              </a:rPr>
              <a:t>Antimicrobial resistance (AMR) occurs when bacteria, viruses, fungi and parasites change over time and no longer respond to medicines.</a:t>
            </a:r>
            <a:r>
              <a:rPr lang="en-GB" sz="2800" dirty="0">
                <a:effectLst/>
                <a:latin typeface="Gill Sans MT" panose="020B0502020104020203" pitchFamily="34" charset="0"/>
                <a:ea typeface="Calibri" panose="020F0502020204030204" pitchFamily="34" charset="0"/>
                <a:cs typeface="Times New Roman" panose="02020603050405020304" pitchFamily="18" charset="0"/>
              </a:rPr>
              <a:t> </a:t>
            </a:r>
          </a:p>
          <a:p>
            <a:pPr algn="l"/>
            <a:r>
              <a:rPr lang="en-GB" sz="2800" dirty="0">
                <a:latin typeface="Gill Sans MT" panose="020B0502020104020203" pitchFamily="34" charset="0"/>
                <a:ea typeface="Calibri" panose="020F0502020204030204" pitchFamily="34" charset="0"/>
                <a:cs typeface="Times New Roman" panose="02020603050405020304" pitchFamily="18" charset="0"/>
              </a:rPr>
              <a:t>AMR </a:t>
            </a:r>
            <a:r>
              <a:rPr lang="en-GB" sz="2800" dirty="0">
                <a:effectLst/>
                <a:latin typeface="Gill Sans MT" panose="020B0502020104020203" pitchFamily="34" charset="0"/>
                <a:ea typeface="Calibri" panose="020F0502020204030204" pitchFamily="34" charset="0"/>
                <a:cs typeface="Times New Roman" panose="02020603050405020304" pitchFamily="18" charset="0"/>
              </a:rPr>
              <a:t>is rising to dangerously high levels in all parts of the world.</a:t>
            </a:r>
          </a:p>
          <a:p>
            <a:pPr algn="l"/>
            <a:r>
              <a:rPr lang="en-GB" sz="2800" dirty="0">
                <a:effectLst/>
                <a:latin typeface="Gill Sans MT" panose="020B0502020104020203" pitchFamily="34" charset="0"/>
                <a:ea typeface="Calibri" panose="020F0502020204030204" pitchFamily="34" charset="0"/>
                <a:cs typeface="Times New Roman" panose="02020603050405020304" pitchFamily="18" charset="0"/>
              </a:rPr>
              <a:t>Attributed to inappropriate use of antimicrobials (WHO 2020).</a:t>
            </a:r>
            <a:endParaRPr lang="en-US" sz="2800" b="0" i="0" dirty="0">
              <a:effectLst/>
              <a:latin typeface="Gill Sans MT" panose="020B0502020104020203" pitchFamily="34" charset="0"/>
              <a:cs typeface="Times New Roman" panose="02020603050405020304" pitchFamily="18" charset="0"/>
            </a:endParaRPr>
          </a:p>
          <a:p>
            <a:pPr algn="l"/>
            <a:r>
              <a:rPr lang="en-US" sz="2800" b="0" i="0" dirty="0">
                <a:effectLst/>
                <a:latin typeface="Gill Sans MT" panose="020B0502020104020203" pitchFamily="34" charset="0"/>
                <a:cs typeface="Times New Roman" panose="02020603050405020304" pitchFamily="18" charset="0"/>
              </a:rPr>
              <a:t>AMR in bacteria caused an estimated 1.27 million deaths in 2019</a:t>
            </a:r>
            <a:r>
              <a:rPr lang="en-US" sz="2800" b="0" i="0" baseline="30000" dirty="0">
                <a:effectLst/>
                <a:latin typeface="Gill Sans MT" panose="020B0502020104020203" pitchFamily="34" charset="0"/>
                <a:cs typeface="Times New Roman" panose="02020603050405020304" pitchFamily="18" charset="0"/>
              </a:rPr>
              <a:t>1</a:t>
            </a:r>
            <a:r>
              <a:rPr lang="en-US" sz="2800" b="0" i="0" dirty="0">
                <a:effectLst/>
                <a:latin typeface="Gill Sans MT" panose="020B0502020104020203" pitchFamily="34" charset="0"/>
                <a:cs typeface="Times New Roman" panose="02020603050405020304" pitchFamily="18" charset="0"/>
              </a:rPr>
              <a:t>.</a:t>
            </a:r>
          </a:p>
          <a:p>
            <a:r>
              <a:rPr lang="en-US" sz="2800" b="0" i="0" dirty="0">
                <a:effectLst/>
                <a:latin typeface="Gill Sans MT" panose="020B0502020104020203" pitchFamily="34" charset="0"/>
                <a:cs typeface="Times New Roman" panose="02020603050405020304" pitchFamily="18" charset="0"/>
              </a:rPr>
              <a:t>A Global </a:t>
            </a:r>
            <a:r>
              <a:rPr lang="en-US" dirty="0">
                <a:latin typeface="Gill Sans MT" panose="020B0502020104020203" pitchFamily="34" charset="0"/>
                <a:cs typeface="Times New Roman" panose="02020603050405020304" pitchFamily="18" charset="0"/>
              </a:rPr>
              <a:t>A</a:t>
            </a:r>
            <a:r>
              <a:rPr lang="en-US" sz="2800" b="0" i="0" dirty="0">
                <a:effectLst/>
                <a:latin typeface="Gill Sans MT" panose="020B0502020104020203" pitchFamily="34" charset="0"/>
                <a:cs typeface="Times New Roman" panose="02020603050405020304" pitchFamily="18" charset="0"/>
              </a:rPr>
              <a:t>ction Plan (GAP) to tackle the growing problem of resistance to antibiotics and other antimicrobial medicines was endorsed at the Sixty-eighth World Health Assembly in May 2015. </a:t>
            </a:r>
          </a:p>
          <a:p>
            <a:r>
              <a:rPr lang="en-US" dirty="0">
                <a:latin typeface="Gill Sans MT" panose="020B0502020104020203" pitchFamily="34" charset="0"/>
                <a:cs typeface="Times New Roman" panose="02020603050405020304" pitchFamily="18" charset="0"/>
              </a:rPr>
              <a:t>To address this concern, Kenya developed a National Action Plan on AMR (2017-2022) based off the GAP </a:t>
            </a:r>
            <a:endParaRPr lang="en-US" sz="2800" b="0" i="0" dirty="0">
              <a:effectLst/>
              <a:latin typeface="Gill Sans MT" panose="020B0502020104020203" pitchFamily="34" charset="0"/>
              <a:cs typeface="Times New Roman" panose="02020603050405020304" pitchFamily="18" charset="0"/>
            </a:endParaRPr>
          </a:p>
          <a:p>
            <a:endParaRPr lang="en-US" dirty="0"/>
          </a:p>
        </p:txBody>
      </p:sp>
      <p:pic>
        <p:nvPicPr>
          <p:cNvPr id="8" name="Picture 7" descr="Kizazi Chetu">
            <a:extLst>
              <a:ext uri="{FF2B5EF4-FFF2-40B4-BE49-F238E27FC236}">
                <a16:creationId xmlns="" xmlns:a16="http://schemas.microsoft.com/office/drawing/2014/main" id="{4E8C44DA-5344-40AF-AF79-5A11998BE822}"/>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73050" y="-110837"/>
            <a:ext cx="2276603" cy="165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639048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5383" y="166683"/>
            <a:ext cx="1198892" cy="826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1016000" y="6073688"/>
            <a:ext cx="10317018" cy="696897"/>
          </a:xfrm>
          <a:prstGeom prst="rect">
            <a:avLst/>
          </a:prstGeom>
          <a:noFill/>
          <a:ln>
            <a:noFill/>
          </a:ln>
        </p:spPr>
      </p:pic>
      <p:sp>
        <p:nvSpPr>
          <p:cNvPr id="6" name="Title 5"/>
          <p:cNvSpPr>
            <a:spLocks noGrp="1"/>
          </p:cNvSpPr>
          <p:nvPr>
            <p:ph type="title"/>
          </p:nvPr>
        </p:nvSpPr>
        <p:spPr>
          <a:xfrm>
            <a:off x="838200" y="993140"/>
            <a:ext cx="10515600" cy="697547"/>
          </a:xfrm>
        </p:spPr>
        <p:txBody>
          <a:bodyPr/>
          <a:lstStyle/>
          <a:p>
            <a:r>
              <a:rPr lang="en-US" b="1" dirty="0">
                <a:latin typeface="Gill Sans MT" panose="020B0502020104020203" pitchFamily="34" charset="0"/>
              </a:rPr>
              <a:t>Background cont’d</a:t>
            </a:r>
          </a:p>
        </p:txBody>
      </p:sp>
      <p:sp>
        <p:nvSpPr>
          <p:cNvPr id="7" name="Content Placeholder 6"/>
          <p:cNvSpPr>
            <a:spLocks noGrp="1"/>
          </p:cNvSpPr>
          <p:nvPr>
            <p:ph idx="1"/>
          </p:nvPr>
        </p:nvSpPr>
        <p:spPr/>
        <p:txBody>
          <a:bodyPr>
            <a:normAutofit/>
          </a:bodyPr>
          <a:lstStyle/>
          <a:p>
            <a:pPr algn="l"/>
            <a:r>
              <a:rPr lang="en-US" sz="2800" b="0" i="0" dirty="0">
                <a:effectLst/>
                <a:latin typeface="Gill Sans MT" panose="020B0502020104020203" pitchFamily="34" charset="0"/>
                <a:cs typeface="Times New Roman" panose="02020603050405020304" pitchFamily="18" charset="0"/>
              </a:rPr>
              <a:t>Optimizing the use of antimicrobial medicines, surveillance and research are some of the key objectives outlined in the action plan.</a:t>
            </a:r>
            <a:endParaRPr lang="en-GB" sz="2800" dirty="0">
              <a:effectLst/>
              <a:latin typeface="Gill Sans MT" panose="020B0502020104020203" pitchFamily="34" charset="0"/>
              <a:ea typeface="Calibri" panose="020F0502020204030204" pitchFamily="34" charset="0"/>
            </a:endParaRPr>
          </a:p>
          <a:p>
            <a:r>
              <a:rPr lang="en-GB" sz="2800" dirty="0">
                <a:effectLst/>
                <a:latin typeface="Gill Sans MT" panose="020B0502020104020203" pitchFamily="34" charset="0"/>
                <a:ea typeface="Calibri" panose="020F0502020204030204" pitchFamily="34" charset="0"/>
              </a:rPr>
              <a:t>Irrational prescriptions have ill effects on health as well as on healthcare expenditure. </a:t>
            </a:r>
          </a:p>
          <a:p>
            <a:r>
              <a:rPr lang="en-GB" sz="2800" dirty="0">
                <a:effectLst/>
                <a:latin typeface="Gill Sans MT" panose="020B0502020104020203" pitchFamily="34" charset="0"/>
                <a:ea typeface="Calibri" panose="020F0502020204030204" pitchFamily="34" charset="0"/>
              </a:rPr>
              <a:t>Regular and timely prescription</a:t>
            </a:r>
            <a:r>
              <a:rPr lang="en-GB" sz="2800" dirty="0">
                <a:latin typeface="Gill Sans MT" panose="020B0502020104020203" pitchFamily="34" charset="0"/>
                <a:ea typeface="Calibri" panose="020F0502020204030204" pitchFamily="34" charset="0"/>
              </a:rPr>
              <a:t> </a:t>
            </a:r>
            <a:r>
              <a:rPr lang="en-GB" sz="2800" dirty="0">
                <a:effectLst/>
                <a:latin typeface="Gill Sans MT" panose="020B0502020104020203" pitchFamily="34" charset="0"/>
                <a:ea typeface="Calibri" panose="020F0502020204030204" pitchFamily="34" charset="0"/>
              </a:rPr>
              <a:t>auditing is an important activity used to improve the quality of prescriptions as well as quality of healthcare provision</a:t>
            </a:r>
            <a:r>
              <a:rPr lang="en-GB" sz="2800" dirty="0">
                <a:latin typeface="Gill Sans MT" panose="020B0502020104020203" pitchFamily="34" charset="0"/>
                <a:ea typeface="Calibri" panose="020F0502020204030204" pitchFamily="34" charset="0"/>
              </a:rPr>
              <a:t> by preventing irrational use of antimicrobials.</a:t>
            </a:r>
            <a:endParaRPr lang="en-GB" sz="2800" dirty="0">
              <a:effectLst/>
              <a:latin typeface="Gill Sans MT" panose="020B0502020104020203" pitchFamily="34" charset="0"/>
              <a:ea typeface="Calibri" panose="020F0502020204030204" pitchFamily="34" charset="0"/>
            </a:endParaRPr>
          </a:p>
          <a:p>
            <a:endParaRPr lang="en-US" dirty="0"/>
          </a:p>
        </p:txBody>
      </p:sp>
      <p:pic>
        <p:nvPicPr>
          <p:cNvPr id="8" name="Picture 7" descr="Kizazi Chetu">
            <a:extLst>
              <a:ext uri="{FF2B5EF4-FFF2-40B4-BE49-F238E27FC236}">
                <a16:creationId xmlns="" xmlns:a16="http://schemas.microsoft.com/office/drawing/2014/main" id="{5C99352E-6C23-4809-9649-9D40936306C1}"/>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17269" y="0"/>
            <a:ext cx="2276603" cy="165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91086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1746" y="31743"/>
            <a:ext cx="1597889" cy="1200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1016000" y="6073688"/>
            <a:ext cx="10317018" cy="696897"/>
          </a:xfrm>
          <a:prstGeom prst="rect">
            <a:avLst/>
          </a:prstGeom>
          <a:noFill/>
          <a:ln>
            <a:noFill/>
          </a:ln>
        </p:spPr>
      </p:pic>
      <p:sp>
        <p:nvSpPr>
          <p:cNvPr id="6" name="Title 5"/>
          <p:cNvSpPr>
            <a:spLocks noGrp="1"/>
          </p:cNvSpPr>
          <p:nvPr>
            <p:ph type="title"/>
          </p:nvPr>
        </p:nvSpPr>
        <p:spPr>
          <a:xfrm>
            <a:off x="817418" y="1110979"/>
            <a:ext cx="10515600" cy="697547"/>
          </a:xfrm>
        </p:spPr>
        <p:txBody>
          <a:bodyPr/>
          <a:lstStyle/>
          <a:p>
            <a:r>
              <a:rPr lang="en-US" b="1" dirty="0">
                <a:latin typeface="Gill Sans MT" panose="020B0502020104020203" pitchFamily="34" charset="0"/>
              </a:rPr>
              <a:t>Methodology</a:t>
            </a:r>
          </a:p>
        </p:txBody>
      </p:sp>
      <p:sp>
        <p:nvSpPr>
          <p:cNvPr id="7" name="Content Placeholder 6"/>
          <p:cNvSpPr>
            <a:spLocks noGrp="1"/>
          </p:cNvSpPr>
          <p:nvPr>
            <p:ph idx="1"/>
          </p:nvPr>
        </p:nvSpPr>
        <p:spPr>
          <a:xfrm>
            <a:off x="838200" y="1825625"/>
            <a:ext cx="10515600" cy="4104120"/>
          </a:xfrm>
        </p:spPr>
        <p:txBody>
          <a:bodyPr>
            <a:normAutofit/>
          </a:bodyPr>
          <a:lstStyle/>
          <a:p>
            <a:r>
              <a:rPr lang="en-GB" sz="3200" dirty="0">
                <a:solidFill>
                  <a:srgbClr val="1D2228"/>
                </a:solidFill>
                <a:effectLst/>
                <a:latin typeface="Gill Sans MT" panose="020B0502020104020203" pitchFamily="34" charset="0"/>
                <a:ea typeface="Calibri" panose="020F0502020204030204" pitchFamily="34" charset="0"/>
              </a:rPr>
              <a:t>Retrospective cross-sectional study at Nyakach County Hospital (CH), Kisumu.</a:t>
            </a:r>
          </a:p>
          <a:p>
            <a:r>
              <a:rPr lang="en-GB" sz="3200" dirty="0">
                <a:solidFill>
                  <a:srgbClr val="1D2228"/>
                </a:solidFill>
                <a:effectLst/>
                <a:latin typeface="Gill Sans MT" panose="020B0502020104020203" pitchFamily="34" charset="0"/>
                <a:ea typeface="Calibri" panose="020F0502020204030204" pitchFamily="34" charset="0"/>
              </a:rPr>
              <a:t>The data on antimicrobial prescriptions was extracted from the outpatient department (OPD) registers (MOH204A &amp; MOH 204B), using a standard audit tool. </a:t>
            </a:r>
          </a:p>
          <a:p>
            <a:r>
              <a:rPr lang="en-GB" sz="3200" dirty="0">
                <a:solidFill>
                  <a:srgbClr val="1D2228"/>
                </a:solidFill>
                <a:effectLst/>
                <a:latin typeface="Gill Sans MT" panose="020B0502020104020203" pitchFamily="34" charset="0"/>
                <a:ea typeface="Calibri" panose="020F0502020204030204" pitchFamily="34" charset="0"/>
              </a:rPr>
              <a:t>Health Records Information Officers (HRIOs) were </a:t>
            </a:r>
            <a:r>
              <a:rPr lang="en-GB" sz="3200" dirty="0">
                <a:solidFill>
                  <a:srgbClr val="1D2228"/>
                </a:solidFill>
                <a:latin typeface="Gill Sans MT" panose="020B0502020104020203" pitchFamily="34" charset="0"/>
                <a:ea typeface="Calibri" panose="020F0502020204030204" pitchFamily="34" charset="0"/>
              </a:rPr>
              <a:t>engaged together with one pharmaceutical technologist.</a:t>
            </a:r>
            <a:endParaRPr lang="en-US" sz="3200" dirty="0">
              <a:latin typeface="Gill Sans MT" panose="020B0502020104020203" pitchFamily="34" charset="0"/>
            </a:endParaRPr>
          </a:p>
        </p:txBody>
      </p:sp>
      <p:pic>
        <p:nvPicPr>
          <p:cNvPr id="8" name="Picture 7" descr="Kizazi Chetu">
            <a:extLst>
              <a:ext uri="{FF2B5EF4-FFF2-40B4-BE49-F238E27FC236}">
                <a16:creationId xmlns="" xmlns:a16="http://schemas.microsoft.com/office/drawing/2014/main" id="{3CAA55A3-9F11-48CE-8C57-5499372DD0A8}"/>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82288" y="-196009"/>
            <a:ext cx="2276603" cy="165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66213451"/>
      </p:ext>
    </p:extLst>
  </p:cSld>
  <p:clrMapOvr>
    <a:masterClrMapping/>
  </p:clrMapOvr>
  <p:extLst>
    <p:ext uri="{6950BFC3-D8DA-4A85-94F7-54DA5524770B}">
      <p188:commentRel xmlns="" xmlns:p188="http://schemas.microsoft.com/office/powerpoint/2018/8/main" r:id="rId5"/>
    </p:ext>
  </p:extLs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65383" y="166683"/>
            <a:ext cx="1198892" cy="826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1016000" y="6073688"/>
            <a:ext cx="10317018" cy="696897"/>
          </a:xfrm>
          <a:prstGeom prst="rect">
            <a:avLst/>
          </a:prstGeom>
          <a:noFill/>
          <a:ln>
            <a:noFill/>
          </a:ln>
        </p:spPr>
      </p:pic>
      <p:sp>
        <p:nvSpPr>
          <p:cNvPr id="6" name="Title 5"/>
          <p:cNvSpPr>
            <a:spLocks noGrp="1"/>
          </p:cNvSpPr>
          <p:nvPr>
            <p:ph type="title"/>
          </p:nvPr>
        </p:nvSpPr>
        <p:spPr>
          <a:xfrm>
            <a:off x="838200" y="993140"/>
            <a:ext cx="10515600" cy="697547"/>
          </a:xfrm>
        </p:spPr>
        <p:txBody>
          <a:bodyPr/>
          <a:lstStyle/>
          <a:p>
            <a:r>
              <a:rPr lang="en-US" b="1" dirty="0">
                <a:latin typeface="Gill Sans MT" panose="020B0502020104020203" pitchFamily="34" charset="0"/>
              </a:rPr>
              <a:t>Methodology cont’d</a:t>
            </a:r>
          </a:p>
        </p:txBody>
      </p:sp>
      <p:sp>
        <p:nvSpPr>
          <p:cNvPr id="7" name="Content Placeholder 6"/>
          <p:cNvSpPr>
            <a:spLocks noGrp="1"/>
          </p:cNvSpPr>
          <p:nvPr>
            <p:ph idx="1"/>
          </p:nvPr>
        </p:nvSpPr>
        <p:spPr>
          <a:xfrm>
            <a:off x="838200" y="1825625"/>
            <a:ext cx="10515600" cy="3799320"/>
          </a:xfrm>
        </p:spPr>
        <p:txBody>
          <a:bodyPr/>
          <a:lstStyle/>
          <a:p>
            <a:r>
              <a:rPr lang="en-GB" sz="3200" dirty="0">
                <a:solidFill>
                  <a:srgbClr val="1D2228"/>
                </a:solidFill>
                <a:latin typeface="Gill Sans MT" panose="020B0502020104020203" pitchFamily="34" charset="0"/>
                <a:ea typeface="Calibri" panose="020F0502020204030204" pitchFamily="34" charset="0"/>
              </a:rPr>
              <a:t>Raw data was entered in excel spread sheet per month.</a:t>
            </a:r>
            <a:endParaRPr lang="en-GB" sz="3200" dirty="0">
              <a:solidFill>
                <a:srgbClr val="1D2228"/>
              </a:solidFill>
              <a:effectLst/>
              <a:latin typeface="Gill Sans MT" panose="020B0502020104020203" pitchFamily="34" charset="0"/>
              <a:ea typeface="Calibri" panose="020F0502020204030204" pitchFamily="34" charset="0"/>
            </a:endParaRPr>
          </a:p>
          <a:p>
            <a:r>
              <a:rPr lang="en-GB" sz="3200" dirty="0">
                <a:solidFill>
                  <a:srgbClr val="1D2228"/>
                </a:solidFill>
                <a:effectLst/>
                <a:latin typeface="Gill Sans MT" panose="020B0502020104020203" pitchFamily="34" charset="0"/>
                <a:ea typeface="Calibri" panose="020F0502020204030204" pitchFamily="34" charset="0"/>
              </a:rPr>
              <a:t>The data obtained was tabulated and analysed using descriptive statistics.</a:t>
            </a:r>
          </a:p>
          <a:p>
            <a:r>
              <a:rPr lang="en-GB" sz="3200" dirty="0">
                <a:solidFill>
                  <a:srgbClr val="1D2228"/>
                </a:solidFill>
                <a:effectLst/>
                <a:latin typeface="Gill Sans MT" panose="020B0502020104020203" pitchFamily="34" charset="0"/>
                <a:ea typeface="Calibri" panose="020F0502020204030204" pitchFamily="34" charset="0"/>
              </a:rPr>
              <a:t>The analysed data was presented in form of bar graphs and pie charts.</a:t>
            </a:r>
            <a:endParaRPr lang="en-GB" sz="3200" dirty="0">
              <a:latin typeface="Gill Sans MT" panose="020B0502020104020203" pitchFamily="34" charset="0"/>
            </a:endParaRPr>
          </a:p>
          <a:p>
            <a:endParaRPr lang="en-US" dirty="0">
              <a:latin typeface="Gill Sans MT" panose="020B0502020104020203" pitchFamily="34" charset="0"/>
            </a:endParaRPr>
          </a:p>
        </p:txBody>
      </p:sp>
      <p:pic>
        <p:nvPicPr>
          <p:cNvPr id="8" name="Picture 7" descr="Kizazi Chetu">
            <a:extLst>
              <a:ext uri="{FF2B5EF4-FFF2-40B4-BE49-F238E27FC236}">
                <a16:creationId xmlns="" xmlns:a16="http://schemas.microsoft.com/office/drawing/2014/main" id="{D4099461-9211-44A5-B39F-26524E59FD7C}"/>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417269" y="0"/>
            <a:ext cx="2276603" cy="16557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539199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26" y="116904"/>
            <a:ext cx="1334655" cy="1207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129309" y="6161103"/>
            <a:ext cx="12182763" cy="696897"/>
          </a:xfrm>
          <a:prstGeom prst="rect">
            <a:avLst/>
          </a:prstGeom>
          <a:noFill/>
          <a:ln>
            <a:noFill/>
          </a:ln>
        </p:spPr>
      </p:pic>
      <p:sp>
        <p:nvSpPr>
          <p:cNvPr id="6" name="Title 5"/>
          <p:cNvSpPr>
            <a:spLocks noGrp="1"/>
          </p:cNvSpPr>
          <p:nvPr>
            <p:ph type="title"/>
          </p:nvPr>
        </p:nvSpPr>
        <p:spPr>
          <a:xfrm>
            <a:off x="2023857" y="530133"/>
            <a:ext cx="6807201" cy="607219"/>
          </a:xfrm>
        </p:spPr>
        <p:txBody>
          <a:bodyPr>
            <a:noAutofit/>
          </a:bodyPr>
          <a:lstStyle/>
          <a:p>
            <a:r>
              <a:rPr lang="en-US" b="1" dirty="0">
                <a:latin typeface="Gill Sans MT" panose="020B0502020104020203" pitchFamily="34" charset="0"/>
              </a:rPr>
              <a:t>Results-</a:t>
            </a:r>
            <a:r>
              <a:rPr lang="en-US" sz="3600" b="1" i="1" dirty="0">
                <a:latin typeface="Gill Sans MT" panose="020B0502020104020203" pitchFamily="34" charset="0"/>
              </a:rPr>
              <a:t>Key findings</a:t>
            </a:r>
          </a:p>
        </p:txBody>
      </p:sp>
      <p:pic>
        <p:nvPicPr>
          <p:cNvPr id="8" name="Picture 7" descr="Kizazi Chetu">
            <a:extLst>
              <a:ext uri="{FF2B5EF4-FFF2-40B4-BE49-F238E27FC236}">
                <a16:creationId xmlns="" xmlns:a16="http://schemas.microsoft.com/office/drawing/2014/main" id="{466793DC-2844-4326-BAD8-430659E4327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9915397" y="132080"/>
            <a:ext cx="2276603" cy="1684601"/>
          </a:xfrm>
          <a:prstGeom prst="rect">
            <a:avLst/>
          </a:prstGeom>
          <a:noFill/>
          <a:extLst>
            <a:ext uri="{909E8E84-426E-40DD-AFC4-6F175D3DCCD1}">
              <a14:hiddenFill xmlns:a14="http://schemas.microsoft.com/office/drawing/2010/main">
                <a:solidFill>
                  <a:srgbClr val="FFFFFF"/>
                </a:solidFill>
              </a14:hiddenFill>
            </a:ext>
          </a:extLst>
        </p:spPr>
      </p:pic>
      <p:sp>
        <p:nvSpPr>
          <p:cNvPr id="3" name="Content Placeholder 2"/>
          <p:cNvSpPr>
            <a:spLocks noGrp="1"/>
          </p:cNvSpPr>
          <p:nvPr>
            <p:ph idx="1"/>
          </p:nvPr>
        </p:nvSpPr>
        <p:spPr>
          <a:xfrm>
            <a:off x="468744" y="1272162"/>
            <a:ext cx="11503891" cy="5128031"/>
          </a:xfrm>
        </p:spPr>
        <p:txBody>
          <a:bodyPr>
            <a:normAutofit fontScale="92500" lnSpcReduction="10000"/>
          </a:bodyPr>
          <a:lstStyle/>
          <a:p>
            <a:pPr>
              <a:lnSpc>
                <a:spcPct val="120000"/>
              </a:lnSpc>
              <a:spcBef>
                <a:spcPts val="0"/>
              </a:spcBef>
            </a:pPr>
            <a:r>
              <a:rPr lang="en-US" sz="3500" dirty="0">
                <a:latin typeface="Gill Sans MT" panose="020B0502020104020203" pitchFamily="34" charset="0"/>
              </a:rPr>
              <a:t>58% of the sample were female, while 42% were males. </a:t>
            </a:r>
          </a:p>
          <a:p>
            <a:pPr>
              <a:lnSpc>
                <a:spcPct val="120000"/>
              </a:lnSpc>
              <a:spcBef>
                <a:spcPts val="0"/>
              </a:spcBef>
            </a:pPr>
            <a:r>
              <a:rPr lang="en-US" sz="3500" dirty="0">
                <a:latin typeface="Gill Sans MT" panose="020B0502020104020203" pitchFamily="34" charset="0"/>
              </a:rPr>
              <a:t>Female patients were 16% more likely to be prescribed an antimicrobial medicine</a:t>
            </a:r>
            <a:endParaRPr lang="en-US" sz="3500" b="1" i="1" dirty="0">
              <a:latin typeface="Gill Sans MT" panose="020B0502020104020203" pitchFamily="34" charset="0"/>
            </a:endParaRPr>
          </a:p>
          <a:p>
            <a:pPr>
              <a:lnSpc>
                <a:spcPct val="120000"/>
              </a:lnSpc>
              <a:spcBef>
                <a:spcPts val="0"/>
              </a:spcBef>
            </a:pPr>
            <a:r>
              <a:rPr lang="en-US" sz="3500" dirty="0">
                <a:latin typeface="Gill Sans MT" panose="020B0502020104020203" pitchFamily="34" charset="0"/>
              </a:rPr>
              <a:t>There was an overall downward trend in prescribing of antimicrobial among the OPD patients. </a:t>
            </a:r>
          </a:p>
          <a:p>
            <a:pPr>
              <a:lnSpc>
                <a:spcPct val="120000"/>
              </a:lnSpc>
              <a:spcBef>
                <a:spcPts val="0"/>
              </a:spcBef>
            </a:pPr>
            <a:r>
              <a:rPr lang="en-US" sz="3500" dirty="0">
                <a:latin typeface="Gill Sans MT" panose="020B0502020104020203" pitchFamily="34" charset="0"/>
              </a:rPr>
              <a:t> 45.2% (n=5745) out of </a:t>
            </a:r>
            <a:r>
              <a:rPr lang="en-GB" sz="3500" dirty="0">
                <a:solidFill>
                  <a:srgbClr val="1D2228"/>
                </a:solidFill>
                <a:latin typeface="Gill Sans MT" panose="020B0502020104020203" pitchFamily="34" charset="0"/>
                <a:ea typeface="Calibri" panose="020F0502020204030204" pitchFamily="34" charset="0"/>
              </a:rPr>
              <a:t>12711 prescriptions had at least one antimicrobial prescribed.</a:t>
            </a:r>
            <a:endParaRPr lang="en-US" sz="3500" dirty="0">
              <a:latin typeface="Gill Sans MT" panose="020B0502020104020203" pitchFamily="34" charset="0"/>
            </a:endParaRPr>
          </a:p>
          <a:p>
            <a:pPr>
              <a:lnSpc>
                <a:spcPct val="120000"/>
              </a:lnSpc>
              <a:spcBef>
                <a:spcPts val="0"/>
              </a:spcBef>
            </a:pPr>
            <a:r>
              <a:rPr lang="en-US" sz="3500" dirty="0">
                <a:latin typeface="Gill Sans MT" panose="020B0502020104020203" pitchFamily="34" charset="0"/>
              </a:rPr>
              <a:t>The average antimicrobial prescription during the evaluation period was 48% (against the WHO target of </a:t>
            </a:r>
            <a:r>
              <a:rPr lang="en-US" sz="3500" dirty="0">
                <a:latin typeface="Gill Sans MT" panose="020B0502020104020203" pitchFamily="34" charset="0"/>
                <a:ea typeface="Times New Roman" panose="02020603050405020304" pitchFamily="18" charset="0"/>
                <a:cs typeface="Calibri" panose="020F0502020204030204" pitchFamily="34" charset="0"/>
              </a:rPr>
              <a:t>20%–26.8%).</a:t>
            </a:r>
            <a:endParaRPr lang="en-US" sz="3500" dirty="0">
              <a:latin typeface="Gill Sans MT" panose="020B0502020104020203"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495221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35526" y="116904"/>
            <a:ext cx="1334655" cy="1207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894080" y="6260638"/>
            <a:ext cx="10438938" cy="509948"/>
          </a:xfrm>
          <a:prstGeom prst="rect">
            <a:avLst/>
          </a:prstGeom>
          <a:noFill/>
          <a:ln>
            <a:noFill/>
          </a:ln>
        </p:spPr>
      </p:pic>
      <p:sp>
        <p:nvSpPr>
          <p:cNvPr id="6" name="Title 5"/>
          <p:cNvSpPr>
            <a:spLocks noGrp="1"/>
          </p:cNvSpPr>
          <p:nvPr>
            <p:ph type="title"/>
          </p:nvPr>
        </p:nvSpPr>
        <p:spPr>
          <a:xfrm>
            <a:off x="2023857" y="530133"/>
            <a:ext cx="6807201" cy="607219"/>
          </a:xfrm>
        </p:spPr>
        <p:txBody>
          <a:bodyPr>
            <a:noAutofit/>
          </a:bodyPr>
          <a:lstStyle/>
          <a:p>
            <a:r>
              <a:rPr lang="en-US" b="1" dirty="0">
                <a:latin typeface="Gill Sans MT" panose="020B0502020104020203" pitchFamily="34" charset="0"/>
              </a:rPr>
              <a:t>Results cont’d</a:t>
            </a:r>
          </a:p>
        </p:txBody>
      </p:sp>
      <p:pic>
        <p:nvPicPr>
          <p:cNvPr id="8" name="Picture 7" descr="Kizazi Chetu">
            <a:extLst>
              <a:ext uri="{FF2B5EF4-FFF2-40B4-BE49-F238E27FC236}">
                <a16:creationId xmlns="" xmlns:a16="http://schemas.microsoft.com/office/drawing/2014/main" id="{466793DC-2844-4326-BAD8-430659E4327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332720" y="116904"/>
            <a:ext cx="1645632" cy="102044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Content Placeholder 8">
            <a:extLst>
              <a:ext uri="{FF2B5EF4-FFF2-40B4-BE49-F238E27FC236}">
                <a16:creationId xmlns="" xmlns:a16="http://schemas.microsoft.com/office/drawing/2014/main" id="{AE8BE291-D9D9-4EE1-BE92-40625FEC2E6A}"/>
              </a:ext>
            </a:extLst>
          </p:cNvPr>
          <p:cNvGraphicFramePr>
            <a:graphicFrameLocks noGrp="1"/>
          </p:cNvGraphicFramePr>
          <p:nvPr>
            <p:ph idx="1"/>
            <p:extLst>
              <p:ext uri="{D42A27DB-BD31-4B8C-83A1-F6EECF244321}">
                <p14:modId xmlns:p14="http://schemas.microsoft.com/office/powerpoint/2010/main" val="3592383561"/>
              </p:ext>
            </p:extLst>
          </p:nvPr>
        </p:nvGraphicFramePr>
        <p:xfrm>
          <a:off x="817418" y="1360429"/>
          <a:ext cx="10270996" cy="4556895"/>
        </p:xfrm>
        <a:graphic>
          <a:graphicData uri="http://schemas.openxmlformats.org/drawingml/2006/chart">
            <c:chart xmlns:c="http://schemas.openxmlformats.org/drawingml/2006/chart" xmlns:r="http://schemas.openxmlformats.org/officeDocument/2006/relationships" r:id="rId5"/>
          </a:graphicData>
        </a:graphic>
      </p:graphicFrame>
    </p:spTree>
    <p:extLst>
      <p:ext uri="{BB962C8B-B14F-4D97-AF65-F5344CB8AC3E}">
        <p14:creationId xmlns:p14="http://schemas.microsoft.com/office/powerpoint/2010/main" val="22488473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 xmlns:a16="http://schemas.microsoft.com/office/drawing/2014/main" id="{608C5DA6-2805-47BB-ACBD-17D95E75BED6}"/>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5352" y="-70046"/>
            <a:ext cx="1379914" cy="1207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oogle Shape;222;p10">
            <a:extLst>
              <a:ext uri="{FF2B5EF4-FFF2-40B4-BE49-F238E27FC236}">
                <a16:creationId xmlns="" xmlns:a16="http://schemas.microsoft.com/office/drawing/2014/main" id="{AFA04DF8-8F1C-43C3-BB34-068FD94DBE3F}"/>
              </a:ext>
            </a:extLst>
          </p:cNvPr>
          <p:cNvPicPr preferRelativeResize="0"/>
          <p:nvPr/>
        </p:nvPicPr>
        <p:blipFill>
          <a:blip r:embed="rId3">
            <a:alphaModFix/>
          </a:blip>
          <a:stretch>
            <a:fillRect/>
          </a:stretch>
        </p:blipFill>
        <p:spPr>
          <a:xfrm>
            <a:off x="1016000" y="6073688"/>
            <a:ext cx="10317018" cy="696897"/>
          </a:xfrm>
          <a:prstGeom prst="rect">
            <a:avLst/>
          </a:prstGeom>
          <a:noFill/>
          <a:ln>
            <a:noFill/>
          </a:ln>
        </p:spPr>
      </p:pic>
      <p:sp>
        <p:nvSpPr>
          <p:cNvPr id="6" name="Title 5"/>
          <p:cNvSpPr>
            <a:spLocks noGrp="1"/>
          </p:cNvSpPr>
          <p:nvPr>
            <p:ph type="title"/>
          </p:nvPr>
        </p:nvSpPr>
        <p:spPr>
          <a:xfrm>
            <a:off x="2023857" y="530133"/>
            <a:ext cx="7618907" cy="607219"/>
          </a:xfrm>
        </p:spPr>
        <p:txBody>
          <a:bodyPr>
            <a:noAutofit/>
          </a:bodyPr>
          <a:lstStyle/>
          <a:p>
            <a:r>
              <a:rPr lang="en-US" b="1" dirty="0">
                <a:latin typeface="Gill Sans MT" panose="020B0502020104020203" pitchFamily="34" charset="0"/>
              </a:rPr>
              <a:t>Results-</a:t>
            </a:r>
            <a:r>
              <a:rPr lang="en-US" sz="4000" b="1" i="1" dirty="0">
                <a:latin typeface="Gill Sans MT" panose="020B0502020104020203" pitchFamily="34" charset="0"/>
              </a:rPr>
              <a:t>Key findings cont’d</a:t>
            </a:r>
          </a:p>
        </p:txBody>
      </p:sp>
      <p:pic>
        <p:nvPicPr>
          <p:cNvPr id="8" name="Picture 7" descr="Kizazi Chetu">
            <a:extLst>
              <a:ext uri="{FF2B5EF4-FFF2-40B4-BE49-F238E27FC236}">
                <a16:creationId xmlns="" xmlns:a16="http://schemas.microsoft.com/office/drawing/2014/main" id="{466793DC-2844-4326-BAD8-430659E43277}"/>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0048240" y="0"/>
            <a:ext cx="1940272" cy="1300480"/>
          </a:xfrm>
          <a:prstGeom prst="rect">
            <a:avLst/>
          </a:prstGeom>
          <a:noFill/>
          <a:extLst>
            <a:ext uri="{909E8E84-426E-40DD-AFC4-6F175D3DCCD1}">
              <a14:hiddenFill xmlns:a14="http://schemas.microsoft.com/office/drawing/2010/main">
                <a:solidFill>
                  <a:srgbClr val="FFFFFF"/>
                </a:solidFill>
              </a14:hiddenFill>
            </a:ext>
          </a:extLst>
        </p:spPr>
      </p:pic>
      <p:sp>
        <p:nvSpPr>
          <p:cNvPr id="2" name="Content Placeholder 1"/>
          <p:cNvSpPr>
            <a:spLocks noGrp="1"/>
          </p:cNvSpPr>
          <p:nvPr>
            <p:ph idx="1"/>
          </p:nvPr>
        </p:nvSpPr>
        <p:spPr>
          <a:xfrm>
            <a:off x="535709" y="1348286"/>
            <a:ext cx="11277600" cy="4562273"/>
          </a:xfrm>
        </p:spPr>
        <p:txBody>
          <a:bodyPr>
            <a:normAutofit lnSpcReduction="10000"/>
          </a:bodyPr>
          <a:lstStyle/>
          <a:p>
            <a:pPr>
              <a:lnSpc>
                <a:spcPct val="120000"/>
              </a:lnSpc>
              <a:spcBef>
                <a:spcPts val="0"/>
              </a:spcBef>
            </a:pPr>
            <a:r>
              <a:rPr lang="en-US" sz="3500" dirty="0">
                <a:latin typeface="Gill Sans MT" panose="020B0502020104020203" pitchFamily="34" charset="0"/>
              </a:rPr>
              <a:t>68% of the prescriptions had one antimicrobial agent prescribed as opposed to only 3% that had 3 antimicrobials</a:t>
            </a:r>
          </a:p>
          <a:p>
            <a:pPr>
              <a:lnSpc>
                <a:spcPct val="120000"/>
              </a:lnSpc>
              <a:spcBef>
                <a:spcPts val="0"/>
              </a:spcBef>
            </a:pPr>
            <a:r>
              <a:rPr lang="en-US" sz="3500" dirty="0">
                <a:latin typeface="Gill Sans MT" panose="020B0502020104020203" pitchFamily="34" charset="0"/>
              </a:rPr>
              <a:t>30% of the prescriptions were from the Watch category</a:t>
            </a:r>
          </a:p>
          <a:p>
            <a:pPr>
              <a:lnSpc>
                <a:spcPct val="120000"/>
              </a:lnSpc>
              <a:spcBef>
                <a:spcPts val="0"/>
              </a:spcBef>
            </a:pPr>
            <a:r>
              <a:rPr lang="en-US" sz="3500" dirty="0">
                <a:latin typeface="Gill Sans MT" panose="020B0502020104020203" pitchFamily="34" charset="0"/>
              </a:rPr>
              <a:t>70% of antibiotics prescribed mostly from Access category while none was prescribed under the Reserve category.  </a:t>
            </a:r>
          </a:p>
          <a:p>
            <a:pPr>
              <a:lnSpc>
                <a:spcPct val="120000"/>
              </a:lnSpc>
              <a:spcBef>
                <a:spcPts val="0"/>
              </a:spcBef>
            </a:pPr>
            <a:r>
              <a:rPr lang="en-US" sz="3500" dirty="0">
                <a:latin typeface="Gill Sans MT" panose="020B0502020104020203" pitchFamily="34" charset="0"/>
              </a:rPr>
              <a:t>An average of 1.4 antimicrobials were prescribed per antimicrobial prescription. </a:t>
            </a:r>
            <a:endParaRPr lang="en-US" dirty="0"/>
          </a:p>
        </p:txBody>
      </p:sp>
    </p:spTree>
    <p:extLst>
      <p:ext uri="{BB962C8B-B14F-4D97-AF65-F5344CB8AC3E}">
        <p14:creationId xmlns:p14="http://schemas.microsoft.com/office/powerpoint/2010/main" val="826467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27944" y="864230"/>
            <a:ext cx="9225856" cy="826458"/>
          </a:xfrm>
        </p:spPr>
        <p:txBody>
          <a:bodyPr>
            <a:normAutofit/>
          </a:bodyPr>
          <a:lstStyle/>
          <a:p>
            <a:r>
              <a:rPr lang="en-US" b="1" dirty="0">
                <a:latin typeface="Gill Sans MT" panose="020B0502020104020203" pitchFamily="34" charset="0"/>
              </a:rPr>
              <a:t>Results cont’d</a:t>
            </a:r>
          </a:p>
        </p:txBody>
      </p:sp>
      <p:pic>
        <p:nvPicPr>
          <p:cNvPr id="4" name="Picture 3">
            <a:extLst>
              <a:ext uri="{FF2B5EF4-FFF2-40B4-BE49-F238E27FC236}">
                <a16:creationId xmlns="" xmlns:a16="http://schemas.microsoft.com/office/drawing/2014/main" id="{B9B0BF12-2EDB-415C-A81E-B1E518F8766F}"/>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25438" y="0"/>
            <a:ext cx="1615122" cy="145288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Kizazi Chetu">
            <a:extLst>
              <a:ext uri="{FF2B5EF4-FFF2-40B4-BE49-F238E27FC236}">
                <a16:creationId xmlns="" xmlns:a16="http://schemas.microsoft.com/office/drawing/2014/main" id="{64F5DBA9-A884-4900-A0F8-AA47DF4AFB66}"/>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417269" y="0"/>
            <a:ext cx="2276603" cy="1655762"/>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9" name="Content Placeholder 8">
            <a:extLst>
              <a:ext uri="{FF2B5EF4-FFF2-40B4-BE49-F238E27FC236}">
                <a16:creationId xmlns="" xmlns:a16="http://schemas.microsoft.com/office/drawing/2014/main" id="{4B3C89BD-D12D-4F9A-95CA-8D9B9A3C97C0}"/>
              </a:ext>
            </a:extLst>
          </p:cNvPr>
          <p:cNvGraphicFramePr>
            <a:graphicFrameLocks noGrp="1"/>
          </p:cNvGraphicFramePr>
          <p:nvPr>
            <p:ph sz="half" idx="1"/>
            <p:extLst>
              <p:ext uri="{D42A27DB-BD31-4B8C-83A1-F6EECF244321}">
                <p14:modId xmlns:p14="http://schemas.microsoft.com/office/powerpoint/2010/main" val="1565367219"/>
              </p:ext>
            </p:extLst>
          </p:nvPr>
        </p:nvGraphicFramePr>
        <p:xfrm>
          <a:off x="998099" y="1897596"/>
          <a:ext cx="9557471" cy="4336950"/>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946289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851</TotalTime>
  <Words>647</Words>
  <Application>Microsoft Office PowerPoint</Application>
  <PresentationFormat>Widescreen</PresentationFormat>
  <Paragraphs>78</Paragraphs>
  <Slides>14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Calibri</vt:lpstr>
      <vt:lpstr>Calibri Light</vt:lpstr>
      <vt:lpstr>Gill Sans MT</vt:lpstr>
      <vt:lpstr>Times New Roman</vt:lpstr>
      <vt:lpstr>Office Theme</vt:lpstr>
      <vt:lpstr>Prescriptions Audit Conducted at Nyakach County Hospital, Kisumu.</vt:lpstr>
      <vt:lpstr>Background</vt:lpstr>
      <vt:lpstr>Background cont’d</vt:lpstr>
      <vt:lpstr>Methodology</vt:lpstr>
      <vt:lpstr>Methodology cont’d</vt:lpstr>
      <vt:lpstr>Results-Key findings</vt:lpstr>
      <vt:lpstr>Results cont’d</vt:lpstr>
      <vt:lpstr>Results-Key findings cont’d</vt:lpstr>
      <vt:lpstr>Results cont’d</vt:lpstr>
      <vt:lpstr>Results cont’d</vt:lpstr>
      <vt:lpstr>Conclusion</vt:lpstr>
      <vt:lpstr>References</vt:lpstr>
      <vt:lpstr>Acknowledgement</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dc:title>
  <dc:creator>Wangai,Helen</dc:creator>
  <cp:lastModifiedBy>Sana</cp:lastModifiedBy>
  <cp:revision>19</cp:revision>
  <cp:lastPrinted>2023-05-06T11:09:50Z</cp:lastPrinted>
  <dcterms:created xsi:type="dcterms:W3CDTF">2023-05-03T04:36:36Z</dcterms:created>
  <dcterms:modified xsi:type="dcterms:W3CDTF">2023-05-06T20:52:43Z</dcterms:modified>
</cp:coreProperties>
</file>