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59" r:id="rId5"/>
    <p:sldId id="1806" r:id="rId6"/>
    <p:sldId id="1807" r:id="rId7"/>
    <p:sldId id="1816" r:id="rId8"/>
    <p:sldId id="1808" r:id="rId9"/>
    <p:sldId id="1810" r:id="rId10"/>
    <p:sldId id="1814" r:id="rId11"/>
    <p:sldId id="1813" r:id="rId12"/>
    <p:sldId id="1815" r:id="rId13"/>
    <p:sldId id="1809" r:id="rId14"/>
    <p:sldId id="262" r:id="rId15"/>
    <p:sldId id="1751"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3A5832-6885-D87A-AA9B-94D1F6B1AA79}" name="Albrecht, Kristy | APHL" initials="AA" userId="S::kristy.albrecht@aphl.org::1e0ed40a-3c96-4805-b7a7-d1dcf40e0208" providerId="AD"/>
  <p188:author id="{3C062942-145B-DF55-8A42-CF7B19ACBEDF}" name="Madeline Rooney | APHL" initials="MR" userId="Madeline Rooney | APHL" providerId="None"/>
  <p188:author id="{B18B3155-377A-C39F-ED52-3420D743ACA7}" name="Kithuka, Romeo" initials="KR" userId="S::Romeo.Kithuka@ken.aphl.org::2ab004e2-534a-4ae3-b3d1-14fbd34b5e2c" providerId="AD"/>
  <p188:author id="{38FDC787-D200-9AD4-DACE-27BC9920F720}" name="Rooney, Madeline | APHL" initials="RA" userId="S::madeline.rooney@aphl.org::44439590-5e49-4cb1-8117-34e596d44335" providerId="AD"/>
  <p188:author id="{F762D6CB-EC0B-1803-1B35-9145B06038EC}" name="Okonji, Jully" initials="OJ" userId="S::jully.Okonji@ken.aphl.org::be91bd94-12b4-4caf-8bf3-f2da752bf9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yer, Ben | APHL" initials="MB|A" lastIdx="1" clrIdx="0">
    <p:extLst>
      <p:ext uri="{19B8F6BF-5375-455C-9EA6-DF929625EA0E}">
        <p15:presenceInfo xmlns:p15="http://schemas.microsoft.com/office/powerpoint/2012/main" userId="S::Ben.Moyer@aphl.org::da4be8bd-7c48-4e94-9f92-0eddcb938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42E34"/>
    <a:srgbClr val="00A0AF"/>
    <a:srgbClr val="00B4AF"/>
    <a:srgbClr val="0073A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Sheet1!$G$6</c:f>
              <c:strCache>
                <c:ptCount val="1"/>
                <c:pt idx="0">
                  <c:v>2021</c:v>
                </c:pt>
              </c:strCache>
            </c:strRef>
          </c:tx>
          <c:spPr>
            <a:solidFill>
              <a:schemeClr val="accent1"/>
            </a:solidFill>
            <a:ln>
              <a:noFill/>
            </a:ln>
            <a:effectLst/>
          </c:spPr>
          <c:invertIfNegative val="0"/>
          <c:cat>
            <c:strRef>
              <c:f>Sheet1!$H$5:$L$5</c:f>
              <c:strCache>
                <c:ptCount val="5"/>
                <c:pt idx="0">
                  <c:v>July</c:v>
                </c:pt>
                <c:pt idx="1">
                  <c:v>Aug</c:v>
                </c:pt>
                <c:pt idx="2">
                  <c:v>Sep</c:v>
                </c:pt>
                <c:pt idx="3">
                  <c:v>Oct</c:v>
                </c:pt>
                <c:pt idx="4">
                  <c:v>Nov</c:v>
                </c:pt>
              </c:strCache>
            </c:strRef>
          </c:cat>
          <c:val>
            <c:numRef>
              <c:f>Sheet1!$H$6:$L$6</c:f>
              <c:numCache>
                <c:formatCode>General</c:formatCode>
                <c:ptCount val="5"/>
                <c:pt idx="0">
                  <c:v>18041</c:v>
                </c:pt>
                <c:pt idx="1">
                  <c:v>19263</c:v>
                </c:pt>
                <c:pt idx="2">
                  <c:v>18216</c:v>
                </c:pt>
                <c:pt idx="3">
                  <c:v>24785</c:v>
                </c:pt>
                <c:pt idx="4">
                  <c:v>25704</c:v>
                </c:pt>
              </c:numCache>
            </c:numRef>
          </c:val>
          <c:extLst>
            <c:ext xmlns:c16="http://schemas.microsoft.com/office/drawing/2014/chart" uri="{C3380CC4-5D6E-409C-BE32-E72D297353CC}">
              <c16:uniqueId val="{00000000-C7C8-441A-8416-55AA2E062491}"/>
            </c:ext>
          </c:extLst>
        </c:ser>
        <c:ser>
          <c:idx val="1"/>
          <c:order val="1"/>
          <c:tx>
            <c:strRef>
              <c:f>Sheet1!$G$7</c:f>
              <c:strCache>
                <c:ptCount val="1"/>
                <c:pt idx="0">
                  <c:v>2022</c:v>
                </c:pt>
              </c:strCache>
            </c:strRef>
          </c:tx>
          <c:spPr>
            <a:solidFill>
              <a:schemeClr val="accent2"/>
            </a:solidFill>
            <a:ln>
              <a:noFill/>
            </a:ln>
            <a:effectLst/>
          </c:spPr>
          <c:invertIfNegative val="0"/>
          <c:cat>
            <c:strRef>
              <c:f>Sheet1!$H$5:$L$5</c:f>
              <c:strCache>
                <c:ptCount val="5"/>
                <c:pt idx="0">
                  <c:v>July</c:v>
                </c:pt>
                <c:pt idx="1">
                  <c:v>Aug</c:v>
                </c:pt>
                <c:pt idx="2">
                  <c:v>Sep</c:v>
                </c:pt>
                <c:pt idx="3">
                  <c:v>Oct</c:v>
                </c:pt>
                <c:pt idx="4">
                  <c:v>Nov</c:v>
                </c:pt>
              </c:strCache>
            </c:strRef>
          </c:cat>
          <c:val>
            <c:numRef>
              <c:f>Sheet1!$H$7:$L$7</c:f>
              <c:numCache>
                <c:formatCode>General</c:formatCode>
                <c:ptCount val="5"/>
                <c:pt idx="0">
                  <c:v>22544</c:v>
                </c:pt>
                <c:pt idx="1">
                  <c:v>23755</c:v>
                </c:pt>
                <c:pt idx="2">
                  <c:v>25916</c:v>
                </c:pt>
                <c:pt idx="3">
                  <c:v>29746</c:v>
                </c:pt>
                <c:pt idx="4">
                  <c:v>30609</c:v>
                </c:pt>
              </c:numCache>
            </c:numRef>
          </c:val>
          <c:extLst>
            <c:ext xmlns:c16="http://schemas.microsoft.com/office/drawing/2014/chart" uri="{C3380CC4-5D6E-409C-BE32-E72D297353CC}">
              <c16:uniqueId val="{00000001-C7C8-441A-8416-55AA2E062491}"/>
            </c:ext>
          </c:extLst>
        </c:ser>
        <c:dLbls>
          <c:showLegendKey val="0"/>
          <c:showVal val="0"/>
          <c:showCatName val="0"/>
          <c:showSerName val="0"/>
          <c:showPercent val="0"/>
          <c:showBubbleSize val="0"/>
        </c:dLbls>
        <c:gapWidth val="219"/>
        <c:overlap val="-27"/>
        <c:axId val="39412256"/>
        <c:axId val="39415136"/>
      </c:barChart>
      <c:catAx>
        <c:axId val="39412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Months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39415136"/>
        <c:crosses val="autoZero"/>
        <c:auto val="1"/>
        <c:lblAlgn val="ctr"/>
        <c:lblOffset val="100"/>
        <c:noMultiLvlLbl val="0"/>
      </c:catAx>
      <c:valAx>
        <c:axId val="3941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Workload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39412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KE"/>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Sheet1!$C$2:$C$3</c:f>
              <c:strCache>
                <c:ptCount val="2"/>
                <c:pt idx="0">
                  <c:v>Safety  Audit Scores </c:v>
                </c:pt>
                <c:pt idx="1">
                  <c:v>Score</c:v>
                </c:pt>
              </c:strCache>
            </c:strRef>
          </c:tx>
          <c:spPr>
            <a:solidFill>
              <a:schemeClr val="accent1"/>
            </a:solidFill>
            <a:ln>
              <a:noFill/>
            </a:ln>
            <a:effectLst/>
          </c:spPr>
          <c:invertIfNegative val="0"/>
          <c:cat>
            <c:multiLvlStrRef>
              <c:f>Sheet1!$A$4:$B$6</c:f>
              <c:multiLvlStrCache>
                <c:ptCount val="3"/>
                <c:lvl>
                  <c:pt idx="0">
                    <c:v>Apr-21</c:v>
                  </c:pt>
                  <c:pt idx="1">
                    <c:v>Mar-22</c:v>
                  </c:pt>
                  <c:pt idx="2">
                    <c:v>Nov-22</c:v>
                  </c:pt>
                </c:lvl>
                <c:lvl>
                  <c:pt idx="0">
                    <c:v>Baseline Assessment</c:v>
                  </c:pt>
                  <c:pt idx="1">
                    <c:v>Midterm Assessment</c:v>
                  </c:pt>
                  <c:pt idx="2">
                    <c:v>Endterm Assessment</c:v>
                  </c:pt>
                </c:lvl>
              </c:multiLvlStrCache>
            </c:multiLvlStrRef>
          </c:cat>
          <c:val>
            <c:numRef>
              <c:f>Sheet1!$C$4:$C$6</c:f>
              <c:numCache>
                <c:formatCode>General</c:formatCode>
                <c:ptCount val="3"/>
                <c:pt idx="0">
                  <c:v>28</c:v>
                </c:pt>
                <c:pt idx="1">
                  <c:v>33</c:v>
                </c:pt>
                <c:pt idx="2">
                  <c:v>38</c:v>
                </c:pt>
              </c:numCache>
            </c:numRef>
          </c:val>
          <c:extLst>
            <c:ext xmlns:c16="http://schemas.microsoft.com/office/drawing/2014/chart" uri="{C3380CC4-5D6E-409C-BE32-E72D297353CC}">
              <c16:uniqueId val="{00000000-4910-4FC1-B22E-A95CB92A1C03}"/>
            </c:ext>
          </c:extLst>
        </c:ser>
        <c:ser>
          <c:idx val="1"/>
          <c:order val="1"/>
          <c:tx>
            <c:strRef>
              <c:f>Sheet1!$D$2:$D$3</c:f>
              <c:strCache>
                <c:ptCount val="2"/>
                <c:pt idx="0">
                  <c:v>Safety  Audit Scores </c:v>
                </c:pt>
                <c:pt idx="1">
                  <c:v>Max Score</c:v>
                </c:pt>
              </c:strCache>
            </c:strRef>
          </c:tx>
          <c:spPr>
            <a:solidFill>
              <a:schemeClr val="accent2"/>
            </a:solidFill>
            <a:ln>
              <a:noFill/>
            </a:ln>
            <a:effectLst/>
          </c:spPr>
          <c:invertIfNegative val="0"/>
          <c:cat>
            <c:multiLvlStrRef>
              <c:f>Sheet1!$A$4:$B$6</c:f>
              <c:multiLvlStrCache>
                <c:ptCount val="3"/>
                <c:lvl>
                  <c:pt idx="0">
                    <c:v>Apr-21</c:v>
                  </c:pt>
                  <c:pt idx="1">
                    <c:v>Mar-22</c:v>
                  </c:pt>
                  <c:pt idx="2">
                    <c:v>Nov-22</c:v>
                  </c:pt>
                </c:lvl>
                <c:lvl>
                  <c:pt idx="0">
                    <c:v>Baseline Assessment</c:v>
                  </c:pt>
                  <c:pt idx="1">
                    <c:v>Midterm Assessment</c:v>
                  </c:pt>
                  <c:pt idx="2">
                    <c:v>Endterm Assessment</c:v>
                  </c:pt>
                </c:lvl>
              </c:multiLvlStrCache>
            </c:multiLvlStrRef>
          </c:cat>
          <c:val>
            <c:numRef>
              <c:f>Sheet1!$D$4:$D$6</c:f>
              <c:numCache>
                <c:formatCode>General</c:formatCode>
                <c:ptCount val="3"/>
                <c:pt idx="0">
                  <c:v>43</c:v>
                </c:pt>
                <c:pt idx="1">
                  <c:v>43</c:v>
                </c:pt>
                <c:pt idx="2">
                  <c:v>43</c:v>
                </c:pt>
              </c:numCache>
            </c:numRef>
          </c:val>
          <c:extLst>
            <c:ext xmlns:c16="http://schemas.microsoft.com/office/drawing/2014/chart" uri="{C3380CC4-5D6E-409C-BE32-E72D297353CC}">
              <c16:uniqueId val="{00000001-4910-4FC1-B22E-A95CB92A1C03}"/>
            </c:ext>
          </c:extLst>
        </c:ser>
        <c:dLbls>
          <c:showLegendKey val="0"/>
          <c:showVal val="0"/>
          <c:showCatName val="0"/>
          <c:showSerName val="0"/>
          <c:showPercent val="0"/>
          <c:showBubbleSize val="0"/>
        </c:dLbls>
        <c:gapWidth val="219"/>
        <c:overlap val="-27"/>
        <c:axId val="167979263"/>
        <c:axId val="167973983"/>
      </c:barChart>
      <c:catAx>
        <c:axId val="1679792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Assessment</a:t>
                </a:r>
                <a:r>
                  <a:rPr lang="en-US" baseline="0" dirty="0"/>
                  <a:t> Period</a:t>
                </a:r>
                <a:endParaRPr lang="en-US" dirty="0"/>
              </a:p>
            </c:rich>
          </c:tx>
          <c:layout>
            <c:manualLayout>
              <c:xMode val="edge"/>
              <c:yMode val="edge"/>
              <c:x val="0.58047846828142813"/>
              <c:y val="0.877355918313608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167973983"/>
        <c:crosses val="autoZero"/>
        <c:auto val="1"/>
        <c:lblAlgn val="ctr"/>
        <c:lblOffset val="100"/>
        <c:noMultiLvlLbl val="0"/>
      </c:catAx>
      <c:valAx>
        <c:axId val="167973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Safety Audit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1679792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KE"/>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7AEC48F-22AC-4DF1-B1B5-0DBA427F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9993295E-E1B9-4613-9328-41E73FF1B7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87248-395E-43C7-BF4F-D00C5F5B2E35}" type="datetimeFigureOut">
              <a:rPr lang="en-US" smtClean="0"/>
              <a:t>5/11/2023</a:t>
            </a:fld>
            <a:endParaRPr lang="en-US"/>
          </a:p>
        </p:txBody>
      </p:sp>
      <p:sp>
        <p:nvSpPr>
          <p:cNvPr id="4" name="Symbol zastępczy stopki 3">
            <a:extLst>
              <a:ext uri="{FF2B5EF4-FFF2-40B4-BE49-F238E27FC236}">
                <a16:creationId xmlns:a16="http://schemas.microsoft.com/office/drawing/2014/main" id="{A42EDE4B-24E7-455B-B8A7-35C7CA8E1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5FF5185E-BE4E-46DA-A503-97787759F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E6D48-02F9-4C17-AFA9-EED1DA876E6E}" type="slidenum">
              <a:rPr lang="en-US" smtClean="0"/>
              <a:t>‹#›</a:t>
            </a:fld>
            <a:endParaRPr lang="en-US"/>
          </a:p>
        </p:txBody>
      </p:sp>
    </p:spTree>
    <p:extLst>
      <p:ext uri="{BB962C8B-B14F-4D97-AF65-F5344CB8AC3E}">
        <p14:creationId xmlns:p14="http://schemas.microsoft.com/office/powerpoint/2010/main" val="2072558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7AD6A-ED84-4F8E-A912-F7C11544A729}" type="datetimeFigureOut">
              <a:rPr lang="en-US" smtClean="0"/>
              <a:t>5/11/2023</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30964-BF55-46F8-B0CF-231697E08BCE}" type="slidenum">
              <a:rPr lang="en-US" smtClean="0"/>
              <a:t>‹#›</a:t>
            </a:fld>
            <a:endParaRPr lang="en-US"/>
          </a:p>
        </p:txBody>
      </p:sp>
    </p:spTree>
    <p:extLst>
      <p:ext uri="{BB962C8B-B14F-4D97-AF65-F5344CB8AC3E}">
        <p14:creationId xmlns:p14="http://schemas.microsoft.com/office/powerpoint/2010/main" val="305726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5D2DD-098B-4B74-BABB-171488B36A42}" type="slidenum">
              <a:rPr lang="en-US" smtClean="0"/>
              <a:t>11</a:t>
            </a:fld>
            <a:endParaRPr lang="en-US"/>
          </a:p>
        </p:txBody>
      </p:sp>
    </p:spTree>
    <p:extLst>
      <p:ext uri="{BB962C8B-B14F-4D97-AF65-F5344CB8AC3E}">
        <p14:creationId xmlns:p14="http://schemas.microsoft.com/office/powerpoint/2010/main" val="225810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 photo/options</a:t>
            </a:r>
          </a:p>
        </p:txBody>
      </p:sp>
      <p:sp>
        <p:nvSpPr>
          <p:cNvPr id="4" name="Slide Number Placeholder 3"/>
          <p:cNvSpPr>
            <a:spLocks noGrp="1"/>
          </p:cNvSpPr>
          <p:nvPr>
            <p:ph type="sldNum" sz="quarter" idx="10"/>
          </p:nvPr>
        </p:nvSpPr>
        <p:spPr/>
        <p:txBody>
          <a:bodyPr/>
          <a:lstStyle/>
          <a:p>
            <a:fld id="{6EC30964-BF55-46F8-B0CF-231697E08BCE}" type="slidenum">
              <a:rPr lang="en-US" smtClean="0"/>
              <a:t>12</a:t>
            </a:fld>
            <a:endParaRPr lang="en-US" dirty="0"/>
          </a:p>
        </p:txBody>
      </p:sp>
    </p:spTree>
    <p:extLst>
      <p:ext uri="{BB962C8B-B14F-4D97-AF65-F5344CB8AC3E}">
        <p14:creationId xmlns:p14="http://schemas.microsoft.com/office/powerpoint/2010/main" val="11122186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Slide">
    <p:spTree>
      <p:nvGrpSpPr>
        <p:cNvPr id="1" name=""/>
        <p:cNvGrpSpPr/>
        <p:nvPr/>
      </p:nvGrpSpPr>
      <p:grpSpPr>
        <a:xfrm>
          <a:off x="0" y="0"/>
          <a:ext cx="0" cy="0"/>
          <a:chOff x="0" y="0"/>
          <a:chExt cx="0" cy="0"/>
        </a:xfrm>
      </p:grpSpPr>
      <p:pic>
        <p:nvPicPr>
          <p:cNvPr id="18" name="Obraz 5">
            <a:extLst>
              <a:ext uri="{FF2B5EF4-FFF2-40B4-BE49-F238E27FC236}">
                <a16:creationId xmlns:a16="http://schemas.microsoft.com/office/drawing/2014/main" id="{D6891DCF-2742-43A9-8E93-9EB4D3D9D7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45" b="7845"/>
          <a:stretch/>
        </p:blipFill>
        <p:spPr>
          <a:xfrm>
            <a:off x="0" y="0"/>
            <a:ext cx="12192000" cy="6858000"/>
          </a:xfrm>
          <a:prstGeom prst="rect">
            <a:avLst/>
          </a:prstGeom>
        </p:spPr>
      </p:pic>
      <p:sp>
        <p:nvSpPr>
          <p:cNvPr id="19" name="Prostokąt 7">
            <a:extLst>
              <a:ext uri="{FF2B5EF4-FFF2-40B4-BE49-F238E27FC236}">
                <a16:creationId xmlns:a16="http://schemas.microsoft.com/office/drawing/2014/main" id="{C570B86B-6352-40B7-8558-EF74AFBB0670}"/>
              </a:ext>
            </a:extLst>
          </p:cNvPr>
          <p:cNvSpPr/>
          <p:nvPr/>
        </p:nvSpPr>
        <p:spPr>
          <a:xfrm>
            <a:off x="4233" y="0"/>
            <a:ext cx="1219200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grpSp>
        <p:nvGrpSpPr>
          <p:cNvPr id="8" name="Grupa 7">
            <a:extLst>
              <a:ext uri="{FF2B5EF4-FFF2-40B4-BE49-F238E27FC236}">
                <a16:creationId xmlns:a16="http://schemas.microsoft.com/office/drawing/2014/main" id="{7C1281C2-CA47-419D-844A-5B0680AE7B17}"/>
              </a:ext>
            </a:extLst>
          </p:cNvPr>
          <p:cNvGrpSpPr/>
          <p:nvPr userDrawn="1"/>
        </p:nvGrpSpPr>
        <p:grpSpPr>
          <a:xfrm>
            <a:off x="3563759" y="0"/>
            <a:ext cx="4860000" cy="2734724"/>
            <a:chOff x="3563759" y="0"/>
            <a:chExt cx="4860000" cy="2734724"/>
          </a:xfrm>
        </p:grpSpPr>
        <p:sp>
          <p:nvSpPr>
            <p:cNvPr id="21" name="Dowolny kształt: kształt 20">
              <a:extLst>
                <a:ext uri="{FF2B5EF4-FFF2-40B4-BE49-F238E27FC236}">
                  <a16:creationId xmlns:a16="http://schemas.microsoft.com/office/drawing/2014/main" id="{03598EBC-9F81-4EBC-B4FA-6F96BBAF3BFB}"/>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5" name="Dowolny kształt: kształt 14">
              <a:extLst>
                <a:ext uri="{FF2B5EF4-FFF2-40B4-BE49-F238E27FC236}">
                  <a16:creationId xmlns:a16="http://schemas.microsoft.com/office/drawing/2014/main" id="{F7A18276-8C93-42F7-B806-955F48D7E56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gr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800100" y="3239620"/>
            <a:ext cx="10591800" cy="1950561"/>
          </a:xfrm>
        </p:spPr>
        <p:txBody>
          <a:bodyPr anchor="ctr">
            <a:noAutofit/>
          </a:bodyPr>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800100" y="5356079"/>
            <a:ext cx="10591800" cy="810712"/>
          </a:xfrm>
        </p:spPr>
        <p:txBody>
          <a:bodyPr>
            <a:normAutofit/>
          </a:bodyPr>
          <a:lstStyle>
            <a:lvl1pPr marL="0" indent="0" algn="ctr">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329835"/>
            <a:ext cx="1028700" cy="365125"/>
          </a:xfrm>
        </p:spPr>
        <p:txBody>
          <a:bodyPr/>
          <a:lstStyle>
            <a:lvl1pPr>
              <a:defRPr>
                <a:solidFill>
                  <a:schemeClr val="bg1"/>
                </a:solidFill>
              </a:defRPr>
            </a:lvl1pPr>
          </a:lstStyle>
          <a:p>
            <a:fld id="{3133AF06-9091-4552-B55B-F323A6B93663}" type="datetime1">
              <a:rPr lang="en-US" smtClean="0"/>
              <a:t>5/11/2023</a:t>
            </a:fld>
            <a:endParaRPr lang="en-US"/>
          </a:p>
        </p:txBody>
      </p:sp>
      <p:sp>
        <p:nvSpPr>
          <p:cNvPr id="25" name="Grafika 4">
            <a:extLst>
              <a:ext uri="{FF2B5EF4-FFF2-40B4-BE49-F238E27FC236}">
                <a16:creationId xmlns:a16="http://schemas.microsoft.com/office/drawing/2014/main" id="{3B359F1A-1A7B-47E6-B95A-542A72FF5628}"/>
              </a:ext>
            </a:extLst>
          </p:cNvPr>
          <p:cNvSpPr/>
          <p:nvPr userDrawn="1"/>
        </p:nvSpPr>
        <p:spPr>
          <a:xfrm>
            <a:off x="5162609" y="572620"/>
            <a:ext cx="1763899" cy="1172297"/>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Tree>
    <p:extLst>
      <p:ext uri="{BB962C8B-B14F-4D97-AF65-F5344CB8AC3E}">
        <p14:creationId xmlns:p14="http://schemas.microsoft.com/office/powerpoint/2010/main" val="401212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Picture 2 full half">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0" y="2"/>
            <a:ext cx="5943600" cy="6857999"/>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524827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6"/>
            <a:ext cx="5248275" cy="5082611"/>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0C675731-CD4E-4EFC-BD85-091E94FAA159}"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
        <p:nvSpPr>
          <p:cNvPr id="8" name="Prostokąt 12">
            <a:extLst>
              <a:ext uri="{FF2B5EF4-FFF2-40B4-BE49-F238E27FC236}">
                <a16:creationId xmlns:a16="http://schemas.microsoft.com/office/drawing/2014/main" id="{B57B1EA3-5E8A-4AE4-88E5-4DF2D34D984B}"/>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74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Picture 3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6" y="136526"/>
            <a:ext cx="774382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73437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1F61361-9CD7-40B8-B801-0FC90DFC7032}"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10" name="Symbol zastępczy obrazu 9">
            <a:extLst>
              <a:ext uri="{FF2B5EF4-FFF2-40B4-BE49-F238E27FC236}">
                <a16:creationId xmlns:a16="http://schemas.microsoft.com/office/drawing/2014/main" id="{3076DEC7-71B5-4809-B120-AF7D943DC4DB}"/>
              </a:ext>
            </a:extLst>
          </p:cNvPr>
          <p:cNvSpPr>
            <a:spLocks noGrp="1"/>
          </p:cNvSpPr>
          <p:nvPr>
            <p:ph type="pic" sz="quarter" idx="13"/>
          </p:nvPr>
        </p:nvSpPr>
        <p:spPr>
          <a:xfrm>
            <a:off x="7928346" y="0"/>
            <a:ext cx="4263655" cy="6858000"/>
          </a:xfrm>
          <a:custGeom>
            <a:avLst/>
            <a:gdLst>
              <a:gd name="connsiteX0" fmla="*/ 613793 w 4263654"/>
              <a:gd name="connsiteY0" fmla="*/ 0 h 6858000"/>
              <a:gd name="connsiteX1" fmla="*/ 4263654 w 4263654"/>
              <a:gd name="connsiteY1" fmla="*/ 0 h 6858000"/>
              <a:gd name="connsiteX2" fmla="*/ 4263654 w 4263654"/>
              <a:gd name="connsiteY2" fmla="*/ 6858000 h 6858000"/>
              <a:gd name="connsiteX3" fmla="*/ 0 w 4263654"/>
              <a:gd name="connsiteY3" fmla="*/ 6858000 h 6858000"/>
              <a:gd name="connsiteX4" fmla="*/ 1673766 w 4263654"/>
              <a:gd name="connsiteY4" fmla="*/ 23052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654" h="6858000">
                <a:moveTo>
                  <a:pt x="613793" y="0"/>
                </a:moveTo>
                <a:lnTo>
                  <a:pt x="4263654" y="0"/>
                </a:lnTo>
                <a:lnTo>
                  <a:pt x="4263654" y="6858000"/>
                </a:lnTo>
                <a:lnTo>
                  <a:pt x="0" y="6858000"/>
                </a:lnTo>
                <a:lnTo>
                  <a:pt x="1673766" y="2305255"/>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09AE355A-8170-441F-B5C1-A3CDDF075C27}"/>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74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Picture 4 diag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7334251"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65055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718819" y="6451284"/>
            <a:ext cx="1028700" cy="365125"/>
          </a:xfrm>
        </p:spPr>
        <p:txBody>
          <a:bodyPr/>
          <a:lstStyle/>
          <a:p>
            <a:fld id="{452D42C7-8F07-47EE-AB6B-831944E75A9D}"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938022" y="6451284"/>
            <a:ext cx="5262879" cy="365125"/>
          </a:xfrm>
        </p:spPr>
        <p:txBody>
          <a:bodyPr/>
          <a:lstStyle/>
          <a:p>
            <a:endParaRPr lang="en-US"/>
          </a:p>
        </p:txBody>
      </p:sp>
      <p:sp>
        <p:nvSpPr>
          <p:cNvPr id="10" name="Symbol zastępczy obrazu 9">
            <a:extLst>
              <a:ext uri="{FF2B5EF4-FFF2-40B4-BE49-F238E27FC236}">
                <a16:creationId xmlns:a16="http://schemas.microsoft.com/office/drawing/2014/main" id="{F64544F9-1ACF-420E-A670-D0C16475B224}"/>
              </a:ext>
            </a:extLst>
          </p:cNvPr>
          <p:cNvSpPr>
            <a:spLocks noGrp="1"/>
          </p:cNvSpPr>
          <p:nvPr>
            <p:ph type="pic" sz="quarter" idx="13"/>
          </p:nvPr>
        </p:nvSpPr>
        <p:spPr>
          <a:xfrm>
            <a:off x="7386065" y="0"/>
            <a:ext cx="4805937" cy="6858000"/>
          </a:xfrm>
          <a:custGeom>
            <a:avLst/>
            <a:gdLst>
              <a:gd name="connsiteX0" fmla="*/ 1110237 w 4805937"/>
              <a:gd name="connsiteY0" fmla="*/ 0 h 6858000"/>
              <a:gd name="connsiteX1" fmla="*/ 4805937 w 4805937"/>
              <a:gd name="connsiteY1" fmla="*/ 0 h 6858000"/>
              <a:gd name="connsiteX2" fmla="*/ 4805937 w 4805937"/>
              <a:gd name="connsiteY2" fmla="*/ 6858000 h 6858000"/>
              <a:gd name="connsiteX3" fmla="*/ 0 w 48059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5937" h="6858000">
                <a:moveTo>
                  <a:pt x="1110237" y="0"/>
                </a:moveTo>
                <a:lnTo>
                  <a:pt x="4805937" y="0"/>
                </a:lnTo>
                <a:lnTo>
                  <a:pt x="4805937" y="6858000"/>
                </a:lnTo>
                <a:lnTo>
                  <a:pt x="0" y="6858000"/>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EC9FEA1B-3CA0-4D92-8412-0C0C85E65E56}"/>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4514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Picture 5 half circle">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D97B40D-404B-419D-B6C3-A1FD857BFC34}"/>
              </a:ext>
            </a:extLst>
          </p:cNvPr>
          <p:cNvSpPr/>
          <p:nvPr userDrawn="1"/>
        </p:nvSpPr>
        <p:spPr>
          <a:xfrm>
            <a:off x="10420351" y="6451282"/>
            <a:ext cx="1076325" cy="27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893635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76358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23AF25D-CF44-4CB4-8096-9B0509F3498A}"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14" name="Dowolny kształt: kształt 13">
            <a:extLst>
              <a:ext uri="{FF2B5EF4-FFF2-40B4-BE49-F238E27FC236}">
                <a16:creationId xmlns:a16="http://schemas.microsoft.com/office/drawing/2014/main" id="{4F79F51F-5FD5-4FFA-934B-14EB3B6D0BA5}"/>
              </a:ext>
            </a:extLst>
          </p:cNvPr>
          <p:cNvSpPr/>
          <p:nvPr userDrawn="1"/>
        </p:nvSpPr>
        <p:spPr>
          <a:xfrm>
            <a:off x="8777707" y="-23321"/>
            <a:ext cx="3439279" cy="6881251"/>
          </a:xfrm>
          <a:custGeom>
            <a:avLst/>
            <a:gdLst>
              <a:gd name="connsiteX0" fmla="*/ 3439279 w 3439279"/>
              <a:gd name="connsiteY0" fmla="*/ 0 h 6881251"/>
              <a:gd name="connsiteX1" fmla="*/ 3439279 w 3439279"/>
              <a:gd name="connsiteY1" fmla="*/ 6881251 h 6881251"/>
              <a:gd name="connsiteX2" fmla="*/ 3088906 w 3439279"/>
              <a:gd name="connsiteY2" fmla="*/ 6863558 h 6881251"/>
              <a:gd name="connsiteX3" fmla="*/ 0 w 3439279"/>
              <a:gd name="connsiteY3" fmla="*/ 3440625 h 6881251"/>
              <a:gd name="connsiteX4" fmla="*/ 3088906 w 3439279"/>
              <a:gd name="connsiteY4" fmla="*/ 17692 h 688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79" h="6881251">
                <a:moveTo>
                  <a:pt x="3439279" y="0"/>
                </a:moveTo>
                <a:lnTo>
                  <a:pt x="3439279" y="6881251"/>
                </a:lnTo>
                <a:lnTo>
                  <a:pt x="3088906" y="6863558"/>
                </a:lnTo>
                <a:cubicBezTo>
                  <a:pt x="1353914" y="6687360"/>
                  <a:pt x="0" y="5222104"/>
                  <a:pt x="0" y="3440625"/>
                </a:cubicBezTo>
                <a:cubicBezTo>
                  <a:pt x="0" y="1659146"/>
                  <a:pt x="1353914" y="193890"/>
                  <a:pt x="3088906" y="1769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0" name="Symbol zastępczy obrazu 12">
            <a:extLst>
              <a:ext uri="{FF2B5EF4-FFF2-40B4-BE49-F238E27FC236}">
                <a16:creationId xmlns:a16="http://schemas.microsoft.com/office/drawing/2014/main" id="{83B91288-6A3D-4A0C-AD71-0ACA2706BFCB}"/>
              </a:ext>
            </a:extLst>
          </p:cNvPr>
          <p:cNvSpPr>
            <a:spLocks noGrp="1"/>
          </p:cNvSpPr>
          <p:nvPr>
            <p:ph type="pic" sz="quarter" idx="13"/>
          </p:nvPr>
        </p:nvSpPr>
        <p:spPr>
          <a:xfrm>
            <a:off x="8961003" y="171169"/>
            <a:ext cx="3255983" cy="6491929"/>
          </a:xfrm>
          <a:custGeom>
            <a:avLst/>
            <a:gdLst>
              <a:gd name="connsiteX0" fmla="*/ 5143500 w 5159374"/>
              <a:gd name="connsiteY0" fmla="*/ 0 h 10287000"/>
              <a:gd name="connsiteX1" fmla="*/ 5159374 w 5159374"/>
              <a:gd name="connsiteY1" fmla="*/ 402 h 10287000"/>
              <a:gd name="connsiteX2" fmla="*/ 5159374 w 5159374"/>
              <a:gd name="connsiteY2" fmla="*/ 10286599 h 10287000"/>
              <a:gd name="connsiteX3" fmla="*/ 5143500 w 5159374"/>
              <a:gd name="connsiteY3" fmla="*/ 10287000 h 10287000"/>
              <a:gd name="connsiteX4" fmla="*/ 0 w 5159374"/>
              <a:gd name="connsiteY4" fmla="*/ 5143500 h 10287000"/>
              <a:gd name="connsiteX5" fmla="*/ 5143500 w 5159374"/>
              <a:gd name="connsiteY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374" h="10287000">
                <a:moveTo>
                  <a:pt x="5143500" y="0"/>
                </a:moveTo>
                <a:lnTo>
                  <a:pt x="5159374" y="402"/>
                </a:lnTo>
                <a:lnTo>
                  <a:pt x="5159374" y="10286599"/>
                </a:lnTo>
                <a:lnTo>
                  <a:pt x="5143500" y="10287000"/>
                </a:lnTo>
                <a:cubicBezTo>
                  <a:pt x="2302823" y="10287000"/>
                  <a:pt x="0" y="7984177"/>
                  <a:pt x="0" y="5143500"/>
                </a:cubicBezTo>
                <a:cubicBezTo>
                  <a:pt x="0" y="2302823"/>
                  <a:pt x="2302823" y="0"/>
                  <a:pt x="5143500" y="0"/>
                </a:cubicBezTo>
                <a:close/>
              </a:path>
            </a:pathLst>
          </a:custGeom>
          <a:solidFill>
            <a:schemeClr val="bg2"/>
          </a:solidFill>
        </p:spPr>
        <p:txBody>
          <a:bodyPr wrap="square" anchor="ctr">
            <a:noAutofit/>
          </a:bodyPr>
          <a:lstStyle/>
          <a:p>
            <a:endParaRPr lang="pl-PL"/>
          </a:p>
        </p:txBody>
      </p:sp>
      <p:sp>
        <p:nvSpPr>
          <p:cNvPr id="11" name="Prostokąt 12">
            <a:extLst>
              <a:ext uri="{FF2B5EF4-FFF2-40B4-BE49-F238E27FC236}">
                <a16:creationId xmlns:a16="http://schemas.microsoft.com/office/drawing/2014/main" id="{490DE604-CCD2-4C54-AA82-5D0B7A675E52}"/>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43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Picture 6 circl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4238633-4891-4214-8C4F-229CBED19D04}"/>
              </a:ext>
            </a:extLst>
          </p:cNvPr>
          <p:cNvSpPr/>
          <p:nvPr userDrawn="1"/>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14" name="Dowolny kształt: kształt 13">
            <a:extLst>
              <a:ext uri="{FF2B5EF4-FFF2-40B4-BE49-F238E27FC236}">
                <a16:creationId xmlns:a16="http://schemas.microsoft.com/office/drawing/2014/main" id="{BE4A6381-EB2C-4D3E-A471-2C9B5F32D496}"/>
              </a:ext>
            </a:extLst>
          </p:cNvPr>
          <p:cNvSpPr/>
          <p:nvPr userDrawn="1"/>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 name="Date Placeholder 4"/>
          <p:cNvSpPr>
            <a:spLocks noGrp="1"/>
          </p:cNvSpPr>
          <p:nvPr>
            <p:ph type="dt" sz="half" idx="10"/>
          </p:nvPr>
        </p:nvSpPr>
        <p:spPr>
          <a:xfrm>
            <a:off x="695323" y="6451284"/>
            <a:ext cx="1028700" cy="365125"/>
          </a:xfrm>
        </p:spPr>
        <p:txBody>
          <a:bodyPr/>
          <a:lstStyle/>
          <a:p>
            <a:fld id="{2C09FD42-6ADB-46FA-BC97-B66AD04763FF}" type="datetime1">
              <a:rPr lang="en-US" smtClean="0"/>
              <a:t>5/11/2023</a:t>
            </a:fld>
            <a:endParaRPr lang="pl-PL"/>
          </a:p>
        </p:txBody>
      </p:sp>
      <p:sp>
        <p:nvSpPr>
          <p:cNvPr id="6" name="Footer Placeholder 5"/>
          <p:cNvSpPr>
            <a:spLocks noGrp="1"/>
          </p:cNvSpPr>
          <p:nvPr>
            <p:ph type="ftr" sz="quarter" idx="11"/>
          </p:nvPr>
        </p:nvSpPr>
        <p:spPr>
          <a:xfrm>
            <a:off x="3264906" y="6443666"/>
            <a:ext cx="5662191" cy="372742"/>
          </a:xfrm>
        </p:spPr>
        <p:txBody>
          <a:bodyPr/>
          <a:lstStyle/>
          <a:p>
            <a:endParaRPr lang="pl-PL"/>
          </a:p>
        </p:txBody>
      </p:sp>
      <p:sp>
        <p:nvSpPr>
          <p:cNvPr id="12" name="Dowolny kształt: kształt 11">
            <a:extLst>
              <a:ext uri="{FF2B5EF4-FFF2-40B4-BE49-F238E27FC236}">
                <a16:creationId xmlns:a16="http://schemas.microsoft.com/office/drawing/2014/main" id="{65B661E0-7D24-4E9D-8653-8578D659A12C}"/>
              </a:ext>
            </a:extLst>
          </p:cNvPr>
          <p:cNvSpPr>
            <a:spLocks noGrp="1"/>
          </p:cNvSpPr>
          <p:nvPr>
            <p:ph type="pic" sz="quarter" idx="14"/>
          </p:nvPr>
        </p:nvSpPr>
        <p:spPr>
          <a:xfrm>
            <a:off x="8153402" y="172991"/>
            <a:ext cx="4038599" cy="6488624"/>
          </a:xfrm>
          <a:custGeom>
            <a:avLst/>
            <a:gdLst>
              <a:gd name="connsiteX0" fmla="*/ 3244312 w 4038599"/>
              <a:gd name="connsiteY0" fmla="*/ 0 h 6488624"/>
              <a:gd name="connsiteX1" fmla="*/ 3246790 w 4038599"/>
              <a:gd name="connsiteY1" fmla="*/ 63 h 6488624"/>
              <a:gd name="connsiteX2" fmla="*/ 3246790 w 4038599"/>
              <a:gd name="connsiteY2" fmla="*/ 0 h 6488624"/>
              <a:gd name="connsiteX3" fmla="*/ 4038599 w 4038599"/>
              <a:gd name="connsiteY3" fmla="*/ 0 h 6488624"/>
              <a:gd name="connsiteX4" fmla="*/ 4038599 w 4038599"/>
              <a:gd name="connsiteY4" fmla="*/ 6488624 h 6488624"/>
              <a:gd name="connsiteX5" fmla="*/ 3246790 w 4038599"/>
              <a:gd name="connsiteY5" fmla="*/ 6488624 h 6488624"/>
              <a:gd name="connsiteX6" fmla="*/ 3246790 w 4038599"/>
              <a:gd name="connsiteY6" fmla="*/ 6488562 h 6488624"/>
              <a:gd name="connsiteX7" fmla="*/ 3244312 w 4038599"/>
              <a:gd name="connsiteY7" fmla="*/ 6488624 h 6488624"/>
              <a:gd name="connsiteX8" fmla="*/ 0 w 4038599"/>
              <a:gd name="connsiteY8" fmla="*/ 3244312 h 6488624"/>
              <a:gd name="connsiteX9" fmla="*/ 3244312 w 4038599"/>
              <a:gd name="connsiteY9" fmla="*/ 0 h 6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6488624">
                <a:moveTo>
                  <a:pt x="3244312" y="0"/>
                </a:moveTo>
                <a:lnTo>
                  <a:pt x="3246790" y="63"/>
                </a:lnTo>
                <a:lnTo>
                  <a:pt x="3246790" y="0"/>
                </a:lnTo>
                <a:lnTo>
                  <a:pt x="4038599" y="0"/>
                </a:lnTo>
                <a:lnTo>
                  <a:pt x="4038599" y="6488624"/>
                </a:lnTo>
                <a:lnTo>
                  <a:pt x="3246790" y="6488624"/>
                </a:lnTo>
                <a:lnTo>
                  <a:pt x="3246790" y="6488562"/>
                </a:lnTo>
                <a:lnTo>
                  <a:pt x="3244312" y="6488624"/>
                </a:lnTo>
                <a:cubicBezTo>
                  <a:pt x="1452528" y="6488624"/>
                  <a:pt x="0" y="5036097"/>
                  <a:pt x="0" y="3244312"/>
                </a:cubicBezTo>
                <a:cubicBezTo>
                  <a:pt x="0" y="1452528"/>
                  <a:pt x="1452528" y="0"/>
                  <a:pt x="3244312" y="0"/>
                </a:cubicBezTo>
                <a:close/>
              </a:path>
            </a:pathLst>
          </a:custGeom>
          <a:solidFill>
            <a:schemeClr val="bg2"/>
          </a:solidFill>
        </p:spPr>
        <p:txBody>
          <a:bodyPr wrap="square" anchor="ctr">
            <a:noAutofit/>
          </a:bodyPr>
          <a:lstStyle>
            <a:lvl1pPr algn="ctr">
              <a:defRPr/>
            </a:lvl1pPr>
          </a:lstStyle>
          <a:p>
            <a:endParaRPr lang="en-US"/>
          </a:p>
        </p:txBody>
      </p:sp>
      <p:sp>
        <p:nvSpPr>
          <p:cNvPr id="10" name="Content Placeholder 2">
            <a:extLst>
              <a:ext uri="{FF2B5EF4-FFF2-40B4-BE49-F238E27FC236}">
                <a16:creationId xmlns:a16="http://schemas.microsoft.com/office/drawing/2014/main" id="{A043027D-8DC8-4A14-96B7-3E8DA0C0FF28}"/>
              </a:ext>
            </a:extLst>
          </p:cNvPr>
          <p:cNvSpPr>
            <a:spLocks noGrp="1"/>
          </p:cNvSpPr>
          <p:nvPr>
            <p:ph sz="half" idx="1"/>
          </p:nvPr>
        </p:nvSpPr>
        <p:spPr>
          <a:xfrm>
            <a:off x="695325" y="1160464"/>
            <a:ext cx="6881393"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rostokąt 12">
            <a:extLst>
              <a:ext uri="{FF2B5EF4-FFF2-40B4-BE49-F238E27FC236}">
                <a16:creationId xmlns:a16="http://schemas.microsoft.com/office/drawing/2014/main" id="{DE75FBDF-0677-49B0-BED3-8FE789B5D91F}"/>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3A669A67-5D47-474A-8512-94A0A2D1B1CE}"/>
              </a:ext>
            </a:extLst>
          </p:cNvPr>
          <p:cNvSpPr>
            <a:spLocks noGrp="1"/>
          </p:cNvSpPr>
          <p:nvPr>
            <p:ph type="title"/>
          </p:nvPr>
        </p:nvSpPr>
        <p:spPr>
          <a:xfrm>
            <a:off x="695325" y="136526"/>
            <a:ext cx="8357235" cy="854075"/>
          </a:xfrm>
        </p:spPr>
        <p:txBody>
          <a:bodyPr/>
          <a:lstStyle/>
          <a:p>
            <a:r>
              <a:rPr lang="en-US"/>
              <a:t>Click to edit Master title style</a:t>
            </a:r>
          </a:p>
        </p:txBody>
      </p:sp>
    </p:spTree>
    <p:extLst>
      <p:ext uri="{BB962C8B-B14F-4D97-AF65-F5344CB8AC3E}">
        <p14:creationId xmlns:p14="http://schemas.microsoft.com/office/powerpoint/2010/main" val="177078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Picture 7 logo dot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C11DE62-B8B4-412F-803D-B8833B819C79}"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8" name="Prostokąt 12">
            <a:extLst>
              <a:ext uri="{FF2B5EF4-FFF2-40B4-BE49-F238E27FC236}">
                <a16:creationId xmlns:a16="http://schemas.microsoft.com/office/drawing/2014/main" id="{2DA64B61-8F71-4A81-805C-718744F6339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9477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Picture full">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0" y="2"/>
            <a:ext cx="12192000" cy="6857999"/>
          </a:xfrm>
          <a:solidFill>
            <a:schemeClr val="bg2"/>
          </a:solidFill>
        </p:spPr>
        <p:txBody>
          <a:bodyPr anchor="ctr"/>
          <a:lstStyle>
            <a:lvl1pPr marL="0" indent="0" algn="ctr">
              <a:buFontTx/>
              <a:buNone/>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4317999"/>
            <a:ext cx="10801351" cy="1101726"/>
          </a:xfrm>
        </p:spPr>
        <p:txBody>
          <a:bodyPr>
            <a:normAutofit/>
          </a:bodyPr>
          <a:lstStyle>
            <a:lvl1pPr algn="ctr">
              <a:defRPr sz="48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36BED90B-9252-4BF6-BEC4-4392CE4D0834}"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Tree>
    <p:extLst>
      <p:ext uri="{BB962C8B-B14F-4D97-AF65-F5344CB8AC3E}">
        <p14:creationId xmlns:p14="http://schemas.microsoft.com/office/powerpoint/2010/main" val="17785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CD1B0-5B04-428F-A510-999F8F97F726}"/>
              </a:ext>
            </a:extLst>
          </p:cNvPr>
          <p:cNvSpPr>
            <a:spLocks noGrp="1"/>
          </p:cNvSpPr>
          <p:nvPr>
            <p:ph type="dt" sz="half" idx="10"/>
          </p:nvPr>
        </p:nvSpPr>
        <p:spPr>
          <a:xfrm>
            <a:off x="695326" y="6451284"/>
            <a:ext cx="1028700" cy="365125"/>
          </a:xfrm>
        </p:spPr>
        <p:txBody>
          <a:bodyPr/>
          <a:lstStyle/>
          <a:p>
            <a:fld id="{7320140E-FC47-48B7-870E-F4AE632F96B7}" type="datetime1">
              <a:rPr lang="en-US" smtClean="0"/>
              <a:t>5/11/2023</a:t>
            </a:fld>
            <a:endParaRPr lang="en-US"/>
          </a:p>
        </p:txBody>
      </p:sp>
      <p:sp>
        <p:nvSpPr>
          <p:cNvPr id="4" name="Footer Placeholder 3">
            <a:extLst>
              <a:ext uri="{FF2B5EF4-FFF2-40B4-BE49-F238E27FC236}">
                <a16:creationId xmlns:a16="http://schemas.microsoft.com/office/drawing/2014/main" id="{1845C52D-A18C-468D-9F9F-52CB01EBF265}"/>
              </a:ext>
            </a:extLst>
          </p:cNvPr>
          <p:cNvSpPr>
            <a:spLocks noGrp="1"/>
          </p:cNvSpPr>
          <p:nvPr>
            <p:ph type="ftr" sz="quarter" idx="11"/>
          </p:nvPr>
        </p:nvSpPr>
        <p:spPr>
          <a:xfrm>
            <a:off x="3321051" y="6451284"/>
            <a:ext cx="5549900" cy="365125"/>
          </a:xfrm>
        </p:spPr>
        <p:txBody>
          <a:bodyPr/>
          <a:lstStyle/>
          <a:p>
            <a:endParaRPr lang="en-US"/>
          </a:p>
        </p:txBody>
      </p:sp>
      <p:sp>
        <p:nvSpPr>
          <p:cNvPr id="5" name="Slide Number Placeholder 4">
            <a:extLst>
              <a:ext uri="{FF2B5EF4-FFF2-40B4-BE49-F238E27FC236}">
                <a16:creationId xmlns:a16="http://schemas.microsoft.com/office/drawing/2014/main" id="{949EE720-FB16-4D5A-A6F4-B4DA281D4EE9}"/>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6" name="Prostokąt 12">
            <a:extLst>
              <a:ext uri="{FF2B5EF4-FFF2-40B4-BE49-F238E27FC236}">
                <a16:creationId xmlns:a16="http://schemas.microsoft.com/office/drawing/2014/main" id="{60CF989E-ECD8-4E8D-A17B-CA31FDB35C6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849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ACBF1-F253-435F-AB66-C72017BA7329}"/>
              </a:ext>
            </a:extLst>
          </p:cNvPr>
          <p:cNvSpPr>
            <a:spLocks noGrp="1"/>
          </p:cNvSpPr>
          <p:nvPr>
            <p:ph type="dt" sz="half" idx="10"/>
          </p:nvPr>
        </p:nvSpPr>
        <p:spPr/>
        <p:txBody>
          <a:bodyPr/>
          <a:lstStyle/>
          <a:p>
            <a:fld id="{3DD5F340-8DA4-464C-8E96-DCAF49A49210}" type="datetime1">
              <a:rPr lang="en-US" smtClean="0"/>
              <a:t>5/11/2023</a:t>
            </a:fld>
            <a:endParaRPr lang="en-US"/>
          </a:p>
        </p:txBody>
      </p:sp>
      <p:sp>
        <p:nvSpPr>
          <p:cNvPr id="3" name="Footer Placeholder 2">
            <a:extLst>
              <a:ext uri="{FF2B5EF4-FFF2-40B4-BE49-F238E27FC236}">
                <a16:creationId xmlns:a16="http://schemas.microsoft.com/office/drawing/2014/main" id="{0881B0DA-8C7F-4DBA-8FAD-D99D3B23A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6EE2A-39AC-46CB-9C30-2E0D1F9E3EBD}"/>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224054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tatement Breaker">
    <p:bg>
      <p:bgPr>
        <a:solidFill>
          <a:srgbClr val="00A0A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1320800" y="1114486"/>
            <a:ext cx="9753600" cy="3416320"/>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172722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48A-A1BB-4349-B4F1-A3A0F6D9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DDD66-B50D-4244-9B84-0974C0E8F201}"/>
              </a:ext>
            </a:extLst>
          </p:cNvPr>
          <p:cNvSpPr>
            <a:spLocks noGrp="1"/>
          </p:cNvSpPr>
          <p:nvPr>
            <p:ph idx="1"/>
          </p:nvPr>
        </p:nvSpPr>
        <p:spPr/>
        <p:txBody>
          <a:bodyPr/>
          <a:lstStyle>
            <a:lvl1pPr>
              <a:lnSpc>
                <a:spcPct val="110000"/>
              </a:lnSpc>
              <a:buClrTx/>
              <a:defRPr/>
            </a:lvl1pPr>
            <a:lvl2pPr marL="542912" indent="-228594">
              <a:lnSpc>
                <a:spcPct val="110000"/>
              </a:lnSpc>
              <a:buClrTx/>
              <a:defRPr/>
            </a:lvl2pPr>
            <a:lvl3pPr marL="895328" indent="-228594">
              <a:lnSpc>
                <a:spcPct val="110000"/>
              </a:lnSpc>
              <a:buClrTx/>
              <a:defRPr/>
            </a:lvl3pPr>
            <a:lvl4pPr marL="1257269" indent="-228594">
              <a:lnSpc>
                <a:spcPct val="110000"/>
              </a:lnSpc>
              <a:buClrTx/>
              <a:defRPr/>
            </a:lvl4pPr>
            <a:lvl5pPr marL="1619210" indent="-228594">
              <a:lnSpc>
                <a:spcPct val="110000"/>
              </a:lnSpc>
              <a:buClrTx/>
              <a:tabLst>
                <a:tab pos="1619210"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91A39-6F3E-4620-BB65-266B4901968D}"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241150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634DF876-8E58-4A87-A4EC-D382D3F391D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947" b="7947"/>
          <a:stretch/>
        </p:blipFill>
        <p:spPr>
          <a:xfrm>
            <a:off x="-29378" y="0"/>
            <a:ext cx="12221380" cy="6858000"/>
          </a:xfrm>
          <a:prstGeom prst="rect">
            <a:avLst/>
          </a:prstGeom>
        </p:spPr>
      </p:pic>
      <p:sp>
        <p:nvSpPr>
          <p:cNvPr id="8" name="Prostokąt 10">
            <a:extLst>
              <a:ext uri="{FF2B5EF4-FFF2-40B4-BE49-F238E27FC236}">
                <a16:creationId xmlns:a16="http://schemas.microsoft.com/office/drawing/2014/main" id="{FEB33027-D958-47C1-90C4-E151E235FB15}"/>
              </a:ext>
            </a:extLst>
          </p:cNvPr>
          <p:cNvSpPr/>
          <p:nvPr userDrawn="1"/>
        </p:nvSpPr>
        <p:spPr>
          <a:xfrm>
            <a:off x="-21822" y="0"/>
            <a:ext cx="1222138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0" name="Dowolny kształt: kształt 19">
            <a:extLst>
              <a:ext uri="{FF2B5EF4-FFF2-40B4-BE49-F238E27FC236}">
                <a16:creationId xmlns:a16="http://schemas.microsoft.com/office/drawing/2014/main" id="{F80817C6-A0D0-4EE8-99F8-B2ED90975F63}"/>
              </a:ext>
            </a:extLst>
          </p:cNvPr>
          <p:cNvSpPr/>
          <p:nvPr/>
        </p:nvSpPr>
        <p:spPr>
          <a:xfrm>
            <a:off x="1715793" y="2"/>
            <a:ext cx="8760411" cy="6857999"/>
          </a:xfrm>
          <a:custGeom>
            <a:avLst/>
            <a:gdLst>
              <a:gd name="connsiteX0" fmla="*/ 1596865 w 8760410"/>
              <a:gd name="connsiteY0" fmla="*/ 0 h 6857999"/>
              <a:gd name="connsiteX1" fmla="*/ 7163545 w 8760410"/>
              <a:gd name="connsiteY1" fmla="*/ 0 h 6857999"/>
              <a:gd name="connsiteX2" fmla="*/ 7166422 w 8760410"/>
              <a:gd name="connsiteY2" fmla="*/ 2261 h 6857999"/>
              <a:gd name="connsiteX3" fmla="*/ 8760410 w 8760410"/>
              <a:gd name="connsiteY3" fmla="*/ 3382240 h 6857999"/>
              <a:gd name="connsiteX4" fmla="*/ 7166422 w 8760410"/>
              <a:gd name="connsiteY4" fmla="*/ 6762219 h 6857999"/>
              <a:gd name="connsiteX5" fmla="*/ 7044540 w 8760410"/>
              <a:gd name="connsiteY5" fmla="*/ 6857999 h 6857999"/>
              <a:gd name="connsiteX6" fmla="*/ 1715870 w 8760410"/>
              <a:gd name="connsiteY6" fmla="*/ 6857999 h 6857999"/>
              <a:gd name="connsiteX7" fmla="*/ 1593988 w 8760410"/>
              <a:gd name="connsiteY7" fmla="*/ 6762219 h 6857999"/>
              <a:gd name="connsiteX8" fmla="*/ 0 w 8760410"/>
              <a:gd name="connsiteY8" fmla="*/ 3382240 h 6857999"/>
              <a:gd name="connsiteX9" fmla="*/ 1593988 w 8760410"/>
              <a:gd name="connsiteY9" fmla="*/ 22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0410" h="6857999">
                <a:moveTo>
                  <a:pt x="1596865" y="0"/>
                </a:moveTo>
                <a:lnTo>
                  <a:pt x="7163545" y="0"/>
                </a:lnTo>
                <a:lnTo>
                  <a:pt x="7166422" y="2261"/>
                </a:lnTo>
                <a:cubicBezTo>
                  <a:pt x="8139910" y="805655"/>
                  <a:pt x="8760410" y="2021485"/>
                  <a:pt x="8760410" y="3382240"/>
                </a:cubicBezTo>
                <a:cubicBezTo>
                  <a:pt x="8760410" y="4742995"/>
                  <a:pt x="8139910" y="5958825"/>
                  <a:pt x="7166422" y="6762219"/>
                </a:cubicBezTo>
                <a:lnTo>
                  <a:pt x="7044540" y="6857999"/>
                </a:lnTo>
                <a:lnTo>
                  <a:pt x="1715870" y="6857999"/>
                </a:lnTo>
                <a:lnTo>
                  <a:pt x="1593988" y="6762219"/>
                </a:lnTo>
                <a:cubicBezTo>
                  <a:pt x="620500" y="5958825"/>
                  <a:pt x="0" y="4742995"/>
                  <a:pt x="0" y="3382240"/>
                </a:cubicBezTo>
                <a:cubicBezTo>
                  <a:pt x="0" y="2021485"/>
                  <a:pt x="620500" y="805655"/>
                  <a:pt x="1593988" y="2261"/>
                </a:cubicBezTo>
                <a:close/>
              </a:path>
            </a:pathLst>
          </a:cu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p>
        </p:txBody>
      </p:sp>
      <p:sp>
        <p:nvSpPr>
          <p:cNvPr id="18" name="Dowolny kształt: kształt 17">
            <a:extLst>
              <a:ext uri="{FF2B5EF4-FFF2-40B4-BE49-F238E27FC236}">
                <a16:creationId xmlns:a16="http://schemas.microsoft.com/office/drawing/2014/main" id="{DD34180F-808B-4056-82DF-08A9E972A995}"/>
              </a:ext>
            </a:extLst>
          </p:cNvPr>
          <p:cNvSpPr/>
          <p:nvPr/>
        </p:nvSpPr>
        <p:spPr>
          <a:xfrm>
            <a:off x="1585687" y="0"/>
            <a:ext cx="9020628" cy="6858000"/>
          </a:xfrm>
          <a:custGeom>
            <a:avLst/>
            <a:gdLst>
              <a:gd name="connsiteX0" fmla="*/ 7002925 w 9020628"/>
              <a:gd name="connsiteY0" fmla="*/ 0 h 6858000"/>
              <a:gd name="connsiteX1" fmla="*/ 7435822 w 9020628"/>
              <a:gd name="connsiteY1" fmla="*/ 0 h 6858000"/>
              <a:gd name="connsiteX2" fmla="*/ 7699588 w 9020628"/>
              <a:gd name="connsiteY2" fmla="*/ 239726 h 6858000"/>
              <a:gd name="connsiteX3" fmla="*/ 9020628 w 9020628"/>
              <a:gd name="connsiteY3" fmla="*/ 3429000 h 6858000"/>
              <a:gd name="connsiteX4" fmla="*/ 7542947 w 9020628"/>
              <a:gd name="connsiteY4" fmla="*/ 6767617 h 6858000"/>
              <a:gd name="connsiteX5" fmla="*/ 7438605 w 9020628"/>
              <a:gd name="connsiteY5" fmla="*/ 6858000 h 6858000"/>
              <a:gd name="connsiteX6" fmla="*/ 7009115 w 9020628"/>
              <a:gd name="connsiteY6" fmla="*/ 6858000 h 6858000"/>
              <a:gd name="connsiteX7" fmla="*/ 7049258 w 9020628"/>
              <a:gd name="connsiteY7" fmla="*/ 6829454 h 6858000"/>
              <a:gd name="connsiteX8" fmla="*/ 8753798 w 9020628"/>
              <a:gd name="connsiteY8" fmla="*/ 3429000 h 6858000"/>
              <a:gd name="connsiteX9" fmla="*/ 7209564 w 9020628"/>
              <a:gd name="connsiteY9" fmla="*/ 154522 h 6858000"/>
              <a:gd name="connsiteX10" fmla="*/ 1584806 w 9020628"/>
              <a:gd name="connsiteY10" fmla="*/ 0 h 6858000"/>
              <a:gd name="connsiteX11" fmla="*/ 2017703 w 9020628"/>
              <a:gd name="connsiteY11" fmla="*/ 0 h 6858000"/>
              <a:gd name="connsiteX12" fmla="*/ 1811065 w 9020628"/>
              <a:gd name="connsiteY12" fmla="*/ 154522 h 6858000"/>
              <a:gd name="connsiteX13" fmla="*/ 266830 w 9020628"/>
              <a:gd name="connsiteY13" fmla="*/ 3429000 h 6858000"/>
              <a:gd name="connsiteX14" fmla="*/ 1971370 w 9020628"/>
              <a:gd name="connsiteY14" fmla="*/ 6829454 h 6858000"/>
              <a:gd name="connsiteX15" fmla="*/ 2011513 w 9020628"/>
              <a:gd name="connsiteY15" fmla="*/ 6858000 h 6858000"/>
              <a:gd name="connsiteX16" fmla="*/ 1582023 w 9020628"/>
              <a:gd name="connsiteY16" fmla="*/ 6858000 h 6858000"/>
              <a:gd name="connsiteX17" fmla="*/ 1477681 w 9020628"/>
              <a:gd name="connsiteY17" fmla="*/ 6767617 h 6858000"/>
              <a:gd name="connsiteX18" fmla="*/ 0 w 9020628"/>
              <a:gd name="connsiteY18" fmla="*/ 3429000 h 6858000"/>
              <a:gd name="connsiteX19" fmla="*/ 1321040 w 9020628"/>
              <a:gd name="connsiteY19" fmla="*/ 2397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20628" h="6858000">
                <a:moveTo>
                  <a:pt x="7002925" y="0"/>
                </a:moveTo>
                <a:lnTo>
                  <a:pt x="7435822" y="0"/>
                </a:lnTo>
                <a:lnTo>
                  <a:pt x="7699588" y="239726"/>
                </a:lnTo>
                <a:cubicBezTo>
                  <a:pt x="8515794" y="1055933"/>
                  <a:pt x="9020628" y="2183511"/>
                  <a:pt x="9020628" y="3429000"/>
                </a:cubicBezTo>
                <a:cubicBezTo>
                  <a:pt x="9020628" y="4752332"/>
                  <a:pt x="8450718" y="5942554"/>
                  <a:pt x="7542947" y="6767617"/>
                </a:cubicBezTo>
                <a:lnTo>
                  <a:pt x="7438605" y="6858000"/>
                </a:lnTo>
                <a:lnTo>
                  <a:pt x="7009115" y="6858000"/>
                </a:lnTo>
                <a:lnTo>
                  <a:pt x="7049258" y="6829454"/>
                </a:lnTo>
                <a:cubicBezTo>
                  <a:pt x="8084019" y="6055603"/>
                  <a:pt x="8753798" y="4820519"/>
                  <a:pt x="8753798" y="3429000"/>
                </a:cubicBezTo>
                <a:cubicBezTo>
                  <a:pt x="8753798" y="2110719"/>
                  <a:pt x="8152666" y="932839"/>
                  <a:pt x="7209564" y="154522"/>
                </a:cubicBezTo>
                <a:close/>
                <a:moveTo>
                  <a:pt x="1584806" y="0"/>
                </a:moveTo>
                <a:lnTo>
                  <a:pt x="2017703" y="0"/>
                </a:lnTo>
                <a:lnTo>
                  <a:pt x="1811065" y="154522"/>
                </a:lnTo>
                <a:cubicBezTo>
                  <a:pt x="867962" y="932839"/>
                  <a:pt x="266830" y="2110719"/>
                  <a:pt x="266830" y="3429000"/>
                </a:cubicBezTo>
                <a:cubicBezTo>
                  <a:pt x="266830" y="4820519"/>
                  <a:pt x="936610" y="6055603"/>
                  <a:pt x="1971370" y="6829454"/>
                </a:cubicBezTo>
                <a:lnTo>
                  <a:pt x="2011513" y="6858000"/>
                </a:lnTo>
                <a:lnTo>
                  <a:pt x="1582023" y="6858000"/>
                </a:lnTo>
                <a:lnTo>
                  <a:pt x="1477681" y="6767617"/>
                </a:lnTo>
                <a:cubicBezTo>
                  <a:pt x="569911" y="5942554"/>
                  <a:pt x="0" y="4752332"/>
                  <a:pt x="0" y="3429000"/>
                </a:cubicBezTo>
                <a:cubicBezTo>
                  <a:pt x="0" y="2183511"/>
                  <a:pt x="504834" y="1055933"/>
                  <a:pt x="1321040" y="23972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solidFill>
                <a:schemeClr val="tx1"/>
              </a:solidFill>
            </a:endParaRPr>
          </a:p>
        </p:txBody>
      </p:sp>
      <p:sp>
        <p:nvSpPr>
          <p:cNvPr id="14" name="Grafika 4">
            <a:extLst>
              <a:ext uri="{FF2B5EF4-FFF2-40B4-BE49-F238E27FC236}">
                <a16:creationId xmlns:a16="http://schemas.microsoft.com/office/drawing/2014/main" id="{A7C55E3C-A4B3-4569-BF80-615AE1067183}"/>
              </a:ext>
            </a:extLst>
          </p:cNvPr>
          <p:cNvSpPr/>
          <p:nvPr userDrawn="1"/>
        </p:nvSpPr>
        <p:spPr>
          <a:xfrm>
            <a:off x="5091417" y="692226"/>
            <a:ext cx="1931683" cy="128380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2148840" y="2514866"/>
            <a:ext cx="7894320" cy="2387600"/>
          </a:xfrm>
        </p:spPr>
        <p:txBody>
          <a:bodyPr anchor="ctr">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2819400" y="5105400"/>
            <a:ext cx="6553200" cy="944880"/>
          </a:xfrm>
        </p:spPr>
        <p:txBody>
          <a:bodyPr>
            <a:normAutofit/>
          </a:bodyPr>
          <a:lstStyle>
            <a:lvl1pPr marL="0" indent="0" algn="ctr">
              <a:lnSpc>
                <a:spcPct val="100000"/>
              </a:lnSpc>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273483"/>
            <a:ext cx="1028700" cy="365125"/>
          </a:xfrm>
        </p:spPr>
        <p:txBody>
          <a:bodyPr/>
          <a:lstStyle>
            <a:lvl1pPr algn="ctr">
              <a:defRPr>
                <a:solidFill>
                  <a:schemeClr val="bg1">
                    <a:lumMod val="50000"/>
                  </a:schemeClr>
                </a:solidFill>
              </a:defRPr>
            </a:lvl1pPr>
          </a:lstStyle>
          <a:p>
            <a:fld id="{1A9DA73C-7E82-4546-A946-81FBC393FC64}" type="datetime1">
              <a:rPr lang="en-US" smtClean="0"/>
              <a:t>5/11/2023</a:t>
            </a:fld>
            <a:endParaRPr lang="en-US"/>
          </a:p>
        </p:txBody>
      </p:sp>
    </p:spTree>
    <p:extLst>
      <p:ext uri="{BB962C8B-B14F-4D97-AF65-F5344CB8AC3E}">
        <p14:creationId xmlns:p14="http://schemas.microsoft.com/office/powerpoint/2010/main" val="293668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1" name="Grupa 10">
            <a:extLst>
              <a:ext uri="{FF2B5EF4-FFF2-40B4-BE49-F238E27FC236}">
                <a16:creationId xmlns:a16="http://schemas.microsoft.com/office/drawing/2014/main" id="{8E03ACBC-064B-4A0C-974A-05453A12F0EE}"/>
              </a:ext>
            </a:extLst>
          </p:cNvPr>
          <p:cNvGrpSpPr/>
          <p:nvPr userDrawn="1"/>
        </p:nvGrpSpPr>
        <p:grpSpPr>
          <a:xfrm>
            <a:off x="4242442" y="0"/>
            <a:ext cx="3707119" cy="2085996"/>
            <a:chOff x="3563759" y="0"/>
            <a:chExt cx="4860000" cy="2734724"/>
          </a:xfrm>
        </p:grpSpPr>
        <p:sp>
          <p:nvSpPr>
            <p:cNvPr id="16" name="Dowolny kształt: kształt 15">
              <a:extLst>
                <a:ext uri="{FF2B5EF4-FFF2-40B4-BE49-F238E27FC236}">
                  <a16:creationId xmlns:a16="http://schemas.microsoft.com/office/drawing/2014/main" id="{2F5BBF54-8DB9-4C26-9E16-BEAA64EFFF85}"/>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7" name="Dowolny kształt: kształt 16">
              <a:extLst>
                <a:ext uri="{FF2B5EF4-FFF2-40B4-BE49-F238E27FC236}">
                  <a16:creationId xmlns:a16="http://schemas.microsoft.com/office/drawing/2014/main" id="{3D238C1E-904E-4CFC-80C2-116495F649B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grpSp>
      <p:sp>
        <p:nvSpPr>
          <p:cNvPr id="2" name="Title 1">
            <a:extLst>
              <a:ext uri="{FF2B5EF4-FFF2-40B4-BE49-F238E27FC236}">
                <a16:creationId xmlns:a16="http://schemas.microsoft.com/office/drawing/2014/main" id="{901C2BF3-AA76-4558-8440-269FAF997F67}"/>
              </a:ext>
            </a:extLst>
          </p:cNvPr>
          <p:cNvSpPr>
            <a:spLocks noGrp="1"/>
          </p:cNvSpPr>
          <p:nvPr>
            <p:ph type="title" hasCustomPrompt="1"/>
          </p:nvPr>
        </p:nvSpPr>
        <p:spPr>
          <a:xfrm>
            <a:off x="695325" y="3303735"/>
            <a:ext cx="10652127" cy="1258740"/>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113727A9-818A-42AA-A971-435836BBC0BC}"/>
              </a:ext>
            </a:extLst>
          </p:cNvPr>
          <p:cNvSpPr>
            <a:spLocks noGrp="1"/>
          </p:cNvSpPr>
          <p:nvPr>
            <p:ph type="body" idx="1"/>
          </p:nvPr>
        </p:nvSpPr>
        <p:spPr>
          <a:xfrm>
            <a:off x="695325" y="4589464"/>
            <a:ext cx="10652127" cy="653648"/>
          </a:xfrm>
        </p:spPr>
        <p:txBody>
          <a:bodyPr/>
          <a:lstStyle>
            <a:lvl1pPr marL="0" indent="0">
              <a:lnSpc>
                <a:spcPct val="100000"/>
              </a:lnSpc>
              <a:spcBef>
                <a:spcPts val="0"/>
              </a:spcBef>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Prostokąt 10">
            <a:extLst>
              <a:ext uri="{FF2B5EF4-FFF2-40B4-BE49-F238E27FC236}">
                <a16:creationId xmlns:a16="http://schemas.microsoft.com/office/drawing/2014/main" id="{34FCB22E-4809-4B17-96EA-A02D506D85ED}"/>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2CA57D05-92ED-46B5-9B07-9B23E4EFCCE3}"/>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316F3045-9859-464F-AB89-0AB150A562EB}"/>
              </a:ext>
            </a:extLst>
          </p:cNvPr>
          <p:cNvSpPr/>
          <p:nvPr userDrawn="1"/>
        </p:nvSpPr>
        <p:spPr>
          <a:xfrm flipV="1">
            <a:off x="1" y="3303737"/>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Grafika 4">
            <a:extLst>
              <a:ext uri="{FF2B5EF4-FFF2-40B4-BE49-F238E27FC236}">
                <a16:creationId xmlns:a16="http://schemas.microsoft.com/office/drawing/2014/main" id="{A66D5D57-1B75-4868-B24D-787F9509A210}"/>
              </a:ext>
            </a:extLst>
          </p:cNvPr>
          <p:cNvSpPr/>
          <p:nvPr userDrawn="1"/>
        </p:nvSpPr>
        <p:spPr>
          <a:xfrm>
            <a:off x="5449940" y="462784"/>
            <a:ext cx="1371095" cy="91123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Tree>
    <p:extLst>
      <p:ext uri="{BB962C8B-B14F-4D97-AF65-F5344CB8AC3E}">
        <p14:creationId xmlns:p14="http://schemas.microsoft.com/office/powerpoint/2010/main" val="323445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93D78-E9A4-4F1A-8E5D-4A2CF5BF7F9E}"/>
              </a:ext>
            </a:extLst>
          </p:cNvPr>
          <p:cNvSpPr>
            <a:spLocks noGrp="1"/>
          </p:cNvSpPr>
          <p:nvPr>
            <p:ph sz="half" idx="2"/>
          </p:nvPr>
        </p:nvSpPr>
        <p:spPr>
          <a:xfrm>
            <a:off x="6248400"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6FF47085-0494-4751-9952-FDE7CB491964}"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97956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4DAF3-ABA4-4694-A9D8-065D5F3FAD83}"/>
              </a:ext>
            </a:extLst>
          </p:cNvPr>
          <p:cNvSpPr>
            <a:spLocks noGrp="1"/>
          </p:cNvSpPr>
          <p:nvPr>
            <p:ph type="body" idx="1"/>
          </p:nvPr>
        </p:nvSpPr>
        <p:spPr>
          <a:xfrm>
            <a:off x="695325" y="1424474"/>
            <a:ext cx="5302251"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7DF0E-632C-4E10-AC29-11143B2D5BD3}"/>
              </a:ext>
            </a:extLst>
          </p:cNvPr>
          <p:cNvSpPr>
            <a:spLocks noGrp="1"/>
          </p:cNvSpPr>
          <p:nvPr>
            <p:ph sz="half" idx="2"/>
          </p:nvPr>
        </p:nvSpPr>
        <p:spPr>
          <a:xfrm>
            <a:off x="695325" y="2068498"/>
            <a:ext cx="5302251"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D2D-2B36-459A-A3C6-FF45A5606FEF}"/>
              </a:ext>
            </a:extLst>
          </p:cNvPr>
          <p:cNvSpPr>
            <a:spLocks noGrp="1"/>
          </p:cNvSpPr>
          <p:nvPr>
            <p:ph type="body" sz="quarter" idx="3"/>
          </p:nvPr>
        </p:nvSpPr>
        <p:spPr>
          <a:xfrm>
            <a:off x="6172200" y="1424474"/>
            <a:ext cx="5324475"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276EB-47C9-405D-8982-D13C8734FF0C}"/>
              </a:ext>
            </a:extLst>
          </p:cNvPr>
          <p:cNvSpPr>
            <a:spLocks noGrp="1"/>
          </p:cNvSpPr>
          <p:nvPr>
            <p:ph sz="quarter" idx="4"/>
          </p:nvPr>
        </p:nvSpPr>
        <p:spPr>
          <a:xfrm>
            <a:off x="6172200" y="2068498"/>
            <a:ext cx="5324475"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80F63-A89B-474C-B329-21E419BBE966}"/>
              </a:ext>
            </a:extLst>
          </p:cNvPr>
          <p:cNvSpPr>
            <a:spLocks noGrp="1"/>
          </p:cNvSpPr>
          <p:nvPr>
            <p:ph type="dt" sz="half" idx="10"/>
          </p:nvPr>
        </p:nvSpPr>
        <p:spPr/>
        <p:txBody>
          <a:bodyPr/>
          <a:lstStyle/>
          <a:p>
            <a:fld id="{1DC6A080-B12B-4118-9AEC-CD24AE58CCCC}" type="datetime1">
              <a:rPr lang="en-US" smtClean="0"/>
              <a:t>5/11/2023</a:t>
            </a:fld>
            <a:endParaRPr lang="en-US"/>
          </a:p>
        </p:txBody>
      </p:sp>
      <p:sp>
        <p:nvSpPr>
          <p:cNvPr id="8" name="Footer Placeholder 7">
            <a:extLst>
              <a:ext uri="{FF2B5EF4-FFF2-40B4-BE49-F238E27FC236}">
                <a16:creationId xmlns:a16="http://schemas.microsoft.com/office/drawing/2014/main" id="{AECBA565-64DF-4B0D-BF15-2341C80CF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BD12F-ECE8-4C6A-8169-6C46DD2B1ED3}"/>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2" name="Title 1">
            <a:extLst>
              <a:ext uri="{FF2B5EF4-FFF2-40B4-BE49-F238E27FC236}">
                <a16:creationId xmlns:a16="http://schemas.microsoft.com/office/drawing/2014/main" id="{9776310A-367B-4F79-99E7-55659EA41E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22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79D9-6073-4482-ABEF-31B00408732B}" type="datetime1">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67747-A1D0-4850-AF9A-570B1A0E3F7F}" type="slidenum">
              <a:rPr lang="en-US" smtClean="0"/>
              <a:pPr/>
              <a:t>‹#›</a:t>
            </a:fld>
            <a:endParaRPr lang="en-US"/>
          </a:p>
        </p:txBody>
      </p:sp>
      <p:sp>
        <p:nvSpPr>
          <p:cNvPr id="7" name="Text Placeholder 6"/>
          <p:cNvSpPr>
            <a:spLocks noGrp="1"/>
          </p:cNvSpPr>
          <p:nvPr>
            <p:ph type="body" sz="quarter" idx="13"/>
          </p:nvPr>
        </p:nvSpPr>
        <p:spPr>
          <a:xfrm>
            <a:off x="721193" y="2184725"/>
            <a:ext cx="3321051"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333794"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5"/>
          </p:nvPr>
        </p:nvSpPr>
        <p:spPr>
          <a:xfrm>
            <a:off x="7950269"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6"/>
          </p:nvPr>
        </p:nvSpPr>
        <p:spPr>
          <a:xfrm>
            <a:off x="695325" y="1176338"/>
            <a:ext cx="3346451" cy="823912"/>
          </a:xfrm>
        </p:spPr>
        <p:txBody>
          <a:bodyPr anchor="t"/>
          <a:lstStyle>
            <a:lvl1pPr marL="0" indent="0">
              <a:buNone/>
              <a:defRPr b="1">
                <a:solidFill>
                  <a:schemeClr val="accent1"/>
                </a:solidFill>
              </a:defRPr>
            </a:lvl1pPr>
          </a:lstStyle>
          <a:p>
            <a:pPr lvl="0"/>
            <a:r>
              <a:rPr lang="en-US"/>
              <a:t>Edit Master text styles</a:t>
            </a:r>
          </a:p>
        </p:txBody>
      </p:sp>
      <p:sp>
        <p:nvSpPr>
          <p:cNvPr id="19" name="Text Placeholder 18"/>
          <p:cNvSpPr>
            <a:spLocks noGrp="1"/>
          </p:cNvSpPr>
          <p:nvPr>
            <p:ph type="body" sz="quarter" idx="17"/>
          </p:nvPr>
        </p:nvSpPr>
        <p:spPr>
          <a:xfrm>
            <a:off x="4333877" y="1176338"/>
            <a:ext cx="3324225" cy="823912"/>
          </a:xfrm>
        </p:spPr>
        <p:txBody>
          <a:bodyPr anchor="t"/>
          <a:lstStyle>
            <a:lvl1pPr marL="0" indent="0">
              <a:buNone/>
              <a:defRPr b="1">
                <a:solidFill>
                  <a:schemeClr val="accent1"/>
                </a:solidFill>
              </a:defRPr>
            </a:lvl1pPr>
          </a:lstStyle>
          <a:p>
            <a:pPr lvl="0"/>
            <a:r>
              <a:rPr lang="en-US"/>
              <a:t>Edit Master text styles</a:t>
            </a:r>
          </a:p>
        </p:txBody>
      </p:sp>
      <p:sp>
        <p:nvSpPr>
          <p:cNvPr id="21" name="Text Placeholder 20"/>
          <p:cNvSpPr>
            <a:spLocks noGrp="1"/>
          </p:cNvSpPr>
          <p:nvPr>
            <p:ph type="body" sz="quarter" idx="18"/>
          </p:nvPr>
        </p:nvSpPr>
        <p:spPr>
          <a:xfrm>
            <a:off x="7950201" y="1176338"/>
            <a:ext cx="3324225" cy="823912"/>
          </a:xfrm>
        </p:spPr>
        <p:txBody>
          <a:bodyPr anchor="t"/>
          <a:lstStyle>
            <a:lvl1pPr marL="0" indent="0">
              <a:buNone/>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8768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4EDCA7A-D2E1-4AAD-BA02-4C33BD542359}" type="datetime1">
              <a:rPr lang="en-US" smtClean="0"/>
              <a:t>5/11/2023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6073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1">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1" y="1160464"/>
            <a:ext cx="5248275" cy="5076824"/>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5ADCDDD-6E33-4072-86BC-23E07EEE56FE}" type="datetime1">
              <a:rPr lang="en-US" smtClean="0"/>
              <a:t>5/11/2023</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35384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D510E-70C3-4CA0-8FB3-35B9F8FB71AB}"/>
              </a:ext>
            </a:extLst>
          </p:cNvPr>
          <p:cNvSpPr>
            <a:spLocks noGrp="1"/>
          </p:cNvSpPr>
          <p:nvPr>
            <p:ph type="title"/>
          </p:nvPr>
        </p:nvSpPr>
        <p:spPr>
          <a:xfrm>
            <a:off x="695326" y="136526"/>
            <a:ext cx="10801351" cy="854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C1AEAF0-3551-4CF0-83FD-BDBC6868DC97}"/>
              </a:ext>
            </a:extLst>
          </p:cNvPr>
          <p:cNvSpPr>
            <a:spLocks noGrp="1"/>
          </p:cNvSpPr>
          <p:nvPr>
            <p:ph type="body" idx="1"/>
          </p:nvPr>
        </p:nvSpPr>
        <p:spPr>
          <a:xfrm>
            <a:off x="695326" y="1169986"/>
            <a:ext cx="10801351" cy="506730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4F70B-CD42-42EF-9CFB-60D4515EE692}"/>
              </a:ext>
            </a:extLst>
          </p:cNvPr>
          <p:cNvSpPr>
            <a:spLocks noGrp="1"/>
          </p:cNvSpPr>
          <p:nvPr>
            <p:ph type="dt" sz="half" idx="2"/>
          </p:nvPr>
        </p:nvSpPr>
        <p:spPr>
          <a:xfrm>
            <a:off x="3416299" y="6451284"/>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DCA7A-D2E1-4AAD-BA02-4C33BD542359}" type="datetime1">
              <a:rPr lang="en-US" smtClean="0"/>
              <a:t>5/11/2023</a:t>
            </a:fld>
            <a:endParaRPr lang="en-US"/>
          </a:p>
        </p:txBody>
      </p:sp>
      <p:sp>
        <p:nvSpPr>
          <p:cNvPr id="5" name="Footer Placeholder 4">
            <a:extLst>
              <a:ext uri="{FF2B5EF4-FFF2-40B4-BE49-F238E27FC236}">
                <a16:creationId xmlns:a16="http://schemas.microsoft.com/office/drawing/2014/main" id="{039E0618-E4EA-434F-9567-48D806CD21FF}"/>
              </a:ext>
            </a:extLst>
          </p:cNvPr>
          <p:cNvSpPr>
            <a:spLocks noGrp="1"/>
          </p:cNvSpPr>
          <p:nvPr>
            <p:ph type="ftr" sz="quarter" idx="3"/>
          </p:nvPr>
        </p:nvSpPr>
        <p:spPr>
          <a:xfrm>
            <a:off x="4635502" y="6451284"/>
            <a:ext cx="5549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A6A855-F268-4B0B-8CFA-8F46E47BE14E}"/>
              </a:ext>
            </a:extLst>
          </p:cNvPr>
          <p:cNvSpPr>
            <a:spLocks noGrp="1"/>
          </p:cNvSpPr>
          <p:nvPr>
            <p:ph type="sldNum" sz="quarter" idx="4"/>
          </p:nvPr>
        </p:nvSpPr>
        <p:spPr>
          <a:xfrm>
            <a:off x="11496674" y="6418264"/>
            <a:ext cx="6953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A67747-A1D0-4850-AF9A-570B1A0E3F7F}" type="slidenum">
              <a:rPr lang="en-US" smtClean="0"/>
              <a:pPr/>
              <a:t>‹#›</a:t>
            </a:fld>
            <a:endParaRPr lang="en-US"/>
          </a:p>
        </p:txBody>
      </p:sp>
      <p:sp>
        <p:nvSpPr>
          <p:cNvPr id="7" name="Prostokąt 10">
            <a:extLst>
              <a:ext uri="{FF2B5EF4-FFF2-40B4-BE49-F238E27FC236}">
                <a16:creationId xmlns:a16="http://schemas.microsoft.com/office/drawing/2014/main" id="{E92C2E7A-9541-4080-9F7A-CF5ECA33B216}"/>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B4F88A70-42C6-4BA9-AB8B-1A949324D8D6}"/>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ABD1F55F-1D34-4B2D-BEF1-44298498F36A}"/>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Grafika 4">
            <a:extLst>
              <a:ext uri="{FF2B5EF4-FFF2-40B4-BE49-F238E27FC236}">
                <a16:creationId xmlns:a16="http://schemas.microsoft.com/office/drawing/2014/main" id="{44B877E8-336D-4FDC-AA0B-F8FCC98739CE}"/>
              </a:ext>
            </a:extLst>
          </p:cNvPr>
          <p:cNvSpPr/>
          <p:nvPr userDrawn="1"/>
        </p:nvSpPr>
        <p:spPr>
          <a:xfrm>
            <a:off x="695325" y="6316949"/>
            <a:ext cx="586699" cy="389923"/>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
        <p:nvSpPr>
          <p:cNvPr id="17" name="pole tekstowe 3">
            <a:extLst>
              <a:ext uri="{FF2B5EF4-FFF2-40B4-BE49-F238E27FC236}">
                <a16:creationId xmlns:a16="http://schemas.microsoft.com/office/drawing/2014/main" id="{B5AB44D3-C443-4BD6-8E98-01EB31B87BC6}"/>
              </a:ext>
            </a:extLst>
          </p:cNvPr>
          <p:cNvSpPr txBox="1"/>
          <p:nvPr userDrawn="1"/>
        </p:nvSpPr>
        <p:spPr>
          <a:xfrm>
            <a:off x="1451293" y="6516406"/>
            <a:ext cx="2052639" cy="365125"/>
          </a:xfrm>
          <a:prstGeom prst="rect">
            <a:avLst/>
          </a:prstGeom>
          <a:noFill/>
        </p:spPr>
        <p:txBody>
          <a:bodyPr wrap="square" rtlCol="0">
            <a:noAutofit/>
          </a:bodyPr>
          <a:lstStyle/>
          <a:p>
            <a:pPr algn="l">
              <a:spcAft>
                <a:spcPts val="600"/>
              </a:spcAft>
              <a:buClr>
                <a:schemeClr val="accent1"/>
              </a:buClr>
            </a:pPr>
            <a:r>
              <a:rPr lang="en-US" sz="1200">
                <a:solidFill>
                  <a:schemeClr val="accent1"/>
                </a:solidFill>
                <a:effectLst/>
                <a:latin typeface="+mj-lt"/>
                <a:ea typeface="Calibri" panose="020F0502020204030204" pitchFamily="34" charset="0"/>
                <a:cs typeface="Times New Roman" panose="02020603050405020304" pitchFamily="18" charset="0"/>
              </a:rPr>
              <a:t>Analysis. Answers. Action </a:t>
            </a:r>
            <a:endParaRPr lang="en-US" sz="1400">
              <a:solidFill>
                <a:schemeClr val="accent1"/>
              </a:solidFill>
              <a:latin typeface="+mj-lt"/>
            </a:endParaRPr>
          </a:p>
        </p:txBody>
      </p:sp>
      <p:sp>
        <p:nvSpPr>
          <p:cNvPr id="18" name="pole tekstowe 4">
            <a:extLst>
              <a:ext uri="{FF2B5EF4-FFF2-40B4-BE49-F238E27FC236}">
                <a16:creationId xmlns:a16="http://schemas.microsoft.com/office/drawing/2014/main" id="{70105FE1-BE1F-47D9-9A0B-E03C45A1C51F}"/>
              </a:ext>
            </a:extLst>
          </p:cNvPr>
          <p:cNvSpPr txBox="1"/>
          <p:nvPr userDrawn="1"/>
        </p:nvSpPr>
        <p:spPr>
          <a:xfrm>
            <a:off x="9988549" y="6506590"/>
            <a:ext cx="1447800" cy="277812"/>
          </a:xfrm>
          <a:prstGeom prst="rect">
            <a:avLst/>
          </a:prstGeom>
          <a:noFill/>
        </p:spPr>
        <p:txBody>
          <a:bodyPr wrap="square" rIns="0" rtlCol="0" anchor="b">
            <a:noAutofit/>
          </a:bodyPr>
          <a:lstStyle/>
          <a:p>
            <a:pPr algn="r">
              <a:spcAft>
                <a:spcPts val="600"/>
              </a:spcAft>
              <a:buClr>
                <a:schemeClr val="accent1"/>
              </a:buClr>
            </a:pPr>
            <a:r>
              <a:rPr lang="en-US" sz="1300">
                <a:solidFill>
                  <a:schemeClr val="accent2"/>
                </a:solidFill>
                <a:latin typeface="+mj-lt"/>
              </a:rPr>
              <a:t>www.aphl.org</a:t>
            </a:r>
          </a:p>
        </p:txBody>
      </p:sp>
    </p:spTree>
    <p:extLst>
      <p:ext uri="{BB962C8B-B14F-4D97-AF65-F5344CB8AC3E}">
        <p14:creationId xmlns:p14="http://schemas.microsoft.com/office/powerpoint/2010/main" val="2430337621"/>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72" r:id="rId3"/>
    <p:sldLayoutId id="2147483651" r:id="rId4"/>
    <p:sldLayoutId id="2147483652" r:id="rId5"/>
    <p:sldLayoutId id="2147483653" r:id="rId6"/>
    <p:sldLayoutId id="2147483674" r:id="rId7"/>
    <p:sldLayoutId id="2147483654" r:id="rId8"/>
    <p:sldLayoutId id="2147483660" r:id="rId9"/>
    <p:sldLayoutId id="2147483662" r:id="rId10"/>
    <p:sldLayoutId id="2147483669" r:id="rId11"/>
    <p:sldLayoutId id="2147483668" r:id="rId12"/>
    <p:sldLayoutId id="2147483663" r:id="rId13"/>
    <p:sldLayoutId id="2147483666" r:id="rId14"/>
    <p:sldLayoutId id="2147483661" r:id="rId15"/>
    <p:sldLayoutId id="2147483673" r:id="rId16"/>
    <p:sldLayoutId id="2147483670" r:id="rId17"/>
    <p:sldLayoutId id="2147483655" r:id="rId18"/>
    <p:sldLayoutId id="2147483675" r:id="rId19"/>
  </p:sldLayoutIdLst>
  <p:hf hdr="0" ftr="0" dt="0"/>
  <p:txStyles>
    <p:titleStyle>
      <a:lvl1pPr algn="l" defTabSz="914377"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594" indent="-228594" algn="l" defTabSz="914377" rtl="0" eaLnBrk="1" latinLnBrk="0" hangingPunct="1">
        <a:lnSpc>
          <a:spcPct val="110000"/>
        </a:lnSpc>
        <a:spcBef>
          <a:spcPts val="100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439" userDrawn="1">
          <p15:clr>
            <a:srgbClr val="F26B43"/>
          </p15:clr>
        </p15:guide>
        <p15:guide id="3" pos="7243" userDrawn="1">
          <p15:clr>
            <a:srgbClr val="F26B43"/>
          </p15:clr>
        </p15:guide>
        <p15:guide id="4"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5D00FF-9B4F-4984-9EE3-77859F0C0F01}"/>
              </a:ext>
            </a:extLst>
          </p:cNvPr>
          <p:cNvSpPr>
            <a:spLocks noGrp="1"/>
          </p:cNvSpPr>
          <p:nvPr>
            <p:ph type="ctrTitle"/>
          </p:nvPr>
        </p:nvSpPr>
        <p:spPr>
          <a:xfrm>
            <a:off x="1356360" y="2825394"/>
            <a:ext cx="9479280" cy="2364788"/>
          </a:xfrm>
        </p:spPr>
        <p:txBody>
          <a:bodyPr>
            <a:normAutofit/>
          </a:bodyPr>
          <a:lstStyle/>
          <a:p>
            <a:r>
              <a:rPr lang="en-US" sz="3100" b="1" dirty="0">
                <a:effectLst/>
                <a:latin typeface="+mn-lt"/>
                <a:ea typeface="Times New Roman" panose="02020603050405020304" pitchFamily="18" charset="0"/>
                <a:cs typeface="Arial" panose="020B0604020202020204" pitchFamily="34" charset="0"/>
              </a:rPr>
              <a:t>Implementing Laboratory Quality Management Systems on Workload, Safety, and Test </a:t>
            </a:r>
            <a:r>
              <a:rPr lang="en-US" sz="3100" b="1" dirty="0">
                <a:latin typeface="+mn-lt"/>
                <a:ea typeface="Times New Roman" panose="02020603050405020304" pitchFamily="18" charset="0"/>
                <a:cs typeface="Arial" panose="020B0604020202020204" pitchFamily="34" charset="0"/>
              </a:rPr>
              <a:t>T</a:t>
            </a:r>
            <a:r>
              <a:rPr lang="en-US" sz="3100" b="1" dirty="0">
                <a:effectLst/>
                <a:latin typeface="+mn-lt"/>
                <a:ea typeface="Times New Roman" panose="02020603050405020304" pitchFamily="18" charset="0"/>
                <a:cs typeface="Arial" panose="020B0604020202020204" pitchFamily="34" charset="0"/>
              </a:rPr>
              <a:t>urnaround </a:t>
            </a:r>
            <a:r>
              <a:rPr lang="en-US" sz="3100" b="1" dirty="0">
                <a:latin typeface="+mn-lt"/>
                <a:ea typeface="Times New Roman" panose="02020603050405020304" pitchFamily="18" charset="0"/>
                <a:cs typeface="Arial" panose="020B0604020202020204" pitchFamily="34" charset="0"/>
              </a:rPr>
              <a:t>T</a:t>
            </a:r>
            <a:r>
              <a:rPr lang="en-US" sz="3100" b="1" dirty="0">
                <a:effectLst/>
                <a:latin typeface="+mn-lt"/>
                <a:ea typeface="Times New Roman" panose="02020603050405020304" pitchFamily="18" charset="0"/>
                <a:cs typeface="Arial" panose="020B0604020202020204" pitchFamily="34" charset="0"/>
              </a:rPr>
              <a:t>ime: a case study of Mbagathi Hospital, Nairobi County </a:t>
            </a:r>
            <a:br>
              <a:rPr lang="en-KE" sz="2800" b="1" dirty="0">
                <a:effectLst/>
                <a:latin typeface="+mn-lt"/>
                <a:ea typeface="Calibri" panose="020F0502020204030204" pitchFamily="34" charset="0"/>
                <a:cs typeface="Arial" panose="020B0604020202020204" pitchFamily="34" charset="0"/>
              </a:rPr>
            </a:br>
            <a:endParaRPr lang="en-US" sz="2800" b="1" dirty="0">
              <a:latin typeface="+mn-lt"/>
            </a:endParaRPr>
          </a:p>
        </p:txBody>
      </p:sp>
      <p:sp>
        <p:nvSpPr>
          <p:cNvPr id="10" name="Podtytuł 9">
            <a:extLst>
              <a:ext uri="{FF2B5EF4-FFF2-40B4-BE49-F238E27FC236}">
                <a16:creationId xmlns:a16="http://schemas.microsoft.com/office/drawing/2014/main" id="{070B6CD8-8711-4AF7-B565-DFDA97C07466}"/>
              </a:ext>
            </a:extLst>
          </p:cNvPr>
          <p:cNvSpPr>
            <a:spLocks noGrp="1"/>
          </p:cNvSpPr>
          <p:nvPr>
            <p:ph type="subTitle" idx="1"/>
          </p:nvPr>
        </p:nvSpPr>
        <p:spPr>
          <a:xfrm>
            <a:off x="1356360" y="4972692"/>
            <a:ext cx="9479280" cy="1756881"/>
          </a:xfrm>
        </p:spPr>
        <p:txBody>
          <a:bodyPr>
            <a:noAutofit/>
          </a:bodyPr>
          <a:lstStyle/>
          <a:p>
            <a:r>
              <a:rPr lang="en-US" sz="2800" dirty="0"/>
              <a:t>Romeo Wendi Kithuka, Laboratory Specialist, APHL</a:t>
            </a:r>
          </a:p>
          <a:p>
            <a:r>
              <a:rPr lang="en-US" sz="2800" dirty="0"/>
              <a:t>10</a:t>
            </a:r>
            <a:r>
              <a:rPr lang="en-US" sz="2800" baseline="30000" dirty="0"/>
              <a:t>th</a:t>
            </a:r>
            <a:r>
              <a:rPr lang="en-US" sz="2800" dirty="0"/>
              <a:t> IPNET CONFERENCE SAI ROCK,MOMBASA</a:t>
            </a:r>
          </a:p>
          <a:p>
            <a:r>
              <a:rPr lang="en-US" sz="2800" dirty="0"/>
              <a:t>Date:12</a:t>
            </a:r>
            <a:r>
              <a:rPr lang="en-US" sz="2800" baseline="30000" dirty="0"/>
              <a:t>th</a:t>
            </a:r>
            <a:r>
              <a:rPr lang="en-US" sz="2800" dirty="0"/>
              <a:t> May 2023</a:t>
            </a:r>
          </a:p>
        </p:txBody>
      </p:sp>
    </p:spTree>
    <p:extLst>
      <p:ext uri="{BB962C8B-B14F-4D97-AF65-F5344CB8AC3E}">
        <p14:creationId xmlns:p14="http://schemas.microsoft.com/office/powerpoint/2010/main" val="262439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48E8-8E3A-B576-C8FC-F10F24CB2FE8}"/>
              </a:ext>
            </a:extLst>
          </p:cNvPr>
          <p:cNvSpPr>
            <a:spLocks noGrp="1"/>
          </p:cNvSpPr>
          <p:nvPr>
            <p:ph type="title"/>
          </p:nvPr>
        </p:nvSpPr>
        <p:spPr/>
        <p:txBody>
          <a:bodyPr>
            <a:normAutofit/>
          </a:bodyPr>
          <a:lstStyle/>
          <a:p>
            <a:r>
              <a:rPr lang="en-US" sz="3200" b="1" dirty="0">
                <a:effectLst/>
                <a:latin typeface="Arial" panose="020B0604020202020204" pitchFamily="34" charset="0"/>
                <a:ea typeface="Calibri" panose="020F0502020204030204" pitchFamily="34" charset="0"/>
              </a:rPr>
              <a:t>                            Conclusion</a:t>
            </a:r>
            <a:endParaRPr lang="en-KE" sz="3200" dirty="0"/>
          </a:p>
        </p:txBody>
      </p:sp>
      <p:sp>
        <p:nvSpPr>
          <p:cNvPr id="3" name="Slide Number Placeholder 2">
            <a:extLst>
              <a:ext uri="{FF2B5EF4-FFF2-40B4-BE49-F238E27FC236}">
                <a16:creationId xmlns:a16="http://schemas.microsoft.com/office/drawing/2014/main" id="{05FBF4F0-68D7-2376-ED58-779A24778B17}"/>
              </a:ext>
            </a:extLst>
          </p:cNvPr>
          <p:cNvSpPr>
            <a:spLocks noGrp="1"/>
          </p:cNvSpPr>
          <p:nvPr>
            <p:ph type="sldNum" sz="quarter" idx="12"/>
          </p:nvPr>
        </p:nvSpPr>
        <p:spPr/>
        <p:txBody>
          <a:bodyPr/>
          <a:lstStyle/>
          <a:p>
            <a:fld id="{FFA67747-A1D0-4850-AF9A-570B1A0E3F7F}" type="slidenum">
              <a:rPr lang="en-US" smtClean="0"/>
              <a:pPr/>
              <a:t>10</a:t>
            </a:fld>
            <a:endParaRPr lang="en-US"/>
          </a:p>
        </p:txBody>
      </p:sp>
      <p:sp>
        <p:nvSpPr>
          <p:cNvPr id="5" name="TextBox 4">
            <a:extLst>
              <a:ext uri="{FF2B5EF4-FFF2-40B4-BE49-F238E27FC236}">
                <a16:creationId xmlns:a16="http://schemas.microsoft.com/office/drawing/2014/main" id="{4B9419A0-2CF5-9998-0BA0-F466602C4262}"/>
              </a:ext>
            </a:extLst>
          </p:cNvPr>
          <p:cNvSpPr txBox="1"/>
          <p:nvPr/>
        </p:nvSpPr>
        <p:spPr>
          <a:xfrm>
            <a:off x="695323" y="2086013"/>
            <a:ext cx="10801351" cy="853952"/>
          </a:xfrm>
          <a:prstGeom prst="rect">
            <a:avLst/>
          </a:prstGeom>
          <a:noFill/>
        </p:spPr>
        <p:txBody>
          <a:bodyPr wrap="square">
            <a:spAutoFit/>
          </a:bodyPr>
          <a:lstStyle/>
          <a:p>
            <a:pPr>
              <a:lnSpc>
                <a:spcPct val="107000"/>
              </a:lnSpc>
              <a:spcAft>
                <a:spcPts val="800"/>
              </a:spcAft>
            </a:pPr>
            <a:r>
              <a:rPr lang="en-US" sz="2400" dirty="0">
                <a:effectLst/>
                <a:ea typeface="Calibri" panose="020F0502020204030204" pitchFamily="34" charset="0"/>
                <a:cs typeface="Arial" panose="020B0604020202020204" pitchFamily="34" charset="0"/>
              </a:rPr>
              <a:t>Implementation of QMS in the laboratory improved workload and safety of patients and HCW</a:t>
            </a:r>
            <a:endParaRPr lang="en-KE"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600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38200" y="152400"/>
            <a:ext cx="9144000" cy="457200"/>
          </a:xfrm>
          <a:prstGeom prst="rect">
            <a:avLst/>
          </a:prstGeom>
        </p:spPr>
        <p:txBody>
          <a:bodyPr/>
          <a:lst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a:lstStyle>
          <a:p>
            <a:pPr algn="ctr"/>
            <a:r>
              <a:rPr lang="en-US">
                <a:solidFill>
                  <a:schemeClr val="bg1"/>
                </a:solidFill>
              </a:rPr>
              <a:t>Acknowledgments</a:t>
            </a:r>
          </a:p>
        </p:txBody>
      </p:sp>
      <p:sp>
        <p:nvSpPr>
          <p:cNvPr id="6" name="Google Shape;85;p2">
            <a:extLst>
              <a:ext uri="{FF2B5EF4-FFF2-40B4-BE49-F238E27FC236}">
                <a16:creationId xmlns:a16="http://schemas.microsoft.com/office/drawing/2014/main" id="{CFA518C0-0D57-483D-96A2-4E0254D0C5E4}"/>
              </a:ext>
            </a:extLst>
          </p:cNvPr>
          <p:cNvSpPr txBox="1">
            <a:spLocks/>
          </p:cNvSpPr>
          <p:nvPr/>
        </p:nvSpPr>
        <p:spPr>
          <a:xfrm>
            <a:off x="678263" y="962997"/>
            <a:ext cx="10907485" cy="3526809"/>
          </a:xfrm>
          <a:prstGeom prst="rect">
            <a:avLst/>
          </a:prstGeom>
          <a:noFill/>
          <a:ln>
            <a:noFill/>
          </a:ln>
        </p:spPr>
        <p:txBody>
          <a:bodyPr spcFirstLastPara="1" vert="horz" wrap="square" lIns="91425" tIns="45700" rIns="91425" bIns="45700" rtlCol="0" anchor="t" anchorCtr="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lnSpc>
                <a:spcPct val="90000"/>
              </a:lnSpc>
              <a:spcBef>
                <a:spcPts val="0"/>
              </a:spcBef>
              <a:buClr>
                <a:schemeClr val="dk1"/>
              </a:buClr>
              <a:buSzPts val="2800"/>
              <a:buNone/>
            </a:pPr>
            <a:r>
              <a:rPr lang="en-US" b="1" dirty="0">
                <a:solidFill>
                  <a:schemeClr val="bg1"/>
                </a:solidFill>
                <a:latin typeface="+mn-lt"/>
              </a:rPr>
              <a:t>Co-Authors</a:t>
            </a:r>
            <a:r>
              <a:rPr lang="en-US" dirty="0">
                <a:solidFill>
                  <a:schemeClr val="bg1"/>
                </a:solidFill>
                <a:latin typeface="+mn-lt"/>
              </a:rPr>
              <a:t> </a:t>
            </a:r>
          </a:p>
          <a:p>
            <a:pPr marL="400050" lvl="1" indent="0">
              <a:lnSpc>
                <a:spcPct val="90000"/>
              </a:lnSpc>
              <a:spcBef>
                <a:spcPts val="0"/>
              </a:spcBef>
              <a:buClr>
                <a:schemeClr val="dk1"/>
              </a:buClr>
              <a:buSzPts val="2800"/>
              <a:buNone/>
            </a:pPr>
            <a:endParaRPr lang="en-US" dirty="0">
              <a:solidFill>
                <a:schemeClr val="bg1"/>
              </a:solidFill>
              <a:latin typeface="+mn-lt"/>
            </a:endParaRPr>
          </a:p>
          <a:p>
            <a:pPr marL="400050" lvl="1" indent="0">
              <a:lnSpc>
                <a:spcPct val="90000"/>
              </a:lnSpc>
              <a:spcBef>
                <a:spcPts val="0"/>
              </a:spcBef>
              <a:buClr>
                <a:schemeClr val="dk1"/>
              </a:buClr>
              <a:buSzPts val="2800"/>
              <a:buNone/>
            </a:pPr>
            <a:r>
              <a:rPr lang="en-US" sz="2400" dirty="0">
                <a:solidFill>
                  <a:schemeClr val="bg1"/>
                </a:solidFill>
                <a:latin typeface="+mn-lt"/>
                <a:cs typeface="Arial"/>
              </a:rPr>
              <a:t>Jully Okonji, Edwin Ochieng, Maria Landron (APHL), Peter Kariuki, and Martin Maitima (Mbagathi Hospital Laboratory</a:t>
            </a:r>
          </a:p>
          <a:p>
            <a:pPr marL="400050" lvl="1" indent="0">
              <a:lnSpc>
                <a:spcPct val="90000"/>
              </a:lnSpc>
              <a:spcBef>
                <a:spcPts val="0"/>
              </a:spcBef>
              <a:buClr>
                <a:schemeClr val="dk1"/>
              </a:buClr>
              <a:buSzPts val="2800"/>
              <a:buNone/>
            </a:pPr>
            <a:r>
              <a:rPr lang="en-US" dirty="0">
                <a:solidFill>
                  <a:schemeClr val="bg1"/>
                </a:solidFill>
                <a:latin typeface="+mn-lt"/>
              </a:rPr>
              <a:t> </a:t>
            </a:r>
          </a:p>
          <a:p>
            <a:pPr marL="400050" lvl="1" indent="0">
              <a:lnSpc>
                <a:spcPct val="90000"/>
              </a:lnSpc>
              <a:spcBef>
                <a:spcPts val="0"/>
              </a:spcBef>
              <a:buClr>
                <a:schemeClr val="dk1"/>
              </a:buClr>
              <a:buSzPts val="2800"/>
              <a:buNone/>
            </a:pPr>
            <a:r>
              <a:rPr lang="en-US" b="1" dirty="0">
                <a:solidFill>
                  <a:schemeClr val="bg1"/>
                </a:solidFill>
                <a:latin typeface="+mn-lt"/>
              </a:rPr>
              <a:t>Mbagathi Hospital Laboratory/MoH</a:t>
            </a:r>
          </a:p>
          <a:p>
            <a:pPr marL="400050" lvl="1" indent="0">
              <a:lnSpc>
                <a:spcPct val="90000"/>
              </a:lnSpc>
              <a:spcBef>
                <a:spcPts val="0"/>
              </a:spcBef>
              <a:buClr>
                <a:schemeClr val="dk1"/>
              </a:buClr>
              <a:buSzPts val="2800"/>
              <a:buNone/>
            </a:pPr>
            <a:r>
              <a:rPr lang="en-US" sz="2400" dirty="0">
                <a:solidFill>
                  <a:schemeClr val="bg1"/>
                </a:solidFill>
                <a:latin typeface="+mn-lt"/>
                <a:cs typeface="Arial"/>
              </a:rPr>
              <a:t>Hospital and laboratory management and staff, for their commitment to the laboratory improvement process</a:t>
            </a:r>
          </a:p>
          <a:p>
            <a:pPr marL="400050" lvl="1" indent="0">
              <a:lnSpc>
                <a:spcPct val="90000"/>
              </a:lnSpc>
              <a:spcBef>
                <a:spcPts val="0"/>
              </a:spcBef>
              <a:buClr>
                <a:schemeClr val="dk1"/>
              </a:buClr>
              <a:buSzPts val="2800"/>
              <a:buNone/>
            </a:pPr>
            <a:endParaRPr lang="en-US" sz="2400" b="1" dirty="0">
              <a:solidFill>
                <a:schemeClr val="bg1"/>
              </a:solidFill>
              <a:latin typeface="+mn-lt"/>
              <a:cs typeface="Arial"/>
            </a:endParaRPr>
          </a:p>
          <a:p>
            <a:pPr marL="400050" lvl="1" indent="0">
              <a:lnSpc>
                <a:spcPct val="90000"/>
              </a:lnSpc>
              <a:spcBef>
                <a:spcPts val="0"/>
              </a:spcBef>
              <a:buClr>
                <a:schemeClr val="dk1"/>
              </a:buClr>
              <a:buSzPts val="2800"/>
              <a:buNone/>
            </a:pPr>
            <a:r>
              <a:rPr lang="en-US" b="1" dirty="0">
                <a:solidFill>
                  <a:schemeClr val="bg1"/>
                </a:solidFill>
                <a:latin typeface="+mn-lt"/>
              </a:rPr>
              <a:t>CDC/DGHP</a:t>
            </a:r>
          </a:p>
          <a:p>
            <a:pPr marL="400050" lvl="1" indent="0">
              <a:lnSpc>
                <a:spcPct val="90000"/>
              </a:lnSpc>
              <a:spcBef>
                <a:spcPts val="0"/>
              </a:spcBef>
              <a:buClr>
                <a:schemeClr val="dk1"/>
              </a:buClr>
              <a:buSzPts val="2800"/>
              <a:buNone/>
            </a:pPr>
            <a:r>
              <a:rPr lang="en-US" sz="2400" b="1" dirty="0">
                <a:solidFill>
                  <a:schemeClr val="bg1"/>
                </a:solidFill>
                <a:latin typeface="+mn-lt"/>
                <a:cs typeface="Arial"/>
              </a:rPr>
              <a:t> </a:t>
            </a:r>
            <a:r>
              <a:rPr lang="en-US" sz="2400" dirty="0">
                <a:solidFill>
                  <a:schemeClr val="bg1"/>
                </a:solidFill>
                <a:latin typeface="+mn-lt"/>
                <a:cs typeface="Arial"/>
              </a:rPr>
              <a:t>For guidance and support to ensure the achievement of activities within the APHL </a:t>
            </a:r>
          </a:p>
          <a:p>
            <a:pPr marL="400050" lvl="1" indent="0">
              <a:lnSpc>
                <a:spcPct val="90000"/>
              </a:lnSpc>
              <a:spcBef>
                <a:spcPts val="0"/>
              </a:spcBef>
              <a:buClr>
                <a:schemeClr val="dk1"/>
              </a:buClr>
              <a:buSzPts val="2800"/>
              <a:buNone/>
            </a:pPr>
            <a:endParaRPr lang="en-US" sz="2400" dirty="0">
              <a:solidFill>
                <a:schemeClr val="bg1"/>
              </a:solidFill>
              <a:latin typeface="+mn-lt"/>
              <a:cs typeface="Arial"/>
            </a:endParaRPr>
          </a:p>
          <a:p>
            <a:pPr marL="400050" lvl="1" indent="0">
              <a:lnSpc>
                <a:spcPct val="90000"/>
              </a:lnSpc>
              <a:spcBef>
                <a:spcPts val="0"/>
              </a:spcBef>
              <a:buClr>
                <a:schemeClr val="dk1"/>
              </a:buClr>
              <a:buSzPts val="2800"/>
              <a:buNone/>
            </a:pPr>
            <a:r>
              <a:rPr lang="en-US" sz="2300" b="1" dirty="0">
                <a:solidFill>
                  <a:schemeClr val="bg1"/>
                </a:solidFill>
                <a:latin typeface="+mn-lt"/>
                <a:cs typeface="Arial"/>
              </a:rPr>
              <a:t>CDC/DGHT </a:t>
            </a:r>
          </a:p>
          <a:p>
            <a:pPr marL="400050" lvl="1" indent="0">
              <a:lnSpc>
                <a:spcPct val="90000"/>
              </a:lnSpc>
              <a:spcBef>
                <a:spcPts val="0"/>
              </a:spcBef>
              <a:buClr>
                <a:schemeClr val="dk1"/>
              </a:buClr>
              <a:buSzPts val="2800"/>
              <a:buNone/>
            </a:pPr>
            <a:endParaRPr lang="en-US" sz="2300" dirty="0">
              <a:solidFill>
                <a:schemeClr val="bg1"/>
              </a:solidFill>
              <a:latin typeface="+mn-lt"/>
              <a:cs typeface="Arial"/>
            </a:endParaRPr>
          </a:p>
          <a:p>
            <a:pPr marL="400050" lvl="1" indent="0">
              <a:lnSpc>
                <a:spcPct val="90000"/>
              </a:lnSpc>
              <a:spcBef>
                <a:spcPts val="0"/>
              </a:spcBef>
              <a:buClr>
                <a:schemeClr val="dk1"/>
              </a:buClr>
              <a:buSzPts val="2800"/>
              <a:buNone/>
            </a:pPr>
            <a:r>
              <a:rPr lang="en-US" sz="2300" dirty="0">
                <a:solidFill>
                  <a:schemeClr val="bg1"/>
                </a:solidFill>
                <a:latin typeface="+mn-lt"/>
                <a:cs typeface="Arial"/>
              </a:rPr>
              <a:t>For guidance and mentorship in Abstract writing </a:t>
            </a:r>
          </a:p>
        </p:txBody>
      </p:sp>
      <p:sp>
        <p:nvSpPr>
          <p:cNvPr id="2" name="Rectangle: Rounded Corners 1">
            <a:extLst>
              <a:ext uri="{FF2B5EF4-FFF2-40B4-BE49-F238E27FC236}">
                <a16:creationId xmlns:a16="http://schemas.microsoft.com/office/drawing/2014/main" id="{F0F6C1CF-7607-1967-0DE8-32C33D845500}"/>
              </a:ext>
            </a:extLst>
          </p:cNvPr>
          <p:cNvSpPr/>
          <p:nvPr/>
        </p:nvSpPr>
        <p:spPr>
          <a:xfrm>
            <a:off x="882581" y="4489807"/>
            <a:ext cx="10703167" cy="19754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r>
              <a:rPr lang="en-US" i="1">
                <a:solidFill>
                  <a:schemeClr val="tx1"/>
                </a:solidFill>
                <a:ea typeface="+mn-lt"/>
                <a:cs typeface="+mn-lt"/>
              </a:rPr>
              <a:t>This presentation was supported by the Grant or Cooperative Agreement Number, </a:t>
            </a:r>
            <a:r>
              <a:rPr lang="en-US" i="1">
                <a:solidFill>
                  <a:srgbClr val="C00000"/>
                </a:solidFill>
                <a:ea typeface="+mn-lt"/>
                <a:cs typeface="+mn-lt"/>
              </a:rPr>
              <a:t>NU2HGH000032</a:t>
            </a:r>
            <a:r>
              <a:rPr lang="en-US" i="1">
                <a:solidFill>
                  <a:schemeClr val="tx1"/>
                </a:solidFill>
                <a:ea typeface="+mn-lt"/>
                <a:cs typeface="+mn-lt"/>
              </a:rPr>
              <a:t>, funded by the Centers for Disease Control and Prevention. Its contents are solely the responsibility of the authors and do not necessarily represent the official views of the Centers for Disease Control and Prevention or the Department of Health and Human Services.</a:t>
            </a:r>
            <a:r>
              <a:rPr lang="en-US">
                <a:ea typeface="+mn-lt"/>
                <a:cs typeface="+mn-lt"/>
              </a:rPr>
              <a:t> </a:t>
            </a:r>
            <a:endParaRPr lang="en-US"/>
          </a:p>
        </p:txBody>
      </p:sp>
    </p:spTree>
    <p:extLst>
      <p:ext uri="{BB962C8B-B14F-4D97-AF65-F5344CB8AC3E}">
        <p14:creationId xmlns:p14="http://schemas.microsoft.com/office/powerpoint/2010/main" val="59088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0" y="0"/>
            <a:ext cx="12192000" cy="6857999"/>
          </a:xfrm>
          <a:solidFill>
            <a:schemeClr val="accent1"/>
          </a:solidFill>
        </p:spPr>
      </p:sp>
      <p:sp>
        <p:nvSpPr>
          <p:cNvPr id="3" name="Title 2"/>
          <p:cNvSpPr>
            <a:spLocks noGrp="1"/>
          </p:cNvSpPr>
          <p:nvPr>
            <p:ph type="title"/>
          </p:nvPr>
        </p:nvSpPr>
        <p:spPr>
          <a:xfrm>
            <a:off x="1014301" y="2527443"/>
            <a:ext cx="10801351" cy="1286766"/>
          </a:xfrm>
        </p:spPr>
        <p:txBody>
          <a:bodyPr>
            <a:normAutofit/>
          </a:bodyPr>
          <a:lstStyle/>
          <a:p>
            <a:r>
              <a:rPr lang="en-US" sz="8000" dirty="0"/>
              <a:t>THANK YOU</a:t>
            </a:r>
          </a:p>
        </p:txBody>
      </p:sp>
    </p:spTree>
    <p:extLst>
      <p:ext uri="{BB962C8B-B14F-4D97-AF65-F5344CB8AC3E}">
        <p14:creationId xmlns:p14="http://schemas.microsoft.com/office/powerpoint/2010/main" val="329255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trzałka: pięciokąt 2" descr="Image shape arrow with the page title Table of Contents" title="Table of Contents">
            <a:extLst>
              <a:ext uri="{FF2B5EF4-FFF2-40B4-BE49-F238E27FC236}">
                <a16:creationId xmlns:a16="http://schemas.microsoft.com/office/drawing/2014/main" id="{8207FE8B-756D-483E-89C2-4B6E0AE5EDFC}"/>
              </a:ext>
            </a:extLst>
          </p:cNvPr>
          <p:cNvSpPr/>
          <p:nvPr/>
        </p:nvSpPr>
        <p:spPr>
          <a:xfrm>
            <a:off x="-1" y="2154343"/>
            <a:ext cx="3963251" cy="2193902"/>
          </a:xfrm>
          <a:prstGeom prst="homePlate">
            <a:avLst>
              <a:gd name="adj" fmla="val 24663"/>
            </a:avLst>
          </a:prstGeom>
          <a:solidFill>
            <a:schemeClr val="accent1">
              <a:lumMod val="75000"/>
            </a:schemeClr>
          </a:solidFill>
          <a:ln w="3175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FA67747-A1D0-4850-AF9A-570B1A0E3F7F}" type="slidenum">
              <a:rPr lang="en-US" smtClean="0"/>
              <a:pPr/>
              <a:t>2</a:t>
            </a:fld>
            <a:endParaRPr lang="en-US"/>
          </a:p>
        </p:txBody>
      </p:sp>
      <p:sp>
        <p:nvSpPr>
          <p:cNvPr id="41" name="Symbol zastępczy zawartości 37">
            <a:extLst>
              <a:ext uri="{FF2B5EF4-FFF2-40B4-BE49-F238E27FC236}">
                <a16:creationId xmlns:a16="http://schemas.microsoft.com/office/drawing/2014/main" id="{34BCB90D-FAE5-4560-A05C-138BE3FCC1D4}"/>
              </a:ext>
            </a:extLst>
          </p:cNvPr>
          <p:cNvSpPr txBox="1">
            <a:spLocks/>
          </p:cNvSpPr>
          <p:nvPr/>
        </p:nvSpPr>
        <p:spPr>
          <a:xfrm>
            <a:off x="4160903" y="956874"/>
            <a:ext cx="4490029" cy="453572"/>
          </a:xfrm>
          <a:prstGeom prst="rect">
            <a:avLst/>
          </a:prstGeom>
        </p:spPr>
        <p:txBody>
          <a:bodyPr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Introduction and Objective </a:t>
            </a:r>
            <a:r>
              <a:rPr lang="en-US" sz="2000" i="1" dirty="0">
                <a:latin typeface="Arial" panose="020B0604020202020204" pitchFamily="34" charset="0"/>
                <a:cs typeface="Arial" panose="020B0604020202020204" pitchFamily="34" charset="0"/>
              </a:rPr>
              <a:t>(slides 3-4)</a:t>
            </a:r>
          </a:p>
        </p:txBody>
      </p:sp>
      <p:sp>
        <p:nvSpPr>
          <p:cNvPr id="43" name="Grafika 30" descr="Slide Usage and Content" title="Item 1">
            <a:extLst>
              <a:ext uri="{FF2B5EF4-FFF2-40B4-BE49-F238E27FC236}">
                <a16:creationId xmlns:a16="http://schemas.microsoft.com/office/drawing/2014/main" id="{4F05DF2A-CD13-46B8-A9D2-C6C7F6C0D916}"/>
              </a:ext>
            </a:extLst>
          </p:cNvPr>
          <p:cNvSpPr/>
          <p:nvPr/>
        </p:nvSpPr>
        <p:spPr>
          <a:xfrm rot="1920966">
            <a:off x="3375221" y="863369"/>
            <a:ext cx="649683"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44" name="Freeform 26"/>
          <p:cNvSpPr>
            <a:spLocks noEditPoints="1"/>
          </p:cNvSpPr>
          <p:nvPr/>
        </p:nvSpPr>
        <p:spPr bwMode="auto">
          <a:xfrm>
            <a:off x="3433431" y="916812"/>
            <a:ext cx="525491" cy="525491"/>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1</a:t>
            </a:r>
          </a:p>
        </p:txBody>
      </p:sp>
      <p:sp>
        <p:nvSpPr>
          <p:cNvPr id="47" name="Symbol zastępczy zawartości 37">
            <a:extLst>
              <a:ext uri="{FF2B5EF4-FFF2-40B4-BE49-F238E27FC236}">
                <a16:creationId xmlns:a16="http://schemas.microsoft.com/office/drawing/2014/main" id="{8177D50B-8225-465E-A338-B50CD08055FF}"/>
              </a:ext>
            </a:extLst>
          </p:cNvPr>
          <p:cNvSpPr txBox="1">
            <a:spLocks/>
          </p:cNvSpPr>
          <p:nvPr/>
        </p:nvSpPr>
        <p:spPr>
          <a:xfrm>
            <a:off x="5319867" y="3056350"/>
            <a:ext cx="5218824" cy="453572"/>
          </a:xfrm>
          <a:prstGeom prst="rect">
            <a:avLst/>
          </a:prstGeom>
        </p:spPr>
        <p:txBody>
          <a:bodyPr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Results </a:t>
            </a:r>
            <a:r>
              <a:rPr lang="en-US" sz="2000" i="1" dirty="0">
                <a:latin typeface="Arial" panose="020B0604020202020204" pitchFamily="34" charset="0"/>
                <a:cs typeface="Arial" panose="020B0604020202020204" pitchFamily="34" charset="0"/>
              </a:rPr>
              <a:t>(slides 5</a:t>
            </a:r>
            <a:r>
              <a:rPr lang="en-US" sz="2000" i="1" dirty="0">
                <a:latin typeface="Franklin Gothic Book" panose="020B05030201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7) </a:t>
            </a:r>
          </a:p>
        </p:txBody>
      </p:sp>
      <p:sp>
        <p:nvSpPr>
          <p:cNvPr id="49" name="Grafika 30" descr="Photos, charts and graphs" title="Item three">
            <a:extLst>
              <a:ext uri="{FF2B5EF4-FFF2-40B4-BE49-F238E27FC236}">
                <a16:creationId xmlns:a16="http://schemas.microsoft.com/office/drawing/2014/main" id="{4B32624C-2BBC-41E6-ABAC-A48EADE7252F}"/>
              </a:ext>
            </a:extLst>
          </p:cNvPr>
          <p:cNvSpPr/>
          <p:nvPr/>
        </p:nvSpPr>
        <p:spPr>
          <a:xfrm rot="2666480">
            <a:off x="4535654" y="2924500"/>
            <a:ext cx="649681"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50" name="Freeform 26"/>
          <p:cNvSpPr>
            <a:spLocks noEditPoints="1"/>
          </p:cNvSpPr>
          <p:nvPr/>
        </p:nvSpPr>
        <p:spPr bwMode="auto">
          <a:xfrm>
            <a:off x="4597750" y="2974857"/>
            <a:ext cx="525489" cy="525491"/>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3</a:t>
            </a:r>
          </a:p>
        </p:txBody>
      </p:sp>
      <p:sp>
        <p:nvSpPr>
          <p:cNvPr id="53" name="Symbol zastępczy zawartości 37" descr="Icons and Editing Instructions&#10;" title="Item 2">
            <a:extLst>
              <a:ext uri="{FF2B5EF4-FFF2-40B4-BE49-F238E27FC236}">
                <a16:creationId xmlns:a16="http://schemas.microsoft.com/office/drawing/2014/main" id="{00299D83-AFE9-4EA4-988F-31FAAC16D5CA}"/>
              </a:ext>
            </a:extLst>
          </p:cNvPr>
          <p:cNvSpPr txBox="1">
            <a:spLocks/>
          </p:cNvSpPr>
          <p:nvPr/>
        </p:nvSpPr>
        <p:spPr>
          <a:xfrm>
            <a:off x="4736276" y="1984511"/>
            <a:ext cx="5802415" cy="453572"/>
          </a:xfrm>
          <a:prstGeom prst="rect">
            <a:avLst/>
          </a:prstGeom>
        </p:spPr>
        <p:txBody>
          <a:bodyPr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latin typeface="Arial" panose="020B0604020202020204" pitchFamily="34" charset="0"/>
                <a:cs typeface="Arial" panose="020B0604020202020204" pitchFamily="34" charset="0"/>
              </a:rPr>
              <a:t>Method (slide 4)</a:t>
            </a:r>
          </a:p>
        </p:txBody>
      </p:sp>
      <p:sp>
        <p:nvSpPr>
          <p:cNvPr id="55" name="Grafika 30" title="Item 2">
            <a:extLst>
              <a:ext uri="{FF2B5EF4-FFF2-40B4-BE49-F238E27FC236}">
                <a16:creationId xmlns:a16="http://schemas.microsoft.com/office/drawing/2014/main" id="{04C41087-5D1C-4B5B-8068-BA8F3E9C6A02}"/>
              </a:ext>
            </a:extLst>
          </p:cNvPr>
          <p:cNvSpPr/>
          <p:nvPr/>
        </p:nvSpPr>
        <p:spPr>
          <a:xfrm rot="1132465">
            <a:off x="3955437" y="1895035"/>
            <a:ext cx="649683" cy="649684"/>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56" name="Freeform 26"/>
          <p:cNvSpPr>
            <a:spLocks noEditPoints="1"/>
          </p:cNvSpPr>
          <p:nvPr/>
        </p:nvSpPr>
        <p:spPr bwMode="auto">
          <a:xfrm>
            <a:off x="4017533" y="1945040"/>
            <a:ext cx="525491" cy="525489"/>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2</a:t>
            </a:r>
          </a:p>
        </p:txBody>
      </p:sp>
      <p:sp>
        <p:nvSpPr>
          <p:cNvPr id="59" name="Symbol zastępczy zawartości 37">
            <a:extLst>
              <a:ext uri="{FF2B5EF4-FFF2-40B4-BE49-F238E27FC236}">
                <a16:creationId xmlns:a16="http://schemas.microsoft.com/office/drawing/2014/main" id="{0B2D93C3-4DC0-4D59-A5FE-382665FC1471}"/>
              </a:ext>
            </a:extLst>
          </p:cNvPr>
          <p:cNvSpPr txBox="1">
            <a:spLocks/>
          </p:cNvSpPr>
          <p:nvPr/>
        </p:nvSpPr>
        <p:spPr>
          <a:xfrm>
            <a:off x="4736276" y="4086111"/>
            <a:ext cx="5118924" cy="453572"/>
          </a:xfrm>
          <a:prstGeom prst="rect">
            <a:avLst/>
          </a:prstGeom>
        </p:spPr>
        <p:txBody>
          <a:bodyPr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Conclusion </a:t>
            </a:r>
            <a:r>
              <a:rPr lang="en-US" sz="2000" i="1" dirty="0">
                <a:latin typeface="Arial" panose="020B0604020202020204" pitchFamily="34" charset="0"/>
                <a:cs typeface="Arial" panose="020B0604020202020204" pitchFamily="34" charset="0"/>
              </a:rPr>
              <a:t>(slide 8)</a:t>
            </a:r>
          </a:p>
        </p:txBody>
      </p:sp>
      <p:sp>
        <p:nvSpPr>
          <p:cNvPr id="61" name="Grafika 30" descr="Layout and Design Tips" title="Item 4">
            <a:extLst>
              <a:ext uri="{FF2B5EF4-FFF2-40B4-BE49-F238E27FC236}">
                <a16:creationId xmlns:a16="http://schemas.microsoft.com/office/drawing/2014/main" id="{680D76A7-5D87-4E3A-99FA-8408E6306051}"/>
              </a:ext>
            </a:extLst>
          </p:cNvPr>
          <p:cNvSpPr/>
          <p:nvPr/>
        </p:nvSpPr>
        <p:spPr>
          <a:xfrm rot="4838469">
            <a:off x="3955440" y="3949728"/>
            <a:ext cx="649683"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sz="2400"/>
          </a:p>
        </p:txBody>
      </p:sp>
      <p:sp>
        <p:nvSpPr>
          <p:cNvPr id="62" name="Freeform 26"/>
          <p:cNvSpPr>
            <a:spLocks noEditPoints="1"/>
          </p:cNvSpPr>
          <p:nvPr/>
        </p:nvSpPr>
        <p:spPr bwMode="auto">
          <a:xfrm>
            <a:off x="3999251" y="3996561"/>
            <a:ext cx="525491" cy="525489"/>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4</a:t>
            </a:r>
          </a:p>
        </p:txBody>
      </p:sp>
      <p:sp>
        <p:nvSpPr>
          <p:cNvPr id="66" name="Symbol zastępczy zawartości 37">
            <a:extLst>
              <a:ext uri="{FF2B5EF4-FFF2-40B4-BE49-F238E27FC236}">
                <a16:creationId xmlns:a16="http://schemas.microsoft.com/office/drawing/2014/main" id="{24BE8BE5-9E79-47AF-884F-01EB4AB13074}"/>
              </a:ext>
            </a:extLst>
          </p:cNvPr>
          <p:cNvSpPr txBox="1">
            <a:spLocks/>
          </p:cNvSpPr>
          <p:nvPr/>
        </p:nvSpPr>
        <p:spPr>
          <a:xfrm>
            <a:off x="4160903" y="5115874"/>
            <a:ext cx="4490029" cy="453572"/>
          </a:xfrm>
          <a:prstGeom prst="rect">
            <a:avLst/>
          </a:prstGeom>
        </p:spPr>
        <p:txBody>
          <a:bodyPr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Recommendation /Acknowledgement </a:t>
            </a:r>
            <a:r>
              <a:rPr lang="en-US" sz="2000" i="1" dirty="0">
                <a:latin typeface="Arial" panose="020B0604020202020204" pitchFamily="34" charset="0"/>
                <a:cs typeface="Arial" panose="020B0604020202020204" pitchFamily="34" charset="0"/>
              </a:rPr>
              <a:t>(slides 9-10)</a:t>
            </a:r>
          </a:p>
        </p:txBody>
      </p:sp>
      <p:sp>
        <p:nvSpPr>
          <p:cNvPr id="68" name="Grafika 30" descr="Accessibility" title="Item 5">
            <a:extLst>
              <a:ext uri="{FF2B5EF4-FFF2-40B4-BE49-F238E27FC236}">
                <a16:creationId xmlns:a16="http://schemas.microsoft.com/office/drawing/2014/main" id="{FD10CB93-B282-49B9-B688-757BD8AC08D1}"/>
              </a:ext>
            </a:extLst>
          </p:cNvPr>
          <p:cNvSpPr/>
          <p:nvPr/>
        </p:nvSpPr>
        <p:spPr>
          <a:xfrm rot="6668199">
            <a:off x="3375225" y="4978050"/>
            <a:ext cx="649681" cy="649684"/>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69" name="Freeform 26"/>
          <p:cNvSpPr>
            <a:spLocks noEditPoints="1"/>
          </p:cNvSpPr>
          <p:nvPr/>
        </p:nvSpPr>
        <p:spPr bwMode="auto">
          <a:xfrm>
            <a:off x="3437319" y="5037064"/>
            <a:ext cx="525491" cy="525488"/>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5</a:t>
            </a:r>
          </a:p>
        </p:txBody>
      </p:sp>
      <p:sp>
        <p:nvSpPr>
          <p:cNvPr id="71" name="Prostokąt 12">
            <a:extLst>
              <a:ext uri="{FF2B5EF4-FFF2-40B4-BE49-F238E27FC236}">
                <a16:creationId xmlns:a16="http://schemas.microsoft.com/office/drawing/2014/main" id="{4FABF73C-1E72-4F6D-BC24-E87E55F07980}"/>
              </a:ext>
            </a:extLst>
          </p:cNvPr>
          <p:cNvSpPr/>
          <p:nvPr/>
        </p:nvSpPr>
        <p:spPr>
          <a:xfrm>
            <a:off x="480482" y="2609959"/>
            <a:ext cx="1849255" cy="1282672"/>
          </a:xfrm>
          <a:prstGeom prst="rect">
            <a:avLst/>
          </a:prstGeom>
          <a:noFill/>
          <a:ln>
            <a:noFill/>
          </a:ln>
        </p:spPr>
        <p:txBody>
          <a:bodyPr wrap="square" anchor="ctr">
            <a:noAutofit/>
          </a:bodyPr>
          <a:lstStyle/>
          <a:p>
            <a:pPr defTabSz="1733507"/>
            <a:r>
              <a:rPr lang="en-US" sz="3200">
                <a:solidFill>
                  <a:schemeClr val="bg1"/>
                </a:solidFill>
                <a:latin typeface="+mj-lt"/>
              </a:rPr>
              <a:t>Table of Contents</a:t>
            </a:r>
          </a:p>
        </p:txBody>
      </p:sp>
      <p:sp>
        <p:nvSpPr>
          <p:cNvPr id="72" name="Freeform 37" descr="Chart Icon" title="Chart Icon">
            <a:extLst>
              <a:ext uri="{FF2B5EF4-FFF2-40B4-BE49-F238E27FC236}">
                <a16:creationId xmlns:a16="http://schemas.microsoft.com/office/drawing/2014/main" id="{CA151592-5F39-4D55-9FC6-1414A4B28961}"/>
              </a:ext>
            </a:extLst>
          </p:cNvPr>
          <p:cNvSpPr>
            <a:spLocks noChangeAspect="1" noEditPoints="1"/>
          </p:cNvSpPr>
          <p:nvPr/>
        </p:nvSpPr>
        <p:spPr bwMode="auto">
          <a:xfrm>
            <a:off x="2582139" y="2708167"/>
            <a:ext cx="647575" cy="1086255"/>
          </a:xfrm>
          <a:custGeom>
            <a:avLst/>
            <a:gdLst>
              <a:gd name="T0" fmla="*/ 181 w 248"/>
              <a:gd name="T1" fmla="*/ 158 h 416"/>
              <a:gd name="T2" fmla="*/ 133 w 248"/>
              <a:gd name="T3" fmla="*/ 222 h 416"/>
              <a:gd name="T4" fmla="*/ 100 w 248"/>
              <a:gd name="T5" fmla="*/ 193 h 416"/>
              <a:gd name="T6" fmla="*/ 59 w 248"/>
              <a:gd name="T7" fmla="*/ 243 h 416"/>
              <a:gd name="T8" fmla="*/ 190 w 248"/>
              <a:gd name="T9" fmla="*/ 191 h 416"/>
              <a:gd name="T10" fmla="*/ 186 w 248"/>
              <a:gd name="T11" fmla="*/ 153 h 416"/>
              <a:gd name="T12" fmla="*/ 148 w 248"/>
              <a:gd name="T13" fmla="*/ 158 h 416"/>
              <a:gd name="T14" fmla="*/ 228 w 248"/>
              <a:gd name="T15" fmla="*/ 29 h 416"/>
              <a:gd name="T16" fmla="*/ 21 w 248"/>
              <a:gd name="T17" fmla="*/ 29 h 416"/>
              <a:gd name="T18" fmla="*/ 21 w 248"/>
              <a:gd name="T19" fmla="*/ 302 h 416"/>
              <a:gd name="T20" fmla="*/ 228 w 248"/>
              <a:gd name="T21" fmla="*/ 302 h 416"/>
              <a:gd name="T22" fmla="*/ 228 w 248"/>
              <a:gd name="T23" fmla="*/ 29 h 416"/>
              <a:gd name="T24" fmla="*/ 124 w 248"/>
              <a:gd name="T25" fmla="*/ 332 h 416"/>
              <a:gd name="T26" fmla="*/ 124 w 248"/>
              <a:gd name="T27" fmla="*/ 416 h 416"/>
              <a:gd name="T28" fmla="*/ 67 w 248"/>
              <a:gd name="T29" fmla="*/ 332 h 416"/>
              <a:gd name="T30" fmla="*/ 32 w 248"/>
              <a:gd name="T31" fmla="*/ 416 h 416"/>
              <a:gd name="T32" fmla="*/ 218 w 248"/>
              <a:gd name="T33" fmla="*/ 416 h 416"/>
              <a:gd name="T34" fmla="*/ 183 w 248"/>
              <a:gd name="T35" fmla="*/ 332 h 416"/>
              <a:gd name="T36" fmla="*/ 248 w 248"/>
              <a:gd name="T37" fmla="*/ 0 h 416"/>
              <a:gd name="T38" fmla="*/ 0 w 248"/>
              <a:gd name="T39" fmla="*/ 0 h 416"/>
              <a:gd name="T40" fmla="*/ 248 w 248"/>
              <a:gd name="T41" fmla="*/ 332 h 416"/>
              <a:gd name="T42" fmla="*/ 0 w 248"/>
              <a:gd name="T43" fmla="*/ 332 h 416"/>
              <a:gd name="T44" fmla="*/ 190 w 248"/>
              <a:gd name="T45" fmla="*/ 96 h 416"/>
              <a:gd name="T46" fmla="*/ 59 w 248"/>
              <a:gd name="T47" fmla="*/ 9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416">
                <a:moveTo>
                  <a:pt x="181" y="158"/>
                </a:moveTo>
                <a:lnTo>
                  <a:pt x="133" y="222"/>
                </a:lnTo>
                <a:lnTo>
                  <a:pt x="100" y="193"/>
                </a:lnTo>
                <a:lnTo>
                  <a:pt x="59" y="243"/>
                </a:lnTo>
                <a:moveTo>
                  <a:pt x="190" y="191"/>
                </a:moveTo>
                <a:lnTo>
                  <a:pt x="186" y="153"/>
                </a:lnTo>
                <a:lnTo>
                  <a:pt x="148" y="158"/>
                </a:lnTo>
                <a:moveTo>
                  <a:pt x="228" y="29"/>
                </a:moveTo>
                <a:lnTo>
                  <a:pt x="21" y="29"/>
                </a:lnTo>
                <a:lnTo>
                  <a:pt x="21" y="302"/>
                </a:lnTo>
                <a:lnTo>
                  <a:pt x="228" y="302"/>
                </a:lnTo>
                <a:lnTo>
                  <a:pt x="228" y="29"/>
                </a:lnTo>
                <a:moveTo>
                  <a:pt x="124" y="332"/>
                </a:moveTo>
                <a:lnTo>
                  <a:pt x="124" y="416"/>
                </a:lnTo>
                <a:moveTo>
                  <a:pt x="67" y="332"/>
                </a:moveTo>
                <a:lnTo>
                  <a:pt x="32" y="416"/>
                </a:lnTo>
                <a:moveTo>
                  <a:pt x="218" y="416"/>
                </a:moveTo>
                <a:lnTo>
                  <a:pt x="183" y="332"/>
                </a:lnTo>
                <a:moveTo>
                  <a:pt x="248" y="0"/>
                </a:moveTo>
                <a:lnTo>
                  <a:pt x="0" y="0"/>
                </a:lnTo>
                <a:moveTo>
                  <a:pt x="248" y="332"/>
                </a:moveTo>
                <a:lnTo>
                  <a:pt x="0" y="332"/>
                </a:lnTo>
                <a:moveTo>
                  <a:pt x="190" y="96"/>
                </a:moveTo>
                <a:lnTo>
                  <a:pt x="59" y="96"/>
                </a:lnTo>
              </a:path>
            </a:pathLst>
          </a:custGeom>
          <a:no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solidFill>
                <a:schemeClr val="tx2"/>
              </a:solidFill>
            </a:endParaRPr>
          </a:p>
        </p:txBody>
      </p:sp>
    </p:spTree>
    <p:extLst>
      <p:ext uri="{BB962C8B-B14F-4D97-AF65-F5344CB8AC3E}">
        <p14:creationId xmlns:p14="http://schemas.microsoft.com/office/powerpoint/2010/main" val="224140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3FBE-C58E-48C2-15EF-71BC4E451EE4}"/>
              </a:ext>
            </a:extLst>
          </p:cNvPr>
          <p:cNvSpPr>
            <a:spLocks noGrp="1"/>
          </p:cNvSpPr>
          <p:nvPr>
            <p:ph type="title"/>
          </p:nvPr>
        </p:nvSpPr>
        <p:spPr/>
        <p:txBody>
          <a:bodyPr/>
          <a:lstStyle/>
          <a:p>
            <a:r>
              <a:rPr lang="en-US" dirty="0"/>
              <a:t>                                     Introduction</a:t>
            </a:r>
            <a:endParaRPr lang="en-KE" dirty="0"/>
          </a:p>
        </p:txBody>
      </p:sp>
      <p:sp>
        <p:nvSpPr>
          <p:cNvPr id="3" name="Content Placeholder 2">
            <a:extLst>
              <a:ext uri="{FF2B5EF4-FFF2-40B4-BE49-F238E27FC236}">
                <a16:creationId xmlns:a16="http://schemas.microsoft.com/office/drawing/2014/main" id="{C8CE4BC5-A8D7-4333-D354-07C39C99626B}"/>
              </a:ext>
            </a:extLst>
          </p:cNvPr>
          <p:cNvSpPr>
            <a:spLocks noGrp="1"/>
          </p:cNvSpPr>
          <p:nvPr>
            <p:ph idx="1"/>
          </p:nvPr>
        </p:nvSpPr>
        <p:spPr/>
        <p:txBody>
          <a:bodyPr/>
          <a:lstStyle/>
          <a:p>
            <a:r>
              <a:rPr lang="en-US" dirty="0">
                <a:solidFill>
                  <a:srgbClr val="000000"/>
                </a:solidFill>
                <a:effectLst/>
                <a:latin typeface="+mn-lt"/>
                <a:ea typeface="Calibri" panose="020F0502020204030204" pitchFamily="34" charset="0"/>
                <a:cs typeface="Arial" panose="020B0604020202020204" pitchFamily="34" charset="0"/>
              </a:rPr>
              <a:t>Quality laboratory testing is critical to disease diagnosis, patient management, and ultimately health outcomes. </a:t>
            </a:r>
          </a:p>
          <a:p>
            <a:r>
              <a:rPr lang="en-US" dirty="0">
                <a:solidFill>
                  <a:srgbClr val="000000"/>
                </a:solidFill>
                <a:effectLst/>
                <a:latin typeface="+mn-lt"/>
                <a:ea typeface="Calibri" panose="020F0502020204030204" pitchFamily="34" charset="0"/>
                <a:cs typeface="Arial" panose="020B0604020202020204" pitchFamily="34" charset="0"/>
              </a:rPr>
              <a:t>However, diagnostic errors impair clinical decision-making hence affecting the safety and well-being of patients due to clinical outcome misinterpretation </a:t>
            </a:r>
          </a:p>
          <a:p>
            <a:r>
              <a:rPr lang="en-US" dirty="0">
                <a:solidFill>
                  <a:srgbClr val="000000"/>
                </a:solidFill>
                <a:effectLst/>
                <a:latin typeface="+mn-lt"/>
                <a:ea typeface="Calibri" panose="020F0502020204030204" pitchFamily="34" charset="0"/>
                <a:cs typeface="Arial" panose="020B0604020202020204" pitchFamily="34" charset="0"/>
              </a:rPr>
              <a:t>Errors can occur at pre-examination, examination, or post-examination testing phases</a:t>
            </a:r>
            <a:r>
              <a:rPr lang="en-US" dirty="0">
                <a:solidFill>
                  <a:srgbClr val="000000"/>
                </a:solidFill>
                <a:latin typeface="+mn-lt"/>
                <a:ea typeface="Calibri" panose="020F0502020204030204" pitchFamily="34" charset="0"/>
              </a:rPr>
              <a:t>. Therefore, </a:t>
            </a:r>
            <a:r>
              <a:rPr lang="en-US" dirty="0">
                <a:solidFill>
                  <a:srgbClr val="000000"/>
                </a:solidFill>
                <a:effectLst/>
                <a:latin typeface="+mn-lt"/>
                <a:ea typeface="Calibri" panose="020F0502020204030204" pitchFamily="34" charset="0"/>
                <a:cs typeface="Arial" panose="020B0604020202020204" pitchFamily="34" charset="0"/>
              </a:rPr>
              <a:t>Implementation of a quality management system (QMS) in laboratories promotes timely and accurate diagnosis</a:t>
            </a:r>
          </a:p>
          <a:p>
            <a:r>
              <a:rPr lang="en-US" dirty="0">
                <a:solidFill>
                  <a:srgbClr val="000000"/>
                </a:solidFill>
                <a:effectLst/>
                <a:latin typeface="+mn-lt"/>
                <a:ea typeface="Calibri" panose="020F0502020204030204" pitchFamily="34" charset="0"/>
                <a:cs typeface="Arial" panose="020B0604020202020204" pitchFamily="34" charset="0"/>
              </a:rPr>
              <a:t>Significance of QMS implementation on safety, workload, and reduction of turnaround time (TAT) in a clinical laboratory remains important</a:t>
            </a:r>
            <a:endParaRPr lang="en-KE" dirty="0">
              <a:effectLst/>
              <a:latin typeface="+mn-lt"/>
              <a:ea typeface="Calibri" panose="020F0502020204030204" pitchFamily="34" charset="0"/>
              <a:cs typeface="Arial" panose="020B0604020202020204" pitchFamily="34" charset="0"/>
            </a:endParaRPr>
          </a:p>
          <a:p>
            <a:endParaRPr lang="en-KE" dirty="0"/>
          </a:p>
        </p:txBody>
      </p:sp>
      <p:sp>
        <p:nvSpPr>
          <p:cNvPr id="4" name="Slide Number Placeholder 3">
            <a:extLst>
              <a:ext uri="{FF2B5EF4-FFF2-40B4-BE49-F238E27FC236}">
                <a16:creationId xmlns:a16="http://schemas.microsoft.com/office/drawing/2014/main" id="{031308E5-E2F1-2D23-FD67-587E10C582FC}"/>
              </a:ext>
            </a:extLst>
          </p:cNvPr>
          <p:cNvSpPr>
            <a:spLocks noGrp="1"/>
          </p:cNvSpPr>
          <p:nvPr>
            <p:ph type="sldNum" sz="quarter" idx="12"/>
          </p:nvPr>
        </p:nvSpPr>
        <p:spPr/>
        <p:txBody>
          <a:bodyPr/>
          <a:lstStyle/>
          <a:p>
            <a:fld id="{FFA67747-A1D0-4850-AF9A-570B1A0E3F7F}" type="slidenum">
              <a:rPr lang="en-US" smtClean="0"/>
              <a:pPr/>
              <a:t>3</a:t>
            </a:fld>
            <a:endParaRPr lang="en-US"/>
          </a:p>
        </p:txBody>
      </p:sp>
    </p:spTree>
    <p:extLst>
      <p:ext uri="{BB962C8B-B14F-4D97-AF65-F5344CB8AC3E}">
        <p14:creationId xmlns:p14="http://schemas.microsoft.com/office/powerpoint/2010/main" val="14776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F30B-3691-F6AF-410B-5C3814F73FF5}"/>
              </a:ext>
            </a:extLst>
          </p:cNvPr>
          <p:cNvSpPr>
            <a:spLocks noGrp="1"/>
          </p:cNvSpPr>
          <p:nvPr>
            <p:ph type="title"/>
          </p:nvPr>
        </p:nvSpPr>
        <p:spPr/>
        <p:txBody>
          <a:bodyPr/>
          <a:lstStyle/>
          <a:p>
            <a:r>
              <a:rPr lang="en-US" dirty="0"/>
              <a:t>Objective</a:t>
            </a:r>
            <a:endParaRPr lang="en-KE" dirty="0"/>
          </a:p>
        </p:txBody>
      </p:sp>
      <p:sp>
        <p:nvSpPr>
          <p:cNvPr id="3" name="Content Placeholder 2">
            <a:extLst>
              <a:ext uri="{FF2B5EF4-FFF2-40B4-BE49-F238E27FC236}">
                <a16:creationId xmlns:a16="http://schemas.microsoft.com/office/drawing/2014/main" id="{0B04D667-29E5-AA77-EDE3-199ADDD2B22A}"/>
              </a:ext>
            </a:extLst>
          </p:cNvPr>
          <p:cNvSpPr>
            <a:spLocks noGrp="1"/>
          </p:cNvSpPr>
          <p:nvPr>
            <p:ph idx="1"/>
          </p:nvPr>
        </p:nvSpPr>
        <p:spPr>
          <a:xfrm>
            <a:off x="695326" y="1804986"/>
            <a:ext cx="10801351" cy="2546881"/>
          </a:xfrm>
        </p:spPr>
        <p:txBody>
          <a:bodyPr/>
          <a:lstStyle/>
          <a:p>
            <a:r>
              <a:rPr lang="en-US" dirty="0">
                <a:effectLst/>
                <a:latin typeface="+mn-lt"/>
              </a:rPr>
              <a:t>The objective of this work is to share how QMS implementation promotes timely and accurate diagnosis in a clinical laboratory</a:t>
            </a:r>
            <a:endParaRPr lang="en-KE" sz="3200" dirty="0">
              <a:latin typeface="+mn-lt"/>
            </a:endParaRPr>
          </a:p>
        </p:txBody>
      </p:sp>
      <p:sp>
        <p:nvSpPr>
          <p:cNvPr id="4" name="Slide Number Placeholder 3">
            <a:extLst>
              <a:ext uri="{FF2B5EF4-FFF2-40B4-BE49-F238E27FC236}">
                <a16:creationId xmlns:a16="http://schemas.microsoft.com/office/drawing/2014/main" id="{1F439C88-59A3-83B4-9BAB-7B6B35119478}"/>
              </a:ext>
            </a:extLst>
          </p:cNvPr>
          <p:cNvSpPr>
            <a:spLocks noGrp="1"/>
          </p:cNvSpPr>
          <p:nvPr>
            <p:ph type="sldNum" sz="quarter" idx="12"/>
          </p:nvPr>
        </p:nvSpPr>
        <p:spPr/>
        <p:txBody>
          <a:bodyPr/>
          <a:lstStyle/>
          <a:p>
            <a:fld id="{FFA67747-A1D0-4850-AF9A-570B1A0E3F7F}" type="slidenum">
              <a:rPr lang="en-US" smtClean="0"/>
              <a:pPr/>
              <a:t>4</a:t>
            </a:fld>
            <a:endParaRPr lang="en-US"/>
          </a:p>
        </p:txBody>
      </p:sp>
    </p:spTree>
    <p:extLst>
      <p:ext uri="{BB962C8B-B14F-4D97-AF65-F5344CB8AC3E}">
        <p14:creationId xmlns:p14="http://schemas.microsoft.com/office/powerpoint/2010/main" val="155951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D50565-A520-047F-5271-74D4F6155C92}"/>
              </a:ext>
            </a:extLst>
          </p:cNvPr>
          <p:cNvSpPr>
            <a:spLocks noGrp="1"/>
          </p:cNvSpPr>
          <p:nvPr>
            <p:ph type="title"/>
          </p:nvPr>
        </p:nvSpPr>
        <p:spPr/>
        <p:txBody>
          <a:bodyPr>
            <a:normAutofit/>
          </a:bodyPr>
          <a:lstStyle/>
          <a:p>
            <a:r>
              <a:rPr lang="en-US" sz="4000" b="1" dirty="0">
                <a:effectLst/>
                <a:latin typeface="Arial" panose="020B0604020202020204" pitchFamily="34" charset="0"/>
                <a:ea typeface="Calibri" panose="020F0502020204030204" pitchFamily="34" charset="0"/>
              </a:rPr>
              <a:t> Method</a:t>
            </a:r>
            <a:endParaRPr lang="en-KE" sz="4000" dirty="0"/>
          </a:p>
        </p:txBody>
      </p:sp>
      <p:sp>
        <p:nvSpPr>
          <p:cNvPr id="6" name="Slide Number Placeholder 5">
            <a:extLst>
              <a:ext uri="{FF2B5EF4-FFF2-40B4-BE49-F238E27FC236}">
                <a16:creationId xmlns:a16="http://schemas.microsoft.com/office/drawing/2014/main" id="{1664B656-7213-6DE7-B561-F51256BCB3B6}"/>
              </a:ext>
            </a:extLst>
          </p:cNvPr>
          <p:cNvSpPr>
            <a:spLocks noGrp="1"/>
          </p:cNvSpPr>
          <p:nvPr>
            <p:ph type="sldNum" sz="quarter" idx="12"/>
          </p:nvPr>
        </p:nvSpPr>
        <p:spPr/>
        <p:txBody>
          <a:bodyPr/>
          <a:lstStyle/>
          <a:p>
            <a:fld id="{FFA67747-A1D0-4850-AF9A-570B1A0E3F7F}" type="slidenum">
              <a:rPr lang="en-US" smtClean="0"/>
              <a:t>5</a:t>
            </a:fld>
            <a:endParaRPr lang="en-US"/>
          </a:p>
        </p:txBody>
      </p:sp>
      <p:sp>
        <p:nvSpPr>
          <p:cNvPr id="10" name="TextBox 9">
            <a:extLst>
              <a:ext uri="{FF2B5EF4-FFF2-40B4-BE49-F238E27FC236}">
                <a16:creationId xmlns:a16="http://schemas.microsoft.com/office/drawing/2014/main" id="{51D5837F-9AF0-43F2-B4BE-A0CB00D750BD}"/>
              </a:ext>
            </a:extLst>
          </p:cNvPr>
          <p:cNvSpPr txBox="1"/>
          <p:nvPr/>
        </p:nvSpPr>
        <p:spPr>
          <a:xfrm>
            <a:off x="944506" y="1594175"/>
            <a:ext cx="10715945" cy="461568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400" dirty="0">
                <a:solidFill>
                  <a:srgbClr val="000000"/>
                </a:solidFill>
                <a:effectLst/>
                <a:ea typeface="Calibri" panose="020F0502020204030204" pitchFamily="34" charset="0"/>
                <a:cs typeface="Arial" panose="020B0604020202020204" pitchFamily="34" charset="0"/>
              </a:rPr>
              <a:t>This was a retrospective review of laboratory assessment data and monthly reports dating back to</a:t>
            </a:r>
            <a:r>
              <a:rPr lang="en-US" sz="2400" dirty="0">
                <a:solidFill>
                  <a:srgbClr val="FF0000"/>
                </a:solidFill>
                <a:effectLst/>
                <a:ea typeface="Calibri" panose="020F0502020204030204" pitchFamily="34" charset="0"/>
                <a:cs typeface="Arial" panose="020B0604020202020204" pitchFamily="34" charset="0"/>
              </a:rPr>
              <a:t> </a:t>
            </a:r>
            <a:r>
              <a:rPr lang="en-US" sz="2400" dirty="0">
                <a:effectLst/>
                <a:ea typeface="Calibri" panose="020F0502020204030204" pitchFamily="34" charset="0"/>
                <a:cs typeface="Arial" panose="020B0604020202020204" pitchFamily="34" charset="0"/>
              </a:rPr>
              <a:t>the</a:t>
            </a:r>
            <a:r>
              <a:rPr lang="en-US" sz="2400" dirty="0">
                <a:solidFill>
                  <a:srgbClr val="FF0000"/>
                </a:solidFill>
                <a:effectLst/>
                <a:ea typeface="Calibri" panose="020F0502020204030204" pitchFamily="34" charset="0"/>
                <a:cs typeface="Arial" panose="020B0604020202020204" pitchFamily="34" charset="0"/>
              </a:rPr>
              <a:t> </a:t>
            </a:r>
            <a:r>
              <a:rPr lang="en-US" sz="2400" dirty="0">
                <a:solidFill>
                  <a:srgbClr val="000000"/>
                </a:solidFill>
                <a:ea typeface="Calibri" panose="020F0502020204030204" pitchFamily="34" charset="0"/>
                <a:cs typeface="Arial" panose="020B0604020202020204" pitchFamily="34" charset="0"/>
              </a:rPr>
              <a:t>initial phase of QMS implementation</a:t>
            </a:r>
            <a:r>
              <a:rPr lang="en-US" sz="2400" dirty="0">
                <a:solidFill>
                  <a:srgbClr val="000000"/>
                </a:solidFill>
                <a:effectLst/>
                <a:ea typeface="Calibri" panose="020F0502020204030204" pitchFamily="34" charset="0"/>
                <a:cs typeface="Arial" panose="020B0604020202020204" pitchFamily="34" charset="0"/>
              </a:rPr>
              <a:t> period from April  2021 to November 2021 and the post-QMS implementation period from July 2022 to November 2022 </a:t>
            </a:r>
          </a:p>
          <a:p>
            <a:pPr marL="285750" indent="-285750">
              <a:lnSpc>
                <a:spcPct val="107000"/>
              </a:lnSpc>
              <a:spcAft>
                <a:spcPts val="800"/>
              </a:spcAft>
              <a:buFont typeface="Arial" panose="020B0604020202020204" pitchFamily="34" charset="0"/>
              <a:buChar char="•"/>
            </a:pPr>
            <a:r>
              <a:rPr lang="en-US" sz="2400" dirty="0">
                <a:solidFill>
                  <a:srgbClr val="000000"/>
                </a:solidFill>
                <a:effectLst/>
                <a:ea typeface="Calibri" panose="020F0502020204030204" pitchFamily="34" charset="0"/>
                <a:cs typeface="Arial" panose="020B0604020202020204" pitchFamily="34" charset="0"/>
              </a:rPr>
              <a:t>Data on laboratory errors, workload, corrective actions, and specimen turnaround time (TAT) were collected from laboratory records, monthly reports, and quality indicator reports</a:t>
            </a:r>
          </a:p>
          <a:p>
            <a:pPr marL="285750" indent="-285750">
              <a:lnSpc>
                <a:spcPct val="107000"/>
              </a:lnSpc>
              <a:spcAft>
                <a:spcPts val="800"/>
              </a:spcAft>
              <a:buFont typeface="Arial" panose="020B0604020202020204" pitchFamily="34" charset="0"/>
              <a:buChar char="•"/>
            </a:pPr>
            <a:r>
              <a:rPr lang="en-US" sz="2400" dirty="0">
                <a:solidFill>
                  <a:srgbClr val="000000"/>
                </a:solidFill>
                <a:effectLst/>
                <a:ea typeface="Calibri" panose="020F0502020204030204" pitchFamily="34" charset="0"/>
                <a:cs typeface="Arial" panose="020B0604020202020204" pitchFamily="34" charset="0"/>
              </a:rPr>
              <a:t>Safety assessment scores were extracted from safety audits done using a safety checklist. Data were analyzed using descriptive statistics to compare </a:t>
            </a:r>
            <a:r>
              <a:rPr lang="en-US" sz="2400" dirty="0">
                <a:solidFill>
                  <a:srgbClr val="000000"/>
                </a:solidFill>
                <a:ea typeface="Calibri" panose="020F0502020204030204" pitchFamily="34" charset="0"/>
                <a:cs typeface="Arial" panose="020B0604020202020204" pitchFamily="34" charset="0"/>
              </a:rPr>
              <a:t>initial phase </a:t>
            </a:r>
            <a:r>
              <a:rPr lang="en-US" sz="2400" dirty="0">
                <a:solidFill>
                  <a:srgbClr val="000000"/>
                </a:solidFill>
                <a:effectLst/>
                <a:ea typeface="Calibri" panose="020F0502020204030204" pitchFamily="34" charset="0"/>
                <a:cs typeface="Arial" panose="020B0604020202020204" pitchFamily="34" charset="0"/>
              </a:rPr>
              <a:t>and post-QMS implementation performance, t-tests were used to compare means</a:t>
            </a:r>
            <a:endParaRPr lang="en-KE"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744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9BB7-77C4-78AC-DFF5-3D3D9E278E44}"/>
              </a:ext>
            </a:extLst>
          </p:cNvPr>
          <p:cNvSpPr>
            <a:spLocks noGrp="1"/>
          </p:cNvSpPr>
          <p:nvPr>
            <p:ph type="title"/>
          </p:nvPr>
        </p:nvSpPr>
        <p:spPr/>
        <p:txBody>
          <a:bodyPr/>
          <a:lstStyle/>
          <a:p>
            <a:r>
              <a:rPr lang="en-US" dirty="0"/>
              <a:t>Results</a:t>
            </a:r>
            <a:endParaRPr lang="en-KE" dirty="0"/>
          </a:p>
        </p:txBody>
      </p:sp>
      <p:sp>
        <p:nvSpPr>
          <p:cNvPr id="3" name="Slide Number Placeholder 2">
            <a:extLst>
              <a:ext uri="{FF2B5EF4-FFF2-40B4-BE49-F238E27FC236}">
                <a16:creationId xmlns:a16="http://schemas.microsoft.com/office/drawing/2014/main" id="{8992F22F-EC72-DC30-AA16-373EBE53F3D2}"/>
              </a:ext>
            </a:extLst>
          </p:cNvPr>
          <p:cNvSpPr>
            <a:spLocks noGrp="1"/>
          </p:cNvSpPr>
          <p:nvPr>
            <p:ph type="sldNum" sz="quarter" idx="12"/>
          </p:nvPr>
        </p:nvSpPr>
        <p:spPr/>
        <p:txBody>
          <a:bodyPr/>
          <a:lstStyle/>
          <a:p>
            <a:fld id="{FFA67747-A1D0-4850-AF9A-570B1A0E3F7F}" type="slidenum">
              <a:rPr lang="en-US" smtClean="0"/>
              <a:pPr/>
              <a:t>6</a:t>
            </a:fld>
            <a:endParaRPr lang="en-US"/>
          </a:p>
        </p:txBody>
      </p:sp>
      <p:sp>
        <p:nvSpPr>
          <p:cNvPr id="5" name="TextBox 4">
            <a:extLst>
              <a:ext uri="{FF2B5EF4-FFF2-40B4-BE49-F238E27FC236}">
                <a16:creationId xmlns:a16="http://schemas.microsoft.com/office/drawing/2014/main" id="{5E96C28F-F3FB-7E75-E99E-F99F81B589DA}"/>
              </a:ext>
            </a:extLst>
          </p:cNvPr>
          <p:cNvSpPr txBox="1"/>
          <p:nvPr/>
        </p:nvSpPr>
        <p:spPr>
          <a:xfrm>
            <a:off x="630148" y="1060335"/>
            <a:ext cx="10931703" cy="3635354"/>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Monthly workload increased from 19% to 25% in pre-and post-QMS respectively for all the tests except hematology which reduced from 16.2% to 8.9% (p-value &gt;0.05) in pre and post-QMS respectively</a:t>
            </a:r>
            <a:endParaRPr lang="en-US" sz="2400" dirty="0">
              <a:ea typeface="Calibri" panose="020F0502020204030204" pitchFamily="34" charset="0"/>
              <a:cs typeface="Arial" panose="020B0604020202020204" pitchFamily="34" charset="0"/>
            </a:endParaRPr>
          </a:p>
          <a:p>
            <a:pPr>
              <a:lnSpc>
                <a:spcPct val="107000"/>
              </a:lnSpc>
              <a:spcAft>
                <a:spcPts val="800"/>
              </a:spcAft>
            </a:pPr>
            <a:endParaRPr lang="en-US" sz="2400" dirty="0">
              <a:effectLst/>
              <a:ea typeface="Calibri" panose="020F0502020204030204" pitchFamily="34"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The safety score improved from 65% to 88% in pre-and post-QMS respectively</a:t>
            </a:r>
          </a:p>
          <a:p>
            <a:pPr>
              <a:lnSpc>
                <a:spcPct val="107000"/>
              </a:lnSpc>
              <a:spcAft>
                <a:spcPts val="800"/>
              </a:spcAft>
            </a:pPr>
            <a:r>
              <a:rPr lang="en-US" sz="2400" dirty="0">
                <a:effectLst/>
                <a:ea typeface="Calibri" panose="020F0502020204030204" pitchFamily="34" charset="0"/>
                <a:cs typeface="Arial" panose="020B0604020202020204" pitchFamily="34" charset="0"/>
              </a:rPr>
              <a:t> </a:t>
            </a:r>
          </a:p>
          <a:p>
            <a:pPr marL="342900" indent="-342900">
              <a:lnSpc>
                <a:spcPct val="107000"/>
              </a:lnSpc>
              <a:spcAft>
                <a:spcPts val="800"/>
              </a:spcAft>
              <a:buFont typeface="Arial" panose="020B0604020202020204" pitchFamily="34" charset="0"/>
              <a:buChar char="•"/>
            </a:pPr>
            <a:r>
              <a:rPr lang="en-US" sz="2400" dirty="0">
                <a:effectLst/>
                <a:ea typeface="Calibri" panose="020F0502020204030204" pitchFamily="34" charset="0"/>
              </a:rPr>
              <a:t>Mean specimen TAT for all tests did not differ in all tests</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119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3A2C-D85C-4831-0B74-166632A402B3}"/>
              </a:ext>
            </a:extLst>
          </p:cNvPr>
          <p:cNvSpPr>
            <a:spLocks noGrp="1"/>
          </p:cNvSpPr>
          <p:nvPr>
            <p:ph type="title"/>
          </p:nvPr>
        </p:nvSpPr>
        <p:spPr/>
        <p:txBody>
          <a:bodyPr/>
          <a:lstStyle/>
          <a:p>
            <a:r>
              <a:rPr lang="en-US" dirty="0"/>
              <a:t>                          Laboratory Workload</a:t>
            </a:r>
            <a:endParaRPr lang="en-KE" dirty="0"/>
          </a:p>
        </p:txBody>
      </p:sp>
      <p:sp>
        <p:nvSpPr>
          <p:cNvPr id="3" name="Slide Number Placeholder 2">
            <a:extLst>
              <a:ext uri="{FF2B5EF4-FFF2-40B4-BE49-F238E27FC236}">
                <a16:creationId xmlns:a16="http://schemas.microsoft.com/office/drawing/2014/main" id="{9BA2B946-6AF5-A3AF-BA46-9D60CDF26FA5}"/>
              </a:ext>
            </a:extLst>
          </p:cNvPr>
          <p:cNvSpPr>
            <a:spLocks noGrp="1"/>
          </p:cNvSpPr>
          <p:nvPr>
            <p:ph type="sldNum" sz="quarter" idx="12"/>
          </p:nvPr>
        </p:nvSpPr>
        <p:spPr/>
        <p:txBody>
          <a:bodyPr/>
          <a:lstStyle/>
          <a:p>
            <a:fld id="{FFA67747-A1D0-4850-AF9A-570B1A0E3F7F}" type="slidenum">
              <a:rPr lang="en-US" smtClean="0"/>
              <a:pPr/>
              <a:t>7</a:t>
            </a:fld>
            <a:endParaRPr lang="en-US"/>
          </a:p>
        </p:txBody>
      </p:sp>
      <p:graphicFrame>
        <p:nvGraphicFramePr>
          <p:cNvPr id="5" name="Chart 4">
            <a:extLst>
              <a:ext uri="{FF2B5EF4-FFF2-40B4-BE49-F238E27FC236}">
                <a16:creationId xmlns:a16="http://schemas.microsoft.com/office/drawing/2014/main" id="{BDBE24B2-A425-75F6-7B26-DF53E37FA598}"/>
              </a:ext>
            </a:extLst>
          </p:cNvPr>
          <p:cNvGraphicFramePr>
            <a:graphicFrameLocks/>
          </p:cNvGraphicFramePr>
          <p:nvPr>
            <p:extLst>
              <p:ext uri="{D42A27DB-BD31-4B8C-83A1-F6EECF244321}">
                <p14:modId xmlns:p14="http://schemas.microsoft.com/office/powerpoint/2010/main" val="636197405"/>
              </p:ext>
            </p:extLst>
          </p:nvPr>
        </p:nvGraphicFramePr>
        <p:xfrm>
          <a:off x="329610" y="914400"/>
          <a:ext cx="11167064" cy="5178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3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962A-040E-C9A3-F2A2-55C6A1CCF1A1}"/>
              </a:ext>
            </a:extLst>
          </p:cNvPr>
          <p:cNvSpPr>
            <a:spLocks noGrp="1"/>
          </p:cNvSpPr>
          <p:nvPr>
            <p:ph type="title"/>
          </p:nvPr>
        </p:nvSpPr>
        <p:spPr/>
        <p:txBody>
          <a:bodyPr/>
          <a:lstStyle/>
          <a:p>
            <a:r>
              <a:rPr lang="en-US" dirty="0"/>
              <a:t>  Safety Audit Pre QMS and Post QMS</a:t>
            </a:r>
            <a:endParaRPr lang="en-KE" dirty="0"/>
          </a:p>
        </p:txBody>
      </p:sp>
      <p:sp>
        <p:nvSpPr>
          <p:cNvPr id="3" name="Slide Number Placeholder 2">
            <a:extLst>
              <a:ext uri="{FF2B5EF4-FFF2-40B4-BE49-F238E27FC236}">
                <a16:creationId xmlns:a16="http://schemas.microsoft.com/office/drawing/2014/main" id="{663BEB9F-0C8E-2944-EE31-C3DE14257B94}"/>
              </a:ext>
            </a:extLst>
          </p:cNvPr>
          <p:cNvSpPr>
            <a:spLocks noGrp="1"/>
          </p:cNvSpPr>
          <p:nvPr>
            <p:ph type="sldNum" sz="quarter" idx="12"/>
          </p:nvPr>
        </p:nvSpPr>
        <p:spPr/>
        <p:txBody>
          <a:bodyPr/>
          <a:lstStyle/>
          <a:p>
            <a:fld id="{FFA67747-A1D0-4850-AF9A-570B1A0E3F7F}" type="slidenum">
              <a:rPr lang="en-US" smtClean="0"/>
              <a:pPr/>
              <a:t>8</a:t>
            </a:fld>
            <a:endParaRPr lang="en-US"/>
          </a:p>
        </p:txBody>
      </p:sp>
      <p:graphicFrame>
        <p:nvGraphicFramePr>
          <p:cNvPr id="4" name="Chart 3">
            <a:extLst>
              <a:ext uri="{FF2B5EF4-FFF2-40B4-BE49-F238E27FC236}">
                <a16:creationId xmlns:a16="http://schemas.microsoft.com/office/drawing/2014/main" id="{68CF2B06-619C-A8DD-89D6-95474CF6217E}"/>
              </a:ext>
            </a:extLst>
          </p:cNvPr>
          <p:cNvGraphicFramePr>
            <a:graphicFrameLocks/>
          </p:cNvGraphicFramePr>
          <p:nvPr>
            <p:extLst>
              <p:ext uri="{D42A27DB-BD31-4B8C-83A1-F6EECF244321}">
                <p14:modId xmlns:p14="http://schemas.microsoft.com/office/powerpoint/2010/main" val="1423866629"/>
              </p:ext>
            </p:extLst>
          </p:nvPr>
        </p:nvGraphicFramePr>
        <p:xfrm>
          <a:off x="1222745" y="1243173"/>
          <a:ext cx="10273930" cy="5030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71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0D0B-A54F-4E52-6D7B-EAB36D64ED7E}"/>
              </a:ext>
            </a:extLst>
          </p:cNvPr>
          <p:cNvSpPr>
            <a:spLocks noGrp="1"/>
          </p:cNvSpPr>
          <p:nvPr>
            <p:ph type="title"/>
          </p:nvPr>
        </p:nvSpPr>
        <p:spPr/>
        <p:txBody>
          <a:bodyPr>
            <a:normAutofit fontScale="90000"/>
          </a:bodyPr>
          <a:lstStyle/>
          <a:p>
            <a:pPr>
              <a:lnSpc>
                <a:spcPct val="150000"/>
              </a:lnSpc>
            </a:pPr>
            <a:r>
              <a:rPr lang="en-US" dirty="0"/>
              <a:t>Recommendation</a:t>
            </a:r>
            <a:br>
              <a:rPr lang="en-US" dirty="0"/>
            </a:br>
            <a:br>
              <a:rPr lang="en-US" dirty="0"/>
            </a:br>
            <a:r>
              <a:rPr lang="en-US" sz="2700" dirty="0">
                <a:solidFill>
                  <a:schemeClr val="tx1"/>
                </a:solidFill>
                <a:latin typeface="+mn-lt"/>
              </a:rPr>
              <a:t>Laboratories should continue implementing QMS processes which lead to reduced risks as this is consistent with the version of ISO 15189:2022 standards</a:t>
            </a:r>
            <a:br>
              <a:rPr lang="en-US" dirty="0"/>
            </a:br>
            <a:endParaRPr lang="en-KE" dirty="0"/>
          </a:p>
        </p:txBody>
      </p:sp>
      <p:sp>
        <p:nvSpPr>
          <p:cNvPr id="3" name="Slide Number Placeholder 2">
            <a:extLst>
              <a:ext uri="{FF2B5EF4-FFF2-40B4-BE49-F238E27FC236}">
                <a16:creationId xmlns:a16="http://schemas.microsoft.com/office/drawing/2014/main" id="{A6E1D9FB-8FBE-AD94-1022-F0FFB11F993B}"/>
              </a:ext>
            </a:extLst>
          </p:cNvPr>
          <p:cNvSpPr>
            <a:spLocks noGrp="1"/>
          </p:cNvSpPr>
          <p:nvPr>
            <p:ph type="sldNum" sz="quarter" idx="12"/>
          </p:nvPr>
        </p:nvSpPr>
        <p:spPr/>
        <p:txBody>
          <a:bodyPr/>
          <a:lstStyle/>
          <a:p>
            <a:fld id="{FFA67747-A1D0-4850-AF9A-570B1A0E3F7F}" type="slidenum">
              <a:rPr lang="en-US" smtClean="0"/>
              <a:pPr/>
              <a:t>9</a:t>
            </a:fld>
            <a:endParaRPr lang="en-US"/>
          </a:p>
        </p:txBody>
      </p:sp>
    </p:spTree>
    <p:extLst>
      <p:ext uri="{BB962C8B-B14F-4D97-AF65-F5344CB8AC3E}">
        <p14:creationId xmlns:p14="http://schemas.microsoft.com/office/powerpoint/2010/main" val="1355622463"/>
      </p:ext>
    </p:extLst>
  </p:cSld>
  <p:clrMapOvr>
    <a:masterClrMapping/>
  </p:clrMapOvr>
</p:sld>
</file>

<file path=ppt/theme/theme1.xml><?xml version="1.0" encoding="utf-8"?>
<a:theme xmlns:a="http://schemas.openxmlformats.org/drawingml/2006/main" name="APHL Master Theme">
  <a:themeElements>
    <a:clrScheme name="APHL Template Colors 2022">
      <a:dk1>
        <a:sysClr val="windowText" lastClr="000000"/>
      </a:dk1>
      <a:lt1>
        <a:sysClr val="window" lastClr="FFFFFF"/>
      </a:lt1>
      <a:dk2>
        <a:srgbClr val="006E79"/>
      </a:dk2>
      <a:lt2>
        <a:srgbClr val="E2E9EC"/>
      </a:lt2>
      <a:accent1>
        <a:srgbClr val="00A0AF"/>
      </a:accent1>
      <a:accent2>
        <a:srgbClr val="B42E34"/>
      </a:accent2>
      <a:accent3>
        <a:srgbClr val="EF9528"/>
      </a:accent3>
      <a:accent4>
        <a:srgbClr val="7AC143"/>
      </a:accent4>
      <a:accent5>
        <a:srgbClr val="532E63"/>
      </a:accent5>
      <a:accent6>
        <a:srgbClr val="FFC000"/>
      </a:accent6>
      <a:hlink>
        <a:srgbClr val="00A0AF"/>
      </a:hlink>
      <a:folHlink>
        <a:srgbClr val="07484C"/>
      </a:folHlink>
    </a:clrScheme>
    <a:fontScheme name="Custom 2">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72000" bIns="72000" rtlCol="0" anchor="ctr"/>
      <a:lstStyle>
        <a:defPPr algn="ctr">
          <a:spcAft>
            <a:spcPts val="600"/>
          </a:spcAft>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85750" indent="-285750" algn="l">
          <a:spcAft>
            <a:spcPts val="600"/>
          </a:spcAft>
          <a:buClr>
            <a:schemeClr val="accent1"/>
          </a:buClr>
          <a:buFont typeface="Arial" panose="020B0604020202020204" pitchFamily="34" charset="0"/>
          <a:buChar char="•"/>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ourceType xmlns="ca16348f-3653-4571-820e-dbd3356734c5">Templates</ResoourceType>
    <DocumentName xmlns="ca16348f-3653-4571-820e-dbd3356734c5">
      <Url xsi:nil="true"/>
      <Description xsi:nil="true"/>
    </DocumentName>
    <SharedWithUsers xmlns="74835997-7f2b-4116-b1e5-2933e48beb58">
      <UserInfo>
        <DisplayName>Marketing and Communications Visitors</DisplayName>
        <AccountId>5</AccountId>
        <AccountType/>
      </UserInfo>
    </SharedWithUsers>
    <_ExtendedDescription xmlns="http://schemas.microsoft.com/sharepoint/v3">The official presentation for use by APHL staff. Not to be shared with non-staff</_ExtendedDescription>
    <TemplateType xmlns="ca16348f-3653-4571-820e-dbd3356734c5">PPT Presentations</TemplateType>
    <TaxCatchAll xmlns="36a2e673-aec1-4a31-bb25-5bf0d2fd598e" xsi:nil="true"/>
    <lcf76f155ced4ddcb4097134ff3c332f xmlns="ca16348f-3653-4571-820e-dbd3356734c5">
      <Terms xmlns="http://schemas.microsoft.com/office/infopath/2007/PartnerControls"/>
    </lcf76f155ced4ddcb4097134ff3c332f>
    <Topic xmlns="ca16348f-3653-4571-820e-dbd3356734c5">Events</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652557341E8847A7E3162F2FFD5E72" ma:contentTypeVersion="19" ma:contentTypeDescription="Create a new document." ma:contentTypeScope="" ma:versionID="7e6ecbb8e8f2678021fc75b3f72fb76b">
  <xsd:schema xmlns:xsd="http://www.w3.org/2001/XMLSchema" xmlns:xs="http://www.w3.org/2001/XMLSchema" xmlns:p="http://schemas.microsoft.com/office/2006/metadata/properties" xmlns:ns1="http://schemas.microsoft.com/sharepoint/v3" xmlns:ns2="ca16348f-3653-4571-820e-dbd3356734c5" xmlns:ns3="74835997-7f2b-4116-b1e5-2933e48beb58" xmlns:ns4="36a2e673-aec1-4a31-bb25-5bf0d2fd598e" targetNamespace="http://schemas.microsoft.com/office/2006/metadata/properties" ma:root="true" ma:fieldsID="3b3317c162d6103ef88af42bb857f45b" ns1:_="" ns2:_="" ns3:_="" ns4:_="">
    <xsd:import namespace="http://schemas.microsoft.com/sharepoint/v3"/>
    <xsd:import namespace="ca16348f-3653-4571-820e-dbd3356734c5"/>
    <xsd:import namespace="74835997-7f2b-4116-b1e5-2933e48beb58"/>
    <xsd:import namespace="36a2e673-aec1-4a31-bb25-5bf0d2fd598e"/>
    <xsd:element name="properties">
      <xsd:complexType>
        <xsd:sequence>
          <xsd:element name="documentManagement">
            <xsd:complexType>
              <xsd:all>
                <xsd:element ref="ns2:ResoourceType"/>
                <xsd:element ref="ns2:TemplateType" minOccurs="0"/>
                <xsd:element ref="ns1:_ExtendedDescription" minOccurs="0"/>
                <xsd:element ref="ns3:SharedWithUsers" minOccurs="0"/>
                <xsd:element ref="ns3:SharedWithDetails" minOccurs="0"/>
                <xsd:element ref="ns2:MediaServiceMetadata" minOccurs="0"/>
                <xsd:element ref="ns2:MediaServiceFastMetadata"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DocumentNam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5" nillable="true" ma:displayName="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16348f-3653-4571-820e-dbd3356734c5" elementFormDefault="qualified">
    <xsd:import namespace="http://schemas.microsoft.com/office/2006/documentManagement/types"/>
    <xsd:import namespace="http://schemas.microsoft.com/office/infopath/2007/PartnerControls"/>
    <xsd:element name="ResoourceType" ma:index="2" ma:displayName="Resource Type" ma:format="Dropdown" ma:internalName="ResoourceType" ma:readOnly="false">
      <xsd:simpleType>
        <xsd:restriction base="dms:Choice">
          <xsd:enumeration value="Photos and Graphics"/>
          <xsd:enumeration value="Policies &amp; Plans"/>
          <xsd:enumeration value="Templates"/>
          <xsd:enumeration value="Writing &amp; Style Guidance"/>
          <xsd:enumeration value="Website Guidance"/>
          <xsd:enumeration value="General Resources"/>
        </xsd:restriction>
      </xsd:simpleType>
    </xsd:element>
    <xsd:element name="TemplateType" ma:index="4" nillable="true" ma:displayName="Template Type" ma:format="Dropdown" ma:internalName="TemplateType" ma:readOnly="false">
      <xsd:simpleType>
        <xsd:restriction base="dms:Choice">
          <xsd:enumeration value="PPT Presentations"/>
          <xsd:enumeration value="Posters"/>
          <xsd:enumeration value="Meeting Materials"/>
          <xsd:enumeration value="Training Flyers"/>
          <xsd:enumeration value="Documents"/>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c835f7-b660-4442-b8c7-c3559f13eec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hidden="true" ma:internalName="MediaServiceOCR"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DocumentName" ma:index="21" nillable="true" ma:displayName="Document Name" ma:format="Hyperlink" ma:hidden="true" ma:internalName="DocumentNam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Topic" ma:index="22" nillable="true" ma:displayName="Topic" ma:format="Dropdown" ma:internalName="Topic">
      <xsd:simpleType>
        <xsd:restriction base="dms:Choice">
          <xsd:enumeration value="DEI"/>
          <xsd:enumeration value="Website"/>
          <xsd:enumeration value="Writing"/>
          <xsd:enumeration value="Branding"/>
          <xsd:enumeration value="Images and Graphics"/>
          <xsd:enumeration value="eUpdate"/>
          <xsd:enumeration value="eBlasts"/>
          <xsd:enumeration value="Design Projects"/>
          <xsd:enumeration value="Lab Matters"/>
          <xsd:enumeration value="Storytelling"/>
          <xsd:enumeration value="Events"/>
          <xsd:enumeration value="Training"/>
        </xsd:restriction>
      </xsd:simpleType>
    </xsd:element>
  </xsd:schema>
  <xsd:schema xmlns:xsd="http://www.w3.org/2001/XMLSchema" xmlns:xs="http://www.w3.org/2001/XMLSchema" xmlns:dms="http://schemas.microsoft.com/office/2006/documentManagement/types" xmlns:pc="http://schemas.microsoft.com/office/infopath/2007/PartnerControls" targetNamespace="74835997-7f2b-4116-b1e5-2933e48beb58"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a2e673-aec1-4a31-bb25-5bf0d2fd598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4fb0e30-d56d-4a9c-9479-61182df28c4e}" ma:internalName="TaxCatchAll" ma:readOnly="false" ma:showField="CatchAllData" ma:web="74835997-7f2b-4116-b1e5-2933e48be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6C323-2260-4F5C-A4E4-76E86AEA9B57}">
  <ds:schemaRefs>
    <ds:schemaRef ds:uri="36a2e673-aec1-4a31-bb25-5bf0d2fd598e"/>
    <ds:schemaRef ds:uri="74835997-7f2b-4116-b1e5-2933e48beb58"/>
    <ds:schemaRef ds:uri="ca16348f-3653-4571-820e-dbd3356734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A250DC-1409-43FC-AB77-6C41BBFC9651}">
  <ds:schemaRefs>
    <ds:schemaRef ds:uri="36a2e673-aec1-4a31-bb25-5bf0d2fd598e"/>
    <ds:schemaRef ds:uri="74835997-7f2b-4116-b1e5-2933e48beb58"/>
    <ds:schemaRef ds:uri="ca16348f-3653-4571-820e-dbd3356734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FE95EB-1D52-410E-A524-0B047EC84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603</TotalTime>
  <Words>573</Words>
  <Application>Microsoft Office PowerPoint</Application>
  <PresentationFormat>Widescreen</PresentationFormat>
  <Paragraphs>69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Franklin Gothic Medium</vt:lpstr>
      <vt:lpstr>APHL Master Theme</vt:lpstr>
      <vt:lpstr>Implementing Laboratory Quality Management Systems on Workload, Safety, and Test Turnaround Time: a case study of Mbagathi Hospital, Nairobi County  </vt:lpstr>
      <vt:lpstr>PowerPoint Presentation</vt:lpstr>
      <vt:lpstr>                                     Introduction</vt:lpstr>
      <vt:lpstr>Objective</vt:lpstr>
      <vt:lpstr> Method</vt:lpstr>
      <vt:lpstr>Results</vt:lpstr>
      <vt:lpstr>                          Laboratory Workload</vt:lpstr>
      <vt:lpstr>  Safety Audit Pre QMS and Post QMS</vt:lpstr>
      <vt:lpstr>Recommendation  Laboratories should continue implementing QMS processes which lead to reduced risks as this is consistent with the version of ISO 15189:2022 standards </vt:lpstr>
      <vt:lpstr>                            Conclusion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 APHL Standard</dc:title>
  <dc:creator>Pete</dc:creator>
  <cp:lastModifiedBy>Kithuka, Romeo</cp:lastModifiedBy>
  <cp:revision>16</cp:revision>
  <dcterms:created xsi:type="dcterms:W3CDTF">2021-06-20T22:31:28Z</dcterms:created>
  <dcterms:modified xsi:type="dcterms:W3CDTF">2023-05-11T08:38:15Z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0x01010020652557341E8847A7E3162F2FFD5E72</vt:lpwstr>
  </property>
  <property fmtid="{D5CDD505-2E9C-101B-9397-08002B2CF9AE}" pid="3" name="_dlc_DocIdItemGuid">
    <vt:lpwstr>56672be4-acaf-4bde-8631-d4bcf66a18f0</vt:lpwstr>
  </property>
  <property fmtid="{D5CDD505-2E9C-101B-9397-08002B2CF9AE}" pid="4" name="_ExtendedDescription">
    <vt:lpwstr/>
  </property>
  <property fmtid="{D5CDD505-2E9C-101B-9397-08002B2CF9AE}" pid="5" name="MediaServiceImageTags">
    <vt:lpwstr/>
  </property>
</Properties>
</file>