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2" r:id="rId5"/>
  </p:sldMasterIdLst>
  <p:notesMasterIdLst>
    <p:notesMasterId r:id="rId15"/>
  </p:notesMasterIdLst>
  <p:sldIdLst>
    <p:sldId id="269" r:id="rId6"/>
    <p:sldId id="4098" r:id="rId7"/>
    <p:sldId id="4099" r:id="rId8"/>
    <p:sldId id="4103" r:id="rId9"/>
    <p:sldId id="4100" r:id="rId10"/>
    <p:sldId id="4088" r:id="rId11"/>
    <p:sldId id="4090" r:id="rId12"/>
    <p:sldId id="4101" r:id="rId13"/>
    <p:sldId id="2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juguna, Stella (CDC/DDPHSIS/CGH/DGHT)" initials="NS(" lastIdx="10" clrIdx="0">
    <p:extLst>
      <p:ext uri="{19B8F6BF-5375-455C-9EA6-DF929625EA0E}">
        <p15:presenceInfo xmlns:p15="http://schemas.microsoft.com/office/powerpoint/2012/main" userId="S::oeo3@cdc.gov::7e8e0ea9-aac7-469f-b7b9-b1f6f762670b" providerId="AD"/>
      </p:ext>
    </p:extLst>
  </p:cmAuthor>
  <p:cmAuthor id="2" name="Barasa, Miranda (CDC/DDPHSIS/CGH/DGHT)" initials="BM(" lastIdx="14" clrIdx="1">
    <p:extLst>
      <p:ext uri="{19B8F6BF-5375-455C-9EA6-DF929625EA0E}">
        <p15:presenceInfo xmlns:p15="http://schemas.microsoft.com/office/powerpoint/2012/main" userId="S::nii4@cdc.gov::a8366e4a-b122-41d0-81af-ae6d17a11f6d" providerId="AD"/>
      </p:ext>
    </p:extLst>
  </p:cmAuthor>
  <p:cmAuthor id="3" name="Ruto, Cathy Toroitich (CDC/DDPHSIS/CGH/DGHT)" initials="RCT(" lastIdx="1" clrIdx="2">
    <p:extLst>
      <p:ext uri="{19B8F6BF-5375-455C-9EA6-DF929625EA0E}">
        <p15:presenceInfo xmlns:p15="http://schemas.microsoft.com/office/powerpoint/2012/main" userId="S::wto5@cdc.gov::513b2d26-dc3b-4c3b-80de-1fc60d454236" providerId="AD"/>
      </p:ext>
    </p:extLst>
  </p:cmAuthor>
  <p:cmAuthor id="4" name="Mboya, Frankline (CDC/DDPHSIS/CGH/DGHT)" initials="MF(" lastIdx="1" clrIdx="3">
    <p:extLst>
      <p:ext uri="{19B8F6BF-5375-455C-9EA6-DF929625EA0E}">
        <p15:presenceInfo xmlns:p15="http://schemas.microsoft.com/office/powerpoint/2012/main" userId="S::nii6@cdc.gov::2f2b6cf0-2c9a-4d77-8cdd-aa89b80738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85159" autoAdjust="0"/>
  </p:normalViewPr>
  <p:slideViewPr>
    <p:cSldViewPr snapToGrid="0">
      <p:cViewPr varScale="1">
        <p:scale>
          <a:sx n="53" d="100"/>
          <a:sy n="53" d="100"/>
        </p:scale>
        <p:origin x="11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6A79D-C73B-42BB-9B00-38DD2DB15B41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4935B-DC93-48C3-AF71-8C3C9C391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436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C4935B-DC93-48C3-AF71-8C3C9C3914C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272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8D36C9-D9C0-447F-BB60-72D3B2FA70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2069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HCWs role was vital in identification of infection, control and management of those found to be infected with COVID 19</a:t>
            </a:r>
          </a:p>
          <a:p>
            <a:r>
              <a:rPr lang="en-US" dirty="0"/>
              <a:t>Some of the guidelines are: IPC recommendations, PPE </a:t>
            </a:r>
          </a:p>
          <a:p>
            <a:r>
              <a:rPr lang="en-US" dirty="0"/>
              <a:t>Additionally guidance came in the form of circulars  and guidelines 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8D36C9-D9C0-447F-BB60-72D3B2FA70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1615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8D36C9-D9C0-447F-BB60-72D3B2FA70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3447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8D36C9-D9C0-447F-BB60-72D3B2FA70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1365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Overally</a:t>
            </a:r>
            <a:r>
              <a:rPr lang="en-US" dirty="0"/>
              <a:t> , Higher training coverage among medical lab scientists and technicians.   Low coverage among clinical officers and Nurses despite being frontline staff. </a:t>
            </a:r>
          </a:p>
          <a:p>
            <a:r>
              <a:rPr lang="en-US" dirty="0"/>
              <a:t>Migori had trained more CHEW’s on IPC maybe due to a vibrant  community health strategic. Compared to Homabay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8D36C9-D9C0-447F-BB60-72D3B2FA70A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1193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8D36C9-D9C0-447F-BB60-72D3B2FA70A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0375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8D36C9-D9C0-447F-BB60-72D3B2FA70A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858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F20D9-1965-4B9B-A2E9-2BFD646E84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C7A4A-52B6-45A4-BCB7-8EBE214906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9411D-4418-40FB-B8D2-4DE22DD09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58D9-4C0E-48A7-AA76-02EB209B19A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32C2-9C0E-4656-B16F-682E49607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87DEA-19DB-46CD-9241-7D05DE921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E717-47AD-4A0F-80EF-8BCB32835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879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BC2F-D05B-46C2-B9D1-43E3AE459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30382D-37A9-4F33-BB99-B96F95FB03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4B00F-662C-4B72-944A-32D50AA74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58D9-4C0E-48A7-AA76-02EB209B19A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53B65-6312-4BFA-A9AD-2AE0A2269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A56F6-7CCD-49A1-B636-7DF39397D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E717-47AD-4A0F-80EF-8BCB32835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215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8C363B-52E3-4DB2-8FDF-7DE171B6AF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CD2ED9-6A06-464A-9787-301D7FF44F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0DBC4-FF33-4EA5-8B66-F65A93912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58D9-4C0E-48A7-AA76-02EB209B19A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4CE287-DE4B-4D8B-B876-EEC75DB84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C04C8A-76A0-4387-AB27-E7D825DDE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E717-47AD-4A0F-80EF-8BCB32835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98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308099"/>
            <a:ext cx="9144000" cy="2201863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Enter 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1731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Enter presentation subtitle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4867276"/>
            <a:ext cx="6400800" cy="1152524"/>
          </a:xfrm>
        </p:spPr>
        <p:txBody>
          <a:bodyPr anchor="b">
            <a:normAutofit/>
          </a:bodyPr>
          <a:lstStyle>
            <a:lvl1pPr marL="0" indent="0">
              <a:buNone/>
              <a:defRPr sz="2400" baseline="0"/>
            </a:lvl1pPr>
          </a:lstStyle>
          <a:p>
            <a:r>
              <a:rPr lang="en-US" dirty="0"/>
              <a:t>Weekday, Month DD, YYYY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0281" y="5139157"/>
            <a:ext cx="2507719" cy="853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684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9E477-088D-487D-A482-1547B74FD154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336"/>
          <a:stretch/>
        </p:blipFill>
        <p:spPr>
          <a:xfrm>
            <a:off x="0" y="6597038"/>
            <a:ext cx="12192000" cy="260962"/>
          </a:xfrm>
          <a:prstGeom prst="rect">
            <a:avLst/>
          </a:prstGeom>
        </p:spPr>
      </p:pic>
      <p:sp>
        <p:nvSpPr>
          <p:cNvPr id="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356350"/>
            <a:ext cx="7772400" cy="365125"/>
          </a:xfrm>
        </p:spPr>
        <p:txBody>
          <a:bodyPr anchor="ctr"/>
          <a:lstStyle>
            <a:lvl1pPr marL="0" indent="0">
              <a:buNone/>
              <a:defRPr lang="en-US" sz="12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Enter citation</a:t>
            </a:r>
          </a:p>
        </p:txBody>
      </p:sp>
    </p:spTree>
    <p:extLst>
      <p:ext uri="{BB962C8B-B14F-4D97-AF65-F5344CB8AC3E}">
        <p14:creationId xmlns:p14="http://schemas.microsoft.com/office/powerpoint/2010/main" val="15402391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AFEB6-C4E9-46E8-81FB-B72F48A3B3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7AB434-96AF-4CF4-B93A-91EF541721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88CA5-6F81-424D-A7BE-C73E2BF72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F1C0-132F-485A-8B63-27520BF7950F}" type="datetime1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3A621-6366-48CA-B096-CDBC9D529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A0D63-4F21-4C00-B5C4-09046D18B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3F94-141E-4025-9D2D-1D5AD3A6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8DAB2-F038-4600-8F2D-444AC630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FBDA4-4E12-4101-9232-D18DC53CB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7EDFA-A8DE-41E9-A38A-4E9156AB9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2878D-A197-4BA2-886A-A913B13B46BD}" type="datetime1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F18D7-CC13-44F7-A271-D46E00E5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6EDCB0-BBEA-4813-98CF-6E4690484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3F94-141E-4025-9D2D-1D5AD3A6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571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A9F45-CDCB-4D7B-AF3F-8826AB1FD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1D2EA9-C31E-433E-BF79-6392B0DC74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A62A73-9F5F-4FCF-9E75-B006A41D1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29447-0CBE-48D1-B937-AAEA2B001312}" type="datetime1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5D718-C014-4D34-9BCC-9137625F8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14171-A9D6-44E5-ACD6-D0690033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3F94-141E-4025-9D2D-1D5AD3A6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0539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4FFA9-1F15-458A-9DBC-466F26DF1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E6052-653E-4D23-9BE7-A5FF09D853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82C0B7-C168-4554-800C-4518BFDE1C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D1675B-E2F7-4DB7-B87B-7E39ECA21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88553-8CB8-48A6-A534-38E26A7928FF}" type="datetime1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10875-43E9-4E53-BA0D-1ADA5C29B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A52D1-4FFF-4F4A-A3B0-9CCFBA542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3F94-141E-4025-9D2D-1D5AD3A6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6443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EEB9A-2F8D-4227-B730-6C245D5C5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475F9-A248-4C57-A19C-68833A70FA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28D589-E121-4FDA-9EE9-B1774A73D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1EB310-55A4-4618-A6D1-99CDCA163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0BA37C-400A-4767-8641-741F50BC85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67483C-7CF3-4E6B-B23B-DDEB6D728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45470-E6AC-492A-BE18-24993AF7BEFA}" type="datetime1">
              <a:rPr lang="en-US" smtClean="0"/>
              <a:t>5/12/2023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041B60-B66B-44F1-9439-5CFAE49F3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FDFA59-21D7-40AD-9E68-83E20AEB8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3F94-141E-4025-9D2D-1D5AD3A6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8559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24A80-987C-48D8-9346-3B484A1DE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4CF71C-0E6C-4FB2-B13A-9E10810A7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9758-EEEA-4615-B852-04135886E5BE}" type="datetime1">
              <a:rPr lang="en-US" smtClean="0"/>
              <a:t>5/12/2023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8C3946-8C72-4A92-806D-3DF726AE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857DE4-91A0-4A04-BB09-28EA1C0EF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3F94-141E-4025-9D2D-1D5AD3A6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3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0B1CA-6B21-4B59-B53E-7D4864B1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9DF41-DFCC-42F0-8BF0-C253604E9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03EF4-74B1-4A9C-9DA4-01ADF8E38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58D9-4C0E-48A7-AA76-02EB209B19A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7B205-D3DD-4EEA-890F-41982F137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C02C3-6B2D-4235-8072-EEAAA0479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E717-47AD-4A0F-80EF-8BCB32835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626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4CCC6C-E411-4711-A7A5-2157F69B0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F2CD2-E0F6-41BA-9E40-FCE1154E1BA3}" type="datetime1">
              <a:rPr lang="en-US" smtClean="0"/>
              <a:t>5/12/2023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B3D785-9254-4221-B9F7-EF03CB4D5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E95B03-8C7A-45A1-A36F-A14F9AE52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3F94-141E-4025-9D2D-1D5AD3A6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332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A39DE-A5DC-4ACF-B546-592F84797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CB316-0A97-4DF5-8987-334ECEAF1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E7C1FD-57EA-4F70-92C2-A64A7BD319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F24E12-8B11-4A2A-AA82-2A707FD6D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F32C5-E68C-4DA2-B31C-6CD954017968}" type="datetime1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2C9050-D45A-4302-A5C8-D04E5F2D7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155DAE-5C72-485B-961E-76DBD8FA0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3F94-141E-4025-9D2D-1D5AD3A6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2191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47A52-FD7D-46D5-A940-72BDC3F62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AA450F-6EE0-4EF0-992C-0D1975979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CD6FBD-7D74-4F8A-8CA6-6F35C09A0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C0D351-C4FB-4BB7-B100-FC5D19DCA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EB144-842A-4AA8-83B5-DF56F88C49C3}" type="datetime1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94D157-FC37-4091-8328-9376BA3F1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72B0B-01AB-4287-8400-F3F8C4B85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3F94-141E-4025-9D2D-1D5AD3A6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3775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25E28-B1DE-4E77-8BEB-63D88D21D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2360C9-1FB3-45E9-90CA-821188EA05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22EBB-6AA9-48D6-A8B0-509F3822A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2F95-DA3B-4837-ABA8-C3FF680053F9}" type="datetime1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8FC1F-6FF3-4036-8993-3A31D6170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AE586-2C5F-41BE-B6C4-91ED1CD0C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3F94-141E-4025-9D2D-1D5AD3A6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8149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FECE8D-21A6-4971-B20F-8EE530A0B1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170A0D-9F94-43ED-BA2E-465A93AE4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811C2-97A0-4989-A3C9-3B921EB8A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E7781-601C-4A89-AACB-2C613E4B798E}" type="datetime1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A97D8-B123-4251-B532-60A3D9017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79097-137B-497E-9194-F858F2E44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3F94-141E-4025-9D2D-1D5AD3A6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934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308099"/>
            <a:ext cx="9144000" cy="2201863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Enter 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1731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Enter presentation subtitle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4867276"/>
            <a:ext cx="6400800" cy="1152524"/>
          </a:xfrm>
        </p:spPr>
        <p:txBody>
          <a:bodyPr anchor="b">
            <a:normAutofit/>
          </a:bodyPr>
          <a:lstStyle>
            <a:lvl1pPr marL="0" indent="0">
              <a:buNone/>
              <a:defRPr sz="2400" baseline="0"/>
            </a:lvl1pPr>
          </a:lstStyle>
          <a:p>
            <a:r>
              <a:rPr lang="en-US"/>
              <a:t>Weekday, Month DD, YYYY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0281" y="5139157"/>
            <a:ext cx="2507719" cy="853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7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937EC-87CB-4607-805E-75CF9FF58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379C12-21F6-422F-8ED7-A164550CE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8AB4C-E9E2-4470-9E71-CF7258B25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58D9-4C0E-48A7-AA76-02EB209B19A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D4081-6F64-4969-AC5B-C167F7A92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E8E29-D8D7-45E9-BC34-3557430C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E717-47AD-4A0F-80EF-8BCB32835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429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C8C4E-C3C5-44AB-B6F7-9DCEAECC5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AC385-F748-4AEB-8C46-A77AF7429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53CE35-8154-406F-B1F2-CE8ACC1597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F42EC-DD6F-4C0B-B510-A1BF540CA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58D9-4C0E-48A7-AA76-02EB209B19A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9893EE-7432-4EE3-95ED-F9E36E600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7F07B9-BDCA-411F-8D92-3AD7B489B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E717-47AD-4A0F-80EF-8BCB32835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441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2A697-5D86-40E6-8660-5A1781D91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0DA74-1AE5-447E-9A6A-E4D132801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E2FAC-83BF-475D-AA20-957BC309FD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E12A7F-230B-4119-8126-52FD0AE705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4F18C3-01E5-4F1C-87EE-9D6E7AF1CA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B875E8-F687-4076-B81A-446EFBEDC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58D9-4C0E-48A7-AA76-02EB209B19A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7E7F8A-FE7B-4BF1-A25E-90297B808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211029-ADCA-4CFA-B85B-82E729B7B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E717-47AD-4A0F-80EF-8BCB32835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64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0AED9-42EA-4925-9502-4F554982F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925A18-D10C-41F5-931E-18AC6AFFA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58D9-4C0E-48A7-AA76-02EB209B19A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4A945D-C342-40EF-86B9-AED1D39CF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00712C-EE41-4F3F-9939-ED9565DB0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E717-47AD-4A0F-80EF-8BCB32835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7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3159E0-A975-4F1C-9956-D08F62508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58D9-4C0E-48A7-AA76-02EB209B19A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B3CDCB-064E-44EC-8FDB-BA84E8A20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332FA1-B43B-40ED-B398-AD45F1370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E717-47AD-4A0F-80EF-8BCB32835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32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61A80-1B43-4852-9ECC-5A2009759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19481-C619-4F51-931A-310410D98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B384A3-3D68-4DC5-B66A-1483D3DC0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D3F97B-E7C0-4F6A-BDCF-E3AB152AF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58D9-4C0E-48A7-AA76-02EB209B19A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770552-17D9-46C3-B13B-4BDED9CAB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8CB4D7-FD92-484A-9B66-ECAE77EC3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E717-47AD-4A0F-80EF-8BCB32835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63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1769E-0CDE-4B74-A0A7-92EC89B48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963AD5-865C-4888-AE19-EF1600CC2B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D00766-CA4B-4042-B1C5-27A928164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F1CC8D-0EEF-4A61-A2ED-1512F1966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58D9-4C0E-48A7-AA76-02EB209B19A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A5D90D-0536-4A3A-B383-3C2F38CEB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6D755-66A0-4DAC-9416-01A701498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E717-47AD-4A0F-80EF-8BCB32835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29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7E0B34-E31E-49B8-A8CE-27D4F268B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9116C6-AAD4-4A78-BAB7-45E094F66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21F8F-1ED0-44DE-ACC1-0BEDE1F3D0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158D9-4C0E-48A7-AA76-02EB209B19A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175CC-2999-4FBD-9FE6-BF54A892DC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B55DD-69F6-4413-8A74-8B56367700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9E717-47AD-4A0F-80EF-8BCB32835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235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2F1C6-2B63-42D6-BB84-976BDF8D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185488-0E70-4F51-A82E-47E7D2E05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43AF5-7E9B-465D-86E5-CC1A089518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713A0-1B3E-49E5-88AF-88DE1A20B5C2}" type="datetime1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05C4F-7420-469B-9AC0-3A0C8C5BFF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F7D94-CCDB-4B1F-9BCB-683DC950D7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43F94-141E-4025-9D2D-1D5AD3A6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557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mboya@cdc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2B1AC-63F7-4BEC-90B0-26A640E58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1336044"/>
            <a:ext cx="12191999" cy="860402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400" b="1" kern="180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Health facility compliance with infection prevention and control structures during COVID -19 pandemic in Homabay and Migori county, Kenya.</a:t>
            </a:r>
            <a:endParaRPr lang="en-US" sz="24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EEC547-EF8B-40BB-A1BE-7DE8785B36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347" y="2196446"/>
            <a:ext cx="11411305" cy="3054284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Wilkister Ombima</a:t>
            </a:r>
            <a:r>
              <a:rPr lang="en-US" altLang="en-US" b="1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Susan Gachau </a:t>
            </a:r>
            <a:r>
              <a:rPr lang="en-US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Julius Oliech </a:t>
            </a:r>
            <a:r>
              <a:rPr lang="en-US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Frankline Mboya</a:t>
            </a:r>
            <a:r>
              <a:rPr lang="en-US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baseline="30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altLang="en-US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2800" b="1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Authors affiliations:</a:t>
            </a:r>
            <a:endParaRPr lang="en-US" altLang="en-US" sz="2800" u="sng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buAutoNum type="arabicPeriod"/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Division of Global HIV &amp; TB (DGHT), U.S Centers for Disease Control and Prevention (CDC), Nairobi, Kenya.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Corresponding author: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Wilkister Ombima</a:t>
            </a:r>
            <a:r>
              <a:rPr lang="en-US" b="1" u="sng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,e-mail: </a:t>
            </a:r>
            <a:r>
              <a:rPr lang="en-US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wombima</a:t>
            </a:r>
            <a:r>
              <a:rPr lang="en-US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@cdc.gov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698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8B3678E-8AE8-4FBC-8885-DFF374201B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8382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 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90B7731-1211-4CD1-840D-9406FB716712}"/>
              </a:ext>
            </a:extLst>
          </p:cNvPr>
          <p:cNvSpPr/>
          <p:nvPr/>
        </p:nvSpPr>
        <p:spPr>
          <a:xfrm>
            <a:off x="0" y="838201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en-US" sz="3200" b="1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Attribution of support </a:t>
            </a:r>
          </a:p>
          <a:p>
            <a:r>
              <a:rPr lang="en-US" sz="3200" b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project was made possible by support from the U.S. President’s Emergency Plan for AIDS Relief (PEPFAR) through cooperative agreements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GH001947 </a:t>
            </a:r>
            <a:r>
              <a:rPr lang="en-US" sz="3200" b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the U.S. Centers for Disease Control and Prevention (CDC), Division of Global HIV &amp;TB (DGHT). </a:t>
            </a:r>
          </a:p>
          <a:p>
            <a:r>
              <a:rPr lang="en-US" sz="3200" b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</a:t>
            </a:r>
            <a:r>
              <a:rPr lang="en-US" sz="3200" b="1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Disclaimer</a:t>
            </a:r>
            <a:r>
              <a:rPr lang="en-US" sz="3200" b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findings and conclusions in this presentation are those of the authors and do not necessarily represent the official position of the funding agencies.</a:t>
            </a:r>
            <a:endParaRPr kumimoji="0" lang="en-US" sz="3200" b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57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8B3678E-8AE8-4FBC-8885-DFF374201B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8382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90B7731-1211-4CD1-840D-9406FB716712}"/>
              </a:ext>
            </a:extLst>
          </p:cNvPr>
          <p:cNvSpPr/>
          <p:nvPr/>
        </p:nvSpPr>
        <p:spPr>
          <a:xfrm>
            <a:off x="0" y="838201"/>
            <a:ext cx="12096520" cy="6532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457200" indent="-4572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the height of the COVID-19 pandemic in Kenya, adherence to infection prevention and control (IPC) measures by health care workers (HCW) was critical.</a:t>
            </a:r>
          </a:p>
          <a:p>
            <a:pPr lvl="1" algn="just">
              <a:lnSpc>
                <a:spcPct val="120000"/>
              </a:lnSpc>
            </a:pPr>
            <a:endParaRPr lang="en-US" sz="3200" dirty="0">
              <a:solidFill>
                <a:srgbClr val="21212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1212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Kenya Ministry of Health provided IPC recommendations for health care settings to </a:t>
            </a:r>
            <a:r>
              <a:rPr lang="en-US" sz="320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prevent the rapid spread of COVID 19.</a:t>
            </a:r>
          </a:p>
          <a:p>
            <a:pPr marL="742950" lvl="1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21212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assessed health facilities (HF) to identify compliance with recommended IPC guidelines. 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20000"/>
              </a:lnSpc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yriad Web Pro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7459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8B3678E-8AE8-4FBC-8885-DFF374201B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8382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90B7731-1211-4CD1-840D-9406FB716712}"/>
              </a:ext>
            </a:extLst>
          </p:cNvPr>
          <p:cNvSpPr/>
          <p:nvPr/>
        </p:nvSpPr>
        <p:spPr>
          <a:xfrm>
            <a:off x="268940" y="838201"/>
            <a:ext cx="11663083" cy="5941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conducted a cross-sectional baseline evaluation between July to August 2021, in 160 HF purposively selected across 16 sub counties in Homa Bay and Migori  counties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HCW interviews on training were done using a structured questionnaire, additional parameters assessed included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availability of TB/Covid-19 screening system, hand hygiene program, personal protective equipment, IPC guidelines and standard operating procedures.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assessed availability of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HCW symptom monitoring system and if IPC trainings were done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Results were summarized using descriptive statistics with a quantitative composite score of &gt;70% considered as compliant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Generalized linear mixed model with random subcounty intercepts was used to determine factors associated with compliance to recommended IPC structures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yriad Web Pro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2087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8B3678E-8AE8-4FBC-8885-DFF374201B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8382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 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90B7731-1211-4CD1-840D-9406FB716712}"/>
              </a:ext>
            </a:extLst>
          </p:cNvPr>
          <p:cNvSpPr/>
          <p:nvPr/>
        </p:nvSpPr>
        <p:spPr>
          <a:xfrm>
            <a:off x="0" y="838201"/>
            <a:ext cx="12192000" cy="1140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457200" marR="0" lvl="1" indent="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yriad Web Pro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51E92A-71F9-40D3-9D18-10AFBDF4895E}"/>
              </a:ext>
            </a:extLst>
          </p:cNvPr>
          <p:cNvSpPr txBox="1"/>
          <p:nvPr/>
        </p:nvSpPr>
        <p:spPr>
          <a:xfrm>
            <a:off x="312655" y="838201"/>
            <a:ext cx="11566689" cy="4700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the 160 HF selected, 66 (41.2%) were level two (dispensary), 53 (33.2%) were level three (health centers) and 41(25.6%) where level 4 (hospital).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the 160 HCW interviewed, 86 (53.8%) were nurses, 62 (38.8%) were clinicians while other cadres accounted for 7.5% (12/160).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Out of 4,219 HCW, 556 (13.2%) received IPC training.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Compliance to recommended IPC structures was 7.1 times higher in Migori County (AOR: </a:t>
            </a:r>
            <a:r>
              <a:rPr lang="en-US" sz="280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7.01,95% CI: 1.62, 35.51)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compared to Homabay County.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Compliance to recommended IPC structures varied between sub counties (random subcounty variance: 0.9753, 95% CI %: 0.38-1.93). </a:t>
            </a:r>
          </a:p>
        </p:txBody>
      </p:sp>
    </p:spTree>
    <p:extLst>
      <p:ext uri="{BB962C8B-B14F-4D97-AF65-F5344CB8AC3E}">
        <p14:creationId xmlns:p14="http://schemas.microsoft.com/office/powerpoint/2010/main" val="4244609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8B3678E-8AE8-4FBC-8885-DFF374201B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2192000" cy="96740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IPC  Training  in last  6 months 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90B7731-1211-4CD1-840D-9406FB716712}"/>
              </a:ext>
            </a:extLst>
          </p:cNvPr>
          <p:cNvSpPr/>
          <p:nvPr/>
        </p:nvSpPr>
        <p:spPr>
          <a:xfrm>
            <a:off x="0" y="838201"/>
            <a:ext cx="12192000" cy="623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05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sz="2400" dirty="0">
              <a:solidFill>
                <a:srgbClr val="000000"/>
              </a:solidFill>
              <a:latin typeface="Myriad Web Pro" panose="020B0604020202020204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BF43D7D-0D38-420A-81A5-282DB58861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214455"/>
              </p:ext>
            </p:extLst>
          </p:nvPr>
        </p:nvGraphicFramePr>
        <p:xfrm>
          <a:off x="0" y="967409"/>
          <a:ext cx="12192000" cy="571519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120887">
                  <a:extLst>
                    <a:ext uri="{9D8B030D-6E8A-4147-A177-3AD203B41FA5}">
                      <a16:colId xmlns:a16="http://schemas.microsoft.com/office/drawing/2014/main" val="449433657"/>
                    </a:ext>
                  </a:extLst>
                </a:gridCol>
                <a:gridCol w="1911857">
                  <a:extLst>
                    <a:ext uri="{9D8B030D-6E8A-4147-A177-3AD203B41FA5}">
                      <a16:colId xmlns:a16="http://schemas.microsoft.com/office/drawing/2014/main" val="2267903829"/>
                    </a:ext>
                  </a:extLst>
                </a:gridCol>
                <a:gridCol w="2491056">
                  <a:extLst>
                    <a:ext uri="{9D8B030D-6E8A-4147-A177-3AD203B41FA5}">
                      <a16:colId xmlns:a16="http://schemas.microsoft.com/office/drawing/2014/main" val="398265926"/>
                    </a:ext>
                  </a:extLst>
                </a:gridCol>
                <a:gridCol w="2308784">
                  <a:extLst>
                    <a:ext uri="{9D8B030D-6E8A-4147-A177-3AD203B41FA5}">
                      <a16:colId xmlns:a16="http://schemas.microsoft.com/office/drawing/2014/main" val="925115907"/>
                    </a:ext>
                  </a:extLst>
                </a:gridCol>
                <a:gridCol w="2359416">
                  <a:extLst>
                    <a:ext uri="{9D8B030D-6E8A-4147-A177-3AD203B41FA5}">
                      <a16:colId xmlns:a16="http://schemas.microsoft.com/office/drawing/2014/main" val="1087053403"/>
                    </a:ext>
                  </a:extLst>
                </a:gridCol>
              </a:tblGrid>
              <a:tr h="591392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Cadre 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</a:rPr>
                        <a:t>Homa</a:t>
                      </a:r>
                      <a:r>
                        <a:rPr lang="en-US" sz="1800" b="1" dirty="0">
                          <a:effectLst/>
                        </a:rPr>
                        <a:t> Bay County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 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Migori county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9618227"/>
                  </a:ext>
                </a:extLst>
              </a:tr>
              <a:tr h="6558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Total Number, N    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Number   trained , , n(%)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Total Number, N  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Number   trained, , n (%) 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7943626"/>
                  </a:ext>
                </a:extLst>
              </a:tr>
              <a:tr h="288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Medical  officers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 (33.3)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 (9.1)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1992068"/>
                  </a:ext>
                </a:extLst>
              </a:tr>
              <a:tr h="288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Clinical officers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258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53 (20.5)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179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41 (22.9)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0828500"/>
                  </a:ext>
                </a:extLst>
              </a:tr>
              <a:tr h="288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Nurses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560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83 (14.8)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471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93 (19.7)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1655224"/>
                  </a:ext>
                </a:extLst>
              </a:tr>
              <a:tr h="288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Pharmacist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 (3.4)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 (40.0)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1059727"/>
                  </a:ext>
                </a:extLst>
              </a:tr>
              <a:tr h="5723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Pharmacist  technician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57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 (3.5)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37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 (21.6)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4561739"/>
                  </a:ext>
                </a:extLst>
              </a:tr>
              <a:tr h="5723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Medical Lab  scientist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 (58.3)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28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22 (78.6)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4072811"/>
                  </a:ext>
                </a:extLst>
              </a:tr>
              <a:tr h="5723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Medical Lab  technician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55 (44.7)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27 (37.5)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509830"/>
                  </a:ext>
                </a:extLst>
              </a:tr>
              <a:tr h="288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CHEW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156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18 (11.5)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36 (52.9)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1334713"/>
                  </a:ext>
                </a:extLst>
              </a:tr>
              <a:tr h="288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Nutritionist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 (2.6)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 (37.5)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3926485"/>
                  </a:ext>
                </a:extLst>
              </a:tr>
              <a:tr h="288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Radiologist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 (0.0)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 (0.0)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724522"/>
                  </a:ext>
                </a:extLst>
              </a:tr>
              <a:tr h="288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Non technical staff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679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13 (1.9)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650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51 (7.8)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7369252"/>
                  </a:ext>
                </a:extLst>
              </a:tr>
              <a:tr h="4451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Other health professionals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684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29 (4.2)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 (6.3)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1087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366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8B3678E-8AE8-4FBC-8885-DFF374201B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8382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90B7731-1211-4CD1-840D-9406FB716712}"/>
              </a:ext>
            </a:extLst>
          </p:cNvPr>
          <p:cNvSpPr/>
          <p:nvPr/>
        </p:nvSpPr>
        <p:spPr>
          <a:xfrm>
            <a:off x="329938" y="838201"/>
            <a:ext cx="11397006" cy="4501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05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majority of HF in Homabay did not comply with recommended IPC guidelines, there was low HCW training on IPC across the counties.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Compliance varied between the two study counties and the sub-counties.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Sensitization should be done to County, Sub- County, and health facility leadership on developing IPC structures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00"/>
              </a:solidFill>
              <a:latin typeface="Myriad Web Pro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360648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8B3678E-8AE8-4FBC-8885-DFF374201B7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8382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Acknowledgements</a:t>
            </a:r>
            <a:r>
              <a:rPr lang="en-US" dirty="0"/>
              <a:t> 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90B7731-1211-4CD1-840D-9406FB716712}"/>
              </a:ext>
            </a:extLst>
          </p:cNvPr>
          <p:cNvSpPr/>
          <p:nvPr/>
        </p:nvSpPr>
        <p:spPr>
          <a:xfrm>
            <a:off x="298345" y="942143"/>
            <a:ext cx="1139700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Homabay County Department of Health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Migori County Department of Health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Ministry of Health, Nairobi, Kenya.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CIHEB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LVCT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EGPAF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Division of Global HIV &amp; TB (DGHT), U.S Centers for Disease Control and Prevention (CDC).</a:t>
            </a:r>
          </a:p>
        </p:txBody>
      </p:sp>
    </p:spTree>
    <p:extLst>
      <p:ext uri="{BB962C8B-B14F-4D97-AF65-F5344CB8AC3E}">
        <p14:creationId xmlns:p14="http://schemas.microsoft.com/office/powerpoint/2010/main" val="4239433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D641FB-DD61-28D9-D975-E619E143E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F43F94-141E-4025-9D2D-1D5AD3A6F17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9A7421-B293-6A89-1266-B17C6C6E04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509" y="269966"/>
            <a:ext cx="11800113" cy="6588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007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9a1b3a6-ab72-46c5-b8c0-5a677f94bb6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CBD52ACF78B241BEF47F2F92A6B8C3" ma:contentTypeVersion="15" ma:contentTypeDescription="Create a new document." ma:contentTypeScope="" ma:versionID="9a27adb3f059e9e449c8a66c534d0d45">
  <xsd:schema xmlns:xsd="http://www.w3.org/2001/XMLSchema" xmlns:xs="http://www.w3.org/2001/XMLSchema" xmlns:p="http://schemas.microsoft.com/office/2006/metadata/properties" xmlns:ns3="e9b4444f-1bd5-42c6-892e-969a21637aa3" xmlns:ns4="89a1b3a6-ab72-46c5-b8c0-5a677f94bb63" targetNamespace="http://schemas.microsoft.com/office/2006/metadata/properties" ma:root="true" ma:fieldsID="fcdd261d21c44c24c59b1d25deb375ae" ns3:_="" ns4:_="">
    <xsd:import namespace="e9b4444f-1bd5-42c6-892e-969a21637aa3"/>
    <xsd:import namespace="89a1b3a6-ab72-46c5-b8c0-5a677f94bb6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b4444f-1bd5-42c6-892e-969a21637aa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a1b3a6-ab72-46c5-b8c0-5a677f94bb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6D4A1B-E0D2-46C9-A7F3-1C8F6595267E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www.w3.org/XML/1998/namespace"/>
    <ds:schemaRef ds:uri="e9b4444f-1bd5-42c6-892e-969a21637aa3"/>
    <ds:schemaRef ds:uri="http://schemas.microsoft.com/office/infopath/2007/PartnerControls"/>
    <ds:schemaRef ds:uri="89a1b3a6-ab72-46c5-b8c0-5a677f94bb63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72C3E1C-87DC-4A0A-9494-6B034FE0BF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b4444f-1bd5-42c6-892e-969a21637aa3"/>
    <ds:schemaRef ds:uri="89a1b3a6-ab72-46c5-b8c0-5a677f94bb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9A5E3D-35BA-42B8-B84F-E094CF2550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3755</TotalTime>
  <Words>851</Words>
  <Application>Microsoft Office PowerPoint</Application>
  <PresentationFormat>Widescreen</PresentationFormat>
  <Paragraphs>140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Bookman Old Style</vt:lpstr>
      <vt:lpstr>Calibri</vt:lpstr>
      <vt:lpstr>Calibri Light</vt:lpstr>
      <vt:lpstr>Myriad Web Pro</vt:lpstr>
      <vt:lpstr>Tahoma</vt:lpstr>
      <vt:lpstr>Times New Roman</vt:lpstr>
      <vt:lpstr>Office Theme</vt:lpstr>
      <vt:lpstr>1_Office Theme</vt:lpstr>
      <vt:lpstr>Health facility compliance with infection prevention and control structures during COVID -19 pandemic in Homabay and Migori county, Kenya.</vt:lpstr>
      <vt:lpstr>Background </vt:lpstr>
      <vt:lpstr>Background</vt:lpstr>
      <vt:lpstr>Methods</vt:lpstr>
      <vt:lpstr>Results </vt:lpstr>
      <vt:lpstr>IPC  Training  in last  6 months   </vt:lpstr>
      <vt:lpstr>CONCLUSIONS</vt:lpstr>
      <vt:lpstr>Acknowledgements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DGHT Project Determination and Protocol Review - Upcoming Changes</dc:title>
  <dc:creator>Barasa, Miranda (CDC/DDPHSIS/CGH/DGHT)</dc:creator>
  <cp:lastModifiedBy>Ombima, Wilkister (CDC/DDPHSIS/CGH/DGHT)</cp:lastModifiedBy>
  <cp:revision>49</cp:revision>
  <dcterms:created xsi:type="dcterms:W3CDTF">2021-06-30T09:01:11Z</dcterms:created>
  <dcterms:modified xsi:type="dcterms:W3CDTF">2023-05-12T04:18:19Z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2021-06-30T10:31:36Z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52351112-fca5-4e84-baa6-9a2adfc2318c</vt:lpwstr>
  </property>
  <property fmtid="{D5CDD505-2E9C-101B-9397-08002B2CF9AE}" pid="8" name="MSIP_Label_7b94a7b8-f06c-4dfe-bdcc-9b548fd58c31_ContentBits">
    <vt:lpwstr>0</vt:lpwstr>
  </property>
  <property fmtid="{D5CDD505-2E9C-101B-9397-08002B2CF9AE}" pid="9" name="ContentTypeId">
    <vt:lpwstr>0x010100B9CBD52ACF78B241BEF47F2F92A6B8C3</vt:lpwstr>
  </property>
</Properties>
</file>