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8" r:id="rId1"/>
  </p:sldMasterIdLst>
  <p:sldIdLst>
    <p:sldId id="264" r:id="rId2"/>
    <p:sldId id="256" r:id="rId3"/>
    <p:sldId id="275" r:id="rId4"/>
    <p:sldId id="287" r:id="rId5"/>
    <p:sldId id="276" r:id="rId6"/>
    <p:sldId id="277" r:id="rId7"/>
    <p:sldId id="257" r:id="rId8"/>
    <p:sldId id="278" r:id="rId9"/>
    <p:sldId id="279" r:id="rId10"/>
    <p:sldId id="289" r:id="rId11"/>
    <p:sldId id="281" r:id="rId12"/>
    <p:sldId id="282" r:id="rId13"/>
    <p:sldId id="283" r:id="rId14"/>
    <p:sldId id="274" r:id="rId15"/>
    <p:sldId id="284" r:id="rId16"/>
    <p:sldId id="273" r:id="rId17"/>
    <p:sldId id="285" r:id="rId18"/>
    <p:sldId id="286" r:id="rId19"/>
    <p:sldId id="290" r:id="rId20"/>
    <p:sldId id="270" r:id="rId21"/>
    <p:sldId id="272" r:id="rId22"/>
  </p:sldIdLst>
  <p:sldSz cx="12192000" cy="6858000"/>
  <p:notesSz cx="6858000" cy="9144000"/>
  <p:defaultTextStyle>
    <a:defPPr>
      <a:defRPr lang="en-K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2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10" autoAdjust="0"/>
    <p:restoredTop sz="94660"/>
  </p:normalViewPr>
  <p:slideViewPr>
    <p:cSldViewPr snapToGrid="0">
      <p:cViewPr>
        <p:scale>
          <a:sx n="72" d="100"/>
          <a:sy n="72" d="100"/>
        </p:scale>
        <p:origin x="837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>
                    <a:lumMod val="75000"/>
                  </a:schemeClr>
                </a:solidFill>
              </a:rPr>
              <a:t>% Hand Hygiene Compliance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K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HH compliance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K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Nurses</c:v>
                </c:pt>
                <c:pt idx="1">
                  <c:v>Doctors </c:v>
                </c:pt>
                <c:pt idx="2">
                  <c:v>Students</c:v>
                </c:pt>
                <c:pt idx="3">
                  <c:v>Visitors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</c:v>
                </c:pt>
                <c:pt idx="1">
                  <c:v>20</c:v>
                </c:pt>
                <c:pt idx="2">
                  <c:v>40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C1-594F-A8C2-A21C73F8BA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Nurses</c:v>
                </c:pt>
                <c:pt idx="1">
                  <c:v>Doctors </c:v>
                </c:pt>
                <c:pt idx="2">
                  <c:v>Students</c:v>
                </c:pt>
                <c:pt idx="3">
                  <c:v>Visitors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01C1-594F-A8C2-A21C73F8BA8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Nurses</c:v>
                </c:pt>
                <c:pt idx="1">
                  <c:v>Doctors </c:v>
                </c:pt>
                <c:pt idx="2">
                  <c:v>Students</c:v>
                </c:pt>
                <c:pt idx="3">
                  <c:v>Visitors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01C1-594F-A8C2-A21C73F8BA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2627727"/>
        <c:axId val="1382628127"/>
      </c:barChart>
      <c:catAx>
        <c:axId val="138262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KE"/>
          </a:p>
        </c:txPr>
        <c:crossAx val="1382628127"/>
        <c:crosses val="autoZero"/>
        <c:auto val="1"/>
        <c:lblAlgn val="ctr"/>
        <c:lblOffset val="100"/>
        <c:noMultiLvlLbl val="0"/>
      </c:catAx>
      <c:valAx>
        <c:axId val="1382628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KE"/>
          </a:p>
        </c:txPr>
        <c:crossAx val="1382627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K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251E79-4F91-479A-8B09-9BE6C63225B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28E768-DFCC-4AD9-834B-ED618AC1327A}">
      <dgm:prSet/>
      <dgm:spPr/>
      <dgm:t>
        <a:bodyPr/>
        <a:lstStyle/>
        <a:p>
          <a:r>
            <a:rPr lang="en-US" b="1" dirty="0"/>
            <a:t>Wearing of gloves, face mask and gowns was at 100% </a:t>
          </a:r>
          <a:endParaRPr lang="en-US" dirty="0"/>
        </a:p>
      </dgm:t>
    </dgm:pt>
    <dgm:pt modelId="{8BF2B21C-CBB6-4B88-BBC6-4ABFACF799BD}" type="parTrans" cxnId="{A11AFE4A-C729-4445-9335-D650D378F5A1}">
      <dgm:prSet/>
      <dgm:spPr/>
      <dgm:t>
        <a:bodyPr/>
        <a:lstStyle/>
        <a:p>
          <a:endParaRPr lang="en-US"/>
        </a:p>
      </dgm:t>
    </dgm:pt>
    <dgm:pt modelId="{3E054A42-D872-4F9E-B459-0EFC0E022DB4}" type="sibTrans" cxnId="{A11AFE4A-C729-4445-9335-D650D378F5A1}">
      <dgm:prSet/>
      <dgm:spPr/>
      <dgm:t>
        <a:bodyPr/>
        <a:lstStyle/>
        <a:p>
          <a:endParaRPr lang="en-US"/>
        </a:p>
      </dgm:t>
    </dgm:pt>
    <dgm:pt modelId="{347A60BE-834A-4644-82CF-7B3C0B2B362C}">
      <dgm:prSet/>
      <dgm:spPr/>
      <dgm:t>
        <a:bodyPr/>
        <a:lstStyle/>
        <a:p>
          <a:r>
            <a:rPr lang="en-US" b="1"/>
            <a:t>Overuse of gloves</a:t>
          </a:r>
          <a:endParaRPr lang="en-US"/>
        </a:p>
      </dgm:t>
    </dgm:pt>
    <dgm:pt modelId="{385319B1-72A5-4308-8157-8584BAC7EA82}" type="parTrans" cxnId="{5202F1CF-0A6B-4EC8-9342-45767789CD2A}">
      <dgm:prSet/>
      <dgm:spPr/>
      <dgm:t>
        <a:bodyPr/>
        <a:lstStyle/>
        <a:p>
          <a:endParaRPr lang="en-US"/>
        </a:p>
      </dgm:t>
    </dgm:pt>
    <dgm:pt modelId="{9CB0B85C-480E-4D2D-930E-4E51AB1922EF}" type="sibTrans" cxnId="{5202F1CF-0A6B-4EC8-9342-45767789CD2A}">
      <dgm:prSet/>
      <dgm:spPr/>
      <dgm:t>
        <a:bodyPr/>
        <a:lstStyle/>
        <a:p>
          <a:endParaRPr lang="en-US"/>
        </a:p>
      </dgm:t>
    </dgm:pt>
    <dgm:pt modelId="{CC661222-1DEA-49E1-A358-3ED3462D17CA}">
      <dgm:prSet/>
      <dgm:spPr/>
      <dgm:t>
        <a:bodyPr/>
        <a:lstStyle/>
        <a:p>
          <a:r>
            <a:rPr lang="en-US" b="1"/>
            <a:t>Poor disposal of gowns</a:t>
          </a:r>
          <a:endParaRPr lang="en-US"/>
        </a:p>
      </dgm:t>
    </dgm:pt>
    <dgm:pt modelId="{20F19457-F34A-490D-84E9-95291B96696E}" type="parTrans" cxnId="{25B77CB6-C45A-4485-BC1F-974AB3236F9F}">
      <dgm:prSet/>
      <dgm:spPr/>
      <dgm:t>
        <a:bodyPr/>
        <a:lstStyle/>
        <a:p>
          <a:endParaRPr lang="en-US"/>
        </a:p>
      </dgm:t>
    </dgm:pt>
    <dgm:pt modelId="{923AFC74-DD17-4411-BAE0-9826E8453D3A}" type="sibTrans" cxnId="{25B77CB6-C45A-4485-BC1F-974AB3236F9F}">
      <dgm:prSet/>
      <dgm:spPr/>
      <dgm:t>
        <a:bodyPr/>
        <a:lstStyle/>
        <a:p>
          <a:endParaRPr lang="en-US"/>
        </a:p>
      </dgm:t>
    </dgm:pt>
    <dgm:pt modelId="{BF32172E-C32D-B842-B590-90AF82693C86}" type="pres">
      <dgm:prSet presAssocID="{4B251E79-4F91-479A-8B09-9BE6C63225B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B24C7CC-2443-3940-8541-67711AFF63B4}" type="pres">
      <dgm:prSet presAssocID="{C228E768-DFCC-4AD9-834B-ED618AC1327A}" presName="hierRoot1" presStyleCnt="0"/>
      <dgm:spPr/>
    </dgm:pt>
    <dgm:pt modelId="{0C103663-9B4C-AF49-BFF4-14CA9DB9BA80}" type="pres">
      <dgm:prSet presAssocID="{C228E768-DFCC-4AD9-834B-ED618AC1327A}" presName="composite" presStyleCnt="0"/>
      <dgm:spPr/>
    </dgm:pt>
    <dgm:pt modelId="{D03CC94E-DD31-8D4E-9E5A-7C85668F8AC4}" type="pres">
      <dgm:prSet presAssocID="{C228E768-DFCC-4AD9-834B-ED618AC1327A}" presName="background" presStyleLbl="node0" presStyleIdx="0" presStyleCnt="3"/>
      <dgm:spPr/>
    </dgm:pt>
    <dgm:pt modelId="{D1BB4E4E-68A1-AF48-B04C-D025A2609456}" type="pres">
      <dgm:prSet presAssocID="{C228E768-DFCC-4AD9-834B-ED618AC1327A}" presName="text" presStyleLbl="fgAcc0" presStyleIdx="0" presStyleCnt="3">
        <dgm:presLayoutVars>
          <dgm:chPref val="3"/>
        </dgm:presLayoutVars>
      </dgm:prSet>
      <dgm:spPr/>
    </dgm:pt>
    <dgm:pt modelId="{D6F673E3-F9F2-344D-9562-E238E3EFDED2}" type="pres">
      <dgm:prSet presAssocID="{C228E768-DFCC-4AD9-834B-ED618AC1327A}" presName="hierChild2" presStyleCnt="0"/>
      <dgm:spPr/>
    </dgm:pt>
    <dgm:pt modelId="{6DE9B254-BC6C-0F43-9A3E-DAA70350D44F}" type="pres">
      <dgm:prSet presAssocID="{347A60BE-834A-4644-82CF-7B3C0B2B362C}" presName="hierRoot1" presStyleCnt="0"/>
      <dgm:spPr/>
    </dgm:pt>
    <dgm:pt modelId="{9D474D2B-F94E-6145-8C1F-FA2CEBFA98AD}" type="pres">
      <dgm:prSet presAssocID="{347A60BE-834A-4644-82CF-7B3C0B2B362C}" presName="composite" presStyleCnt="0"/>
      <dgm:spPr/>
    </dgm:pt>
    <dgm:pt modelId="{B8ADC86B-2C71-A148-95C4-7097CEDF8C86}" type="pres">
      <dgm:prSet presAssocID="{347A60BE-834A-4644-82CF-7B3C0B2B362C}" presName="background" presStyleLbl="node0" presStyleIdx="1" presStyleCnt="3"/>
      <dgm:spPr/>
    </dgm:pt>
    <dgm:pt modelId="{8D16AF9B-2ED0-644F-9398-87E9D446757F}" type="pres">
      <dgm:prSet presAssocID="{347A60BE-834A-4644-82CF-7B3C0B2B362C}" presName="text" presStyleLbl="fgAcc0" presStyleIdx="1" presStyleCnt="3">
        <dgm:presLayoutVars>
          <dgm:chPref val="3"/>
        </dgm:presLayoutVars>
      </dgm:prSet>
      <dgm:spPr/>
    </dgm:pt>
    <dgm:pt modelId="{DF58E729-1BBB-3B4A-9D10-CEDE324CBBA9}" type="pres">
      <dgm:prSet presAssocID="{347A60BE-834A-4644-82CF-7B3C0B2B362C}" presName="hierChild2" presStyleCnt="0"/>
      <dgm:spPr/>
    </dgm:pt>
    <dgm:pt modelId="{D8C82962-1994-2A49-A54F-75BD3E51B7FF}" type="pres">
      <dgm:prSet presAssocID="{CC661222-1DEA-49E1-A358-3ED3462D17CA}" presName="hierRoot1" presStyleCnt="0"/>
      <dgm:spPr/>
    </dgm:pt>
    <dgm:pt modelId="{CC9E063D-3C80-8F4B-AF96-8982F4A1ED15}" type="pres">
      <dgm:prSet presAssocID="{CC661222-1DEA-49E1-A358-3ED3462D17CA}" presName="composite" presStyleCnt="0"/>
      <dgm:spPr/>
    </dgm:pt>
    <dgm:pt modelId="{CA32FBE8-79E9-8A4C-8662-BB47C4041C8A}" type="pres">
      <dgm:prSet presAssocID="{CC661222-1DEA-49E1-A358-3ED3462D17CA}" presName="background" presStyleLbl="node0" presStyleIdx="2" presStyleCnt="3"/>
      <dgm:spPr/>
    </dgm:pt>
    <dgm:pt modelId="{41B8B2FF-A9ED-E04F-B71E-C237F552A02C}" type="pres">
      <dgm:prSet presAssocID="{CC661222-1DEA-49E1-A358-3ED3462D17CA}" presName="text" presStyleLbl="fgAcc0" presStyleIdx="2" presStyleCnt="3">
        <dgm:presLayoutVars>
          <dgm:chPref val="3"/>
        </dgm:presLayoutVars>
      </dgm:prSet>
      <dgm:spPr/>
    </dgm:pt>
    <dgm:pt modelId="{715FDDA2-88E3-F446-8ECA-4D2EF1CC4F3A}" type="pres">
      <dgm:prSet presAssocID="{CC661222-1DEA-49E1-A358-3ED3462D17CA}" presName="hierChild2" presStyleCnt="0"/>
      <dgm:spPr/>
    </dgm:pt>
  </dgm:ptLst>
  <dgm:cxnLst>
    <dgm:cxn modelId="{D47EE026-5786-AE40-9887-19BEE6687F03}" type="presOf" srcId="{4B251E79-4F91-479A-8B09-9BE6C63225B5}" destId="{BF32172E-C32D-B842-B590-90AF82693C86}" srcOrd="0" destOrd="0" presId="urn:microsoft.com/office/officeart/2005/8/layout/hierarchy1"/>
    <dgm:cxn modelId="{6D0B1F35-8A26-3D41-B8A9-E70D527BA360}" type="presOf" srcId="{C228E768-DFCC-4AD9-834B-ED618AC1327A}" destId="{D1BB4E4E-68A1-AF48-B04C-D025A2609456}" srcOrd="0" destOrd="0" presId="urn:microsoft.com/office/officeart/2005/8/layout/hierarchy1"/>
    <dgm:cxn modelId="{A11AFE4A-C729-4445-9335-D650D378F5A1}" srcId="{4B251E79-4F91-479A-8B09-9BE6C63225B5}" destId="{C228E768-DFCC-4AD9-834B-ED618AC1327A}" srcOrd="0" destOrd="0" parTransId="{8BF2B21C-CBB6-4B88-BBC6-4ABFACF799BD}" sibTransId="{3E054A42-D872-4F9E-B459-0EFC0E022DB4}"/>
    <dgm:cxn modelId="{F0E75350-398D-7945-B27E-4247B2F1B707}" type="presOf" srcId="{CC661222-1DEA-49E1-A358-3ED3462D17CA}" destId="{41B8B2FF-A9ED-E04F-B71E-C237F552A02C}" srcOrd="0" destOrd="0" presId="urn:microsoft.com/office/officeart/2005/8/layout/hierarchy1"/>
    <dgm:cxn modelId="{25B77CB6-C45A-4485-BC1F-974AB3236F9F}" srcId="{4B251E79-4F91-479A-8B09-9BE6C63225B5}" destId="{CC661222-1DEA-49E1-A358-3ED3462D17CA}" srcOrd="2" destOrd="0" parTransId="{20F19457-F34A-490D-84E9-95291B96696E}" sibTransId="{923AFC74-DD17-4411-BAE0-9826E8453D3A}"/>
    <dgm:cxn modelId="{5202F1CF-0A6B-4EC8-9342-45767789CD2A}" srcId="{4B251E79-4F91-479A-8B09-9BE6C63225B5}" destId="{347A60BE-834A-4644-82CF-7B3C0B2B362C}" srcOrd="1" destOrd="0" parTransId="{385319B1-72A5-4308-8157-8584BAC7EA82}" sibTransId="{9CB0B85C-480E-4D2D-930E-4E51AB1922EF}"/>
    <dgm:cxn modelId="{A95581E9-D252-4642-BD43-9C7D1B2A6299}" type="presOf" srcId="{347A60BE-834A-4644-82CF-7B3C0B2B362C}" destId="{8D16AF9B-2ED0-644F-9398-87E9D446757F}" srcOrd="0" destOrd="0" presId="urn:microsoft.com/office/officeart/2005/8/layout/hierarchy1"/>
    <dgm:cxn modelId="{0E64F613-CA75-824A-BE32-EED8FB616AAA}" type="presParOf" srcId="{BF32172E-C32D-B842-B590-90AF82693C86}" destId="{8B24C7CC-2443-3940-8541-67711AFF63B4}" srcOrd="0" destOrd="0" presId="urn:microsoft.com/office/officeart/2005/8/layout/hierarchy1"/>
    <dgm:cxn modelId="{160EE765-0BC6-C94B-A027-C54D1BF9FA65}" type="presParOf" srcId="{8B24C7CC-2443-3940-8541-67711AFF63B4}" destId="{0C103663-9B4C-AF49-BFF4-14CA9DB9BA80}" srcOrd="0" destOrd="0" presId="urn:microsoft.com/office/officeart/2005/8/layout/hierarchy1"/>
    <dgm:cxn modelId="{35DE5666-62DD-CD40-A7ED-FB117226CE83}" type="presParOf" srcId="{0C103663-9B4C-AF49-BFF4-14CA9DB9BA80}" destId="{D03CC94E-DD31-8D4E-9E5A-7C85668F8AC4}" srcOrd="0" destOrd="0" presId="urn:microsoft.com/office/officeart/2005/8/layout/hierarchy1"/>
    <dgm:cxn modelId="{9B5F0807-7D2D-6746-9B90-EAF7850B3529}" type="presParOf" srcId="{0C103663-9B4C-AF49-BFF4-14CA9DB9BA80}" destId="{D1BB4E4E-68A1-AF48-B04C-D025A2609456}" srcOrd="1" destOrd="0" presId="urn:microsoft.com/office/officeart/2005/8/layout/hierarchy1"/>
    <dgm:cxn modelId="{3D25B929-F5A9-394F-B118-187074DA92D0}" type="presParOf" srcId="{8B24C7CC-2443-3940-8541-67711AFF63B4}" destId="{D6F673E3-F9F2-344D-9562-E238E3EFDED2}" srcOrd="1" destOrd="0" presId="urn:microsoft.com/office/officeart/2005/8/layout/hierarchy1"/>
    <dgm:cxn modelId="{88ED8F14-943F-824D-9CCC-75C6A81F5842}" type="presParOf" srcId="{BF32172E-C32D-B842-B590-90AF82693C86}" destId="{6DE9B254-BC6C-0F43-9A3E-DAA70350D44F}" srcOrd="1" destOrd="0" presId="urn:microsoft.com/office/officeart/2005/8/layout/hierarchy1"/>
    <dgm:cxn modelId="{49A2C6A5-6856-9E4F-8286-A07A13EFE582}" type="presParOf" srcId="{6DE9B254-BC6C-0F43-9A3E-DAA70350D44F}" destId="{9D474D2B-F94E-6145-8C1F-FA2CEBFA98AD}" srcOrd="0" destOrd="0" presId="urn:microsoft.com/office/officeart/2005/8/layout/hierarchy1"/>
    <dgm:cxn modelId="{0BE605A5-DE51-1E4F-A795-2CBF55BF5363}" type="presParOf" srcId="{9D474D2B-F94E-6145-8C1F-FA2CEBFA98AD}" destId="{B8ADC86B-2C71-A148-95C4-7097CEDF8C86}" srcOrd="0" destOrd="0" presId="urn:microsoft.com/office/officeart/2005/8/layout/hierarchy1"/>
    <dgm:cxn modelId="{257316A4-9E3A-B245-A8F3-3F1D15062600}" type="presParOf" srcId="{9D474D2B-F94E-6145-8C1F-FA2CEBFA98AD}" destId="{8D16AF9B-2ED0-644F-9398-87E9D446757F}" srcOrd="1" destOrd="0" presId="urn:microsoft.com/office/officeart/2005/8/layout/hierarchy1"/>
    <dgm:cxn modelId="{72BC06E3-B2EE-9E42-AFBA-3816E555223A}" type="presParOf" srcId="{6DE9B254-BC6C-0F43-9A3E-DAA70350D44F}" destId="{DF58E729-1BBB-3B4A-9D10-CEDE324CBBA9}" srcOrd="1" destOrd="0" presId="urn:microsoft.com/office/officeart/2005/8/layout/hierarchy1"/>
    <dgm:cxn modelId="{0F66847D-D885-3041-9B65-593BFC4BD3B1}" type="presParOf" srcId="{BF32172E-C32D-B842-B590-90AF82693C86}" destId="{D8C82962-1994-2A49-A54F-75BD3E51B7FF}" srcOrd="2" destOrd="0" presId="urn:microsoft.com/office/officeart/2005/8/layout/hierarchy1"/>
    <dgm:cxn modelId="{7317BC16-CF0C-7343-8383-132A9E1D208C}" type="presParOf" srcId="{D8C82962-1994-2A49-A54F-75BD3E51B7FF}" destId="{CC9E063D-3C80-8F4B-AF96-8982F4A1ED15}" srcOrd="0" destOrd="0" presId="urn:microsoft.com/office/officeart/2005/8/layout/hierarchy1"/>
    <dgm:cxn modelId="{ED82CD19-D956-2D43-87FC-C71E222CC6A0}" type="presParOf" srcId="{CC9E063D-3C80-8F4B-AF96-8982F4A1ED15}" destId="{CA32FBE8-79E9-8A4C-8662-BB47C4041C8A}" srcOrd="0" destOrd="0" presId="urn:microsoft.com/office/officeart/2005/8/layout/hierarchy1"/>
    <dgm:cxn modelId="{7DF6D488-1FB3-E642-9F87-8C38066465FD}" type="presParOf" srcId="{CC9E063D-3C80-8F4B-AF96-8982F4A1ED15}" destId="{41B8B2FF-A9ED-E04F-B71E-C237F552A02C}" srcOrd="1" destOrd="0" presId="urn:microsoft.com/office/officeart/2005/8/layout/hierarchy1"/>
    <dgm:cxn modelId="{C9EA4A10-C3EF-5340-B277-D154322227FC}" type="presParOf" srcId="{D8C82962-1994-2A49-A54F-75BD3E51B7FF}" destId="{715FDDA2-88E3-F446-8ECA-4D2EF1CC4F3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E7DE92-355A-4D4E-B3A7-91632E984DF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6A416C7-5213-4343-909C-60F39CC23F3C}">
      <dgm:prSet/>
      <dgm:spPr/>
      <dgm:t>
        <a:bodyPr/>
        <a:lstStyle/>
        <a:p>
          <a:r>
            <a:rPr lang="en-KE"/>
            <a:t>Sensitization</a:t>
          </a:r>
          <a:endParaRPr lang="en-US"/>
        </a:p>
      </dgm:t>
    </dgm:pt>
    <dgm:pt modelId="{389DCB55-627C-4970-9C0A-6608ED3E5D00}" type="parTrans" cxnId="{1A72CC88-D965-462F-943E-3C463EAFA024}">
      <dgm:prSet/>
      <dgm:spPr/>
      <dgm:t>
        <a:bodyPr/>
        <a:lstStyle/>
        <a:p>
          <a:endParaRPr lang="en-US"/>
        </a:p>
      </dgm:t>
    </dgm:pt>
    <dgm:pt modelId="{DB5A83D6-055E-4493-8804-FF19CAC141B6}" type="sibTrans" cxnId="{1A72CC88-D965-462F-943E-3C463EAFA024}">
      <dgm:prSet/>
      <dgm:spPr/>
      <dgm:t>
        <a:bodyPr/>
        <a:lstStyle/>
        <a:p>
          <a:endParaRPr lang="en-US"/>
        </a:p>
      </dgm:t>
    </dgm:pt>
    <dgm:pt modelId="{552B796C-7389-4362-AD9F-F87865C6DFA9}">
      <dgm:prSet/>
      <dgm:spPr/>
      <dgm:t>
        <a:bodyPr/>
        <a:lstStyle/>
        <a:p>
          <a:r>
            <a:rPr lang="en-KE"/>
            <a:t>Prompt disposal after use </a:t>
          </a:r>
          <a:endParaRPr lang="en-US"/>
        </a:p>
      </dgm:t>
    </dgm:pt>
    <dgm:pt modelId="{6D5567A4-D9D3-41FA-9204-11B8020D9043}" type="parTrans" cxnId="{8E870D59-DBF3-4726-8F48-0F3E573A3C62}">
      <dgm:prSet/>
      <dgm:spPr/>
      <dgm:t>
        <a:bodyPr/>
        <a:lstStyle/>
        <a:p>
          <a:endParaRPr lang="en-US"/>
        </a:p>
      </dgm:t>
    </dgm:pt>
    <dgm:pt modelId="{5EA84C6A-5707-4E41-A166-E56C5E146995}" type="sibTrans" cxnId="{8E870D59-DBF3-4726-8F48-0F3E573A3C62}">
      <dgm:prSet/>
      <dgm:spPr/>
      <dgm:t>
        <a:bodyPr/>
        <a:lstStyle/>
        <a:p>
          <a:endParaRPr lang="en-US"/>
        </a:p>
      </dgm:t>
    </dgm:pt>
    <dgm:pt modelId="{B20447A7-668E-40DD-9FD1-B78473F36EA0}">
      <dgm:prSet/>
      <dgm:spPr/>
      <dgm:t>
        <a:bodyPr/>
        <a:lstStyle/>
        <a:p>
          <a:r>
            <a:rPr lang="en-US"/>
            <a:t>D</a:t>
          </a:r>
          <a:r>
            <a:rPr lang="en-KE"/>
            <a:t>esignated place for safe hanging</a:t>
          </a:r>
          <a:endParaRPr lang="en-US"/>
        </a:p>
      </dgm:t>
    </dgm:pt>
    <dgm:pt modelId="{0018B63B-B416-47D5-906C-9A5E79D4A250}" type="parTrans" cxnId="{EBD13A27-EB07-4211-8D7A-1FBB81D943C6}">
      <dgm:prSet/>
      <dgm:spPr/>
      <dgm:t>
        <a:bodyPr/>
        <a:lstStyle/>
        <a:p>
          <a:endParaRPr lang="en-US"/>
        </a:p>
      </dgm:t>
    </dgm:pt>
    <dgm:pt modelId="{434742CE-9DD2-41CE-B1E2-05E2CE54D322}" type="sibTrans" cxnId="{EBD13A27-EB07-4211-8D7A-1FBB81D943C6}">
      <dgm:prSet/>
      <dgm:spPr/>
      <dgm:t>
        <a:bodyPr/>
        <a:lstStyle/>
        <a:p>
          <a:endParaRPr lang="en-US"/>
        </a:p>
      </dgm:t>
    </dgm:pt>
    <dgm:pt modelId="{4A58DA1D-3E7D-7B43-8F04-1E29A311497B}" type="pres">
      <dgm:prSet presAssocID="{45E7DE92-355A-4D4E-B3A7-91632E984DFE}" presName="linear" presStyleCnt="0">
        <dgm:presLayoutVars>
          <dgm:animLvl val="lvl"/>
          <dgm:resizeHandles val="exact"/>
        </dgm:presLayoutVars>
      </dgm:prSet>
      <dgm:spPr/>
    </dgm:pt>
    <dgm:pt modelId="{DF4B75A7-D6B4-D540-9324-AF057C7B06C8}" type="pres">
      <dgm:prSet presAssocID="{E6A416C7-5213-4343-909C-60F39CC23F3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DFA341B-3B7C-D442-B12A-F4C345921DB1}" type="pres">
      <dgm:prSet presAssocID="{DB5A83D6-055E-4493-8804-FF19CAC141B6}" presName="spacer" presStyleCnt="0"/>
      <dgm:spPr/>
    </dgm:pt>
    <dgm:pt modelId="{890FB6D6-2988-1B4E-B74D-ABBACB0F7B52}" type="pres">
      <dgm:prSet presAssocID="{552B796C-7389-4362-AD9F-F87865C6DFA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537432D-599F-4F4C-9BEB-347519C74D90}" type="pres">
      <dgm:prSet presAssocID="{5EA84C6A-5707-4E41-A166-E56C5E146995}" presName="spacer" presStyleCnt="0"/>
      <dgm:spPr/>
    </dgm:pt>
    <dgm:pt modelId="{03AB8824-438A-E84D-8AD8-78A4C29776A3}" type="pres">
      <dgm:prSet presAssocID="{B20447A7-668E-40DD-9FD1-B78473F36EA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744D305-78C8-6242-8CCC-8F4C0DDB3FB6}" type="presOf" srcId="{B20447A7-668E-40DD-9FD1-B78473F36EA0}" destId="{03AB8824-438A-E84D-8AD8-78A4C29776A3}" srcOrd="0" destOrd="0" presId="urn:microsoft.com/office/officeart/2005/8/layout/vList2"/>
    <dgm:cxn modelId="{EBD13A27-EB07-4211-8D7A-1FBB81D943C6}" srcId="{45E7DE92-355A-4D4E-B3A7-91632E984DFE}" destId="{B20447A7-668E-40DD-9FD1-B78473F36EA0}" srcOrd="2" destOrd="0" parTransId="{0018B63B-B416-47D5-906C-9A5E79D4A250}" sibTransId="{434742CE-9DD2-41CE-B1E2-05E2CE54D322}"/>
    <dgm:cxn modelId="{12149C41-2939-E749-8F25-5DD3EB9F1533}" type="presOf" srcId="{45E7DE92-355A-4D4E-B3A7-91632E984DFE}" destId="{4A58DA1D-3E7D-7B43-8F04-1E29A311497B}" srcOrd="0" destOrd="0" presId="urn:microsoft.com/office/officeart/2005/8/layout/vList2"/>
    <dgm:cxn modelId="{8E870D59-DBF3-4726-8F48-0F3E573A3C62}" srcId="{45E7DE92-355A-4D4E-B3A7-91632E984DFE}" destId="{552B796C-7389-4362-AD9F-F87865C6DFA9}" srcOrd="1" destOrd="0" parTransId="{6D5567A4-D9D3-41FA-9204-11B8020D9043}" sibTransId="{5EA84C6A-5707-4E41-A166-E56C5E146995}"/>
    <dgm:cxn modelId="{1A72CC88-D965-462F-943E-3C463EAFA024}" srcId="{45E7DE92-355A-4D4E-B3A7-91632E984DFE}" destId="{E6A416C7-5213-4343-909C-60F39CC23F3C}" srcOrd="0" destOrd="0" parTransId="{389DCB55-627C-4970-9C0A-6608ED3E5D00}" sibTransId="{DB5A83D6-055E-4493-8804-FF19CAC141B6}"/>
    <dgm:cxn modelId="{498470BB-CB53-BF4C-B827-0FF319C3C269}" type="presOf" srcId="{E6A416C7-5213-4343-909C-60F39CC23F3C}" destId="{DF4B75A7-D6B4-D540-9324-AF057C7B06C8}" srcOrd="0" destOrd="0" presId="urn:microsoft.com/office/officeart/2005/8/layout/vList2"/>
    <dgm:cxn modelId="{CB08A9BC-6C70-8E4A-A326-284ACC332C80}" type="presOf" srcId="{552B796C-7389-4362-AD9F-F87865C6DFA9}" destId="{890FB6D6-2988-1B4E-B74D-ABBACB0F7B52}" srcOrd="0" destOrd="0" presId="urn:microsoft.com/office/officeart/2005/8/layout/vList2"/>
    <dgm:cxn modelId="{7353AC79-B259-944B-87FB-6B7CF6B5EEA7}" type="presParOf" srcId="{4A58DA1D-3E7D-7B43-8F04-1E29A311497B}" destId="{DF4B75A7-D6B4-D540-9324-AF057C7B06C8}" srcOrd="0" destOrd="0" presId="urn:microsoft.com/office/officeart/2005/8/layout/vList2"/>
    <dgm:cxn modelId="{40F577E3-7065-8E47-8FC8-CF7073DBDC9F}" type="presParOf" srcId="{4A58DA1D-3E7D-7B43-8F04-1E29A311497B}" destId="{6DFA341B-3B7C-D442-B12A-F4C345921DB1}" srcOrd="1" destOrd="0" presId="urn:microsoft.com/office/officeart/2005/8/layout/vList2"/>
    <dgm:cxn modelId="{8E35FB7B-50A6-A547-A271-699A63A6B636}" type="presParOf" srcId="{4A58DA1D-3E7D-7B43-8F04-1E29A311497B}" destId="{890FB6D6-2988-1B4E-B74D-ABBACB0F7B52}" srcOrd="2" destOrd="0" presId="urn:microsoft.com/office/officeart/2005/8/layout/vList2"/>
    <dgm:cxn modelId="{F63C7B4D-F967-6D4B-B006-B3CDD10CD688}" type="presParOf" srcId="{4A58DA1D-3E7D-7B43-8F04-1E29A311497B}" destId="{4537432D-599F-4F4C-9BEB-347519C74D90}" srcOrd="3" destOrd="0" presId="urn:microsoft.com/office/officeart/2005/8/layout/vList2"/>
    <dgm:cxn modelId="{5D971933-4146-B44D-AC16-5850C4925A5D}" type="presParOf" srcId="{4A58DA1D-3E7D-7B43-8F04-1E29A311497B}" destId="{03AB8824-438A-E84D-8AD8-78A4C29776A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CC94E-DD31-8D4E-9E5A-7C85668F8AC4}">
      <dsp:nvSpPr>
        <dsp:cNvPr id="0" name=""/>
        <dsp:cNvSpPr/>
      </dsp:nvSpPr>
      <dsp:spPr>
        <a:xfrm>
          <a:off x="0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B4E4E-68A1-AF48-B04C-D025A2609456}">
      <dsp:nvSpPr>
        <dsp:cNvPr id="0" name=""/>
        <dsp:cNvSpPr/>
      </dsp:nvSpPr>
      <dsp:spPr>
        <a:xfrm>
          <a:off x="328612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Wearing of gloves, face mask and gowns was at 100% </a:t>
          </a:r>
          <a:endParaRPr lang="en-US" sz="2700" kern="1200" dirty="0"/>
        </a:p>
      </dsp:txBody>
      <dsp:txXfrm>
        <a:off x="383617" y="1450847"/>
        <a:ext cx="2847502" cy="1768010"/>
      </dsp:txXfrm>
    </dsp:sp>
    <dsp:sp modelId="{B8ADC86B-2C71-A148-95C4-7097CEDF8C86}">
      <dsp:nvSpPr>
        <dsp:cNvPr id="0" name=""/>
        <dsp:cNvSpPr/>
      </dsp:nvSpPr>
      <dsp:spPr>
        <a:xfrm>
          <a:off x="3614737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16AF9B-2ED0-644F-9398-87E9D446757F}">
      <dsp:nvSpPr>
        <dsp:cNvPr id="0" name=""/>
        <dsp:cNvSpPr/>
      </dsp:nvSpPr>
      <dsp:spPr>
        <a:xfrm>
          <a:off x="3943350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Overuse of gloves</a:t>
          </a:r>
          <a:endParaRPr lang="en-US" sz="2700" kern="1200"/>
        </a:p>
      </dsp:txBody>
      <dsp:txXfrm>
        <a:off x="3998355" y="1450847"/>
        <a:ext cx="2847502" cy="1768010"/>
      </dsp:txXfrm>
    </dsp:sp>
    <dsp:sp modelId="{CA32FBE8-79E9-8A4C-8662-BB47C4041C8A}">
      <dsp:nvSpPr>
        <dsp:cNvPr id="0" name=""/>
        <dsp:cNvSpPr/>
      </dsp:nvSpPr>
      <dsp:spPr>
        <a:xfrm>
          <a:off x="7229475" y="1083660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8B2FF-A9ED-E04F-B71E-C237F552A02C}">
      <dsp:nvSpPr>
        <dsp:cNvPr id="0" name=""/>
        <dsp:cNvSpPr/>
      </dsp:nvSpPr>
      <dsp:spPr>
        <a:xfrm>
          <a:off x="7558087" y="139584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Poor disposal of gowns</a:t>
          </a:r>
          <a:endParaRPr lang="en-US" sz="2700" kern="1200"/>
        </a:p>
      </dsp:txBody>
      <dsp:txXfrm>
        <a:off x="7613092" y="1450847"/>
        <a:ext cx="2847502" cy="1768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4B75A7-D6B4-D540-9324-AF057C7B06C8}">
      <dsp:nvSpPr>
        <dsp:cNvPr id="0" name=""/>
        <dsp:cNvSpPr/>
      </dsp:nvSpPr>
      <dsp:spPr>
        <a:xfrm>
          <a:off x="0" y="14929"/>
          <a:ext cx="4828172" cy="178763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KE" sz="4500" kern="1200"/>
            <a:t>Sensitization</a:t>
          </a:r>
          <a:endParaRPr lang="en-US" sz="4500" kern="1200"/>
        </a:p>
      </dsp:txBody>
      <dsp:txXfrm>
        <a:off x="87265" y="102194"/>
        <a:ext cx="4653642" cy="1613102"/>
      </dsp:txXfrm>
    </dsp:sp>
    <dsp:sp modelId="{890FB6D6-2988-1B4E-B74D-ABBACB0F7B52}">
      <dsp:nvSpPr>
        <dsp:cNvPr id="0" name=""/>
        <dsp:cNvSpPr/>
      </dsp:nvSpPr>
      <dsp:spPr>
        <a:xfrm>
          <a:off x="0" y="1932161"/>
          <a:ext cx="4828172" cy="178763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KE" sz="4500" kern="1200"/>
            <a:t>Prompt disposal after use </a:t>
          </a:r>
          <a:endParaRPr lang="en-US" sz="4500" kern="1200"/>
        </a:p>
      </dsp:txBody>
      <dsp:txXfrm>
        <a:off x="87265" y="2019426"/>
        <a:ext cx="4653642" cy="1613102"/>
      </dsp:txXfrm>
    </dsp:sp>
    <dsp:sp modelId="{03AB8824-438A-E84D-8AD8-78A4C29776A3}">
      <dsp:nvSpPr>
        <dsp:cNvPr id="0" name=""/>
        <dsp:cNvSpPr/>
      </dsp:nvSpPr>
      <dsp:spPr>
        <a:xfrm>
          <a:off x="0" y="3849393"/>
          <a:ext cx="4828172" cy="178763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D</a:t>
          </a:r>
          <a:r>
            <a:rPr lang="en-KE" sz="4500" kern="1200"/>
            <a:t>esignated place for safe hanging</a:t>
          </a:r>
          <a:endParaRPr lang="en-US" sz="4500" kern="1200"/>
        </a:p>
      </dsp:txBody>
      <dsp:txXfrm>
        <a:off x="87265" y="3936658"/>
        <a:ext cx="4653642" cy="1613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22FC-052E-2571-3E2F-9DE66600D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5974D-0DD0-956D-CBAC-78A0BF633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1FA5F-937E-5F85-2A06-128EA776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1DF6D-7EFF-8918-871F-6839E2DA0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50E05-389D-292A-268D-2080C5003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259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B5303-0A78-F7BA-B5E6-4ABE91D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24F65-FA6F-9A27-45F1-C03440E0C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C2438-7F0B-0C75-44D3-8DEE482E5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0DAAA-4BA4-5CED-110E-DCEFE09C5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7235A-06F9-FF49-2338-930973CF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1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17C1FF-1508-9F1B-D61B-CCC352B94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990F7-3005-5481-4DAB-F3B1CBE8E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77DB9-CB38-D6C9-C9D7-A4CF6AF8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B1BF-4039-460D-A637-65428CBD720E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DF771-D8DC-93BF-1A9A-F78360ED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8874B-0094-5CD4-6170-27C0D187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307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3475-68B0-C6BD-DA4A-A2F5F4DC5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3881E-52E8-1018-52D9-51BBFB1FF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05C82-FEAD-6606-8111-F35766A6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91EE5-0145-FC6F-C77F-E48AB11B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B60B9-9334-0F0F-EC8E-E12A7527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7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5073A-0089-30EE-6EF2-6A6ED4183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DEEEF-4CDB-1446-6AC9-9C62D5CE5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71688-8E40-2704-8738-826F55D5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65906-0576-7415-17A0-B9C1229A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2B08B-358A-AA01-0791-1D6A5E03F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69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18A30-3092-3084-75E8-D710FDEE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895C5-D0F4-E469-3E43-F282C2EA0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CBC7F-DF30-7CA1-F980-258A7AE4F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0764A-E00A-9B31-504D-90A4FD6D3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99480-04F3-BBD7-FF89-EB9294F41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91D13-25E5-52AF-9CF3-E5DB13D2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84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00B1-E40C-33A1-CABF-53790C52F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61FCC-AD19-42CB-31ED-D8563E7A6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A5045-E750-AB46-F4C4-25CCC54CC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B567F-87E4-FD0F-6096-1533B9594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55D7E7-255C-44FC-A5AE-2174CB0B5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49C05-B91A-773B-9F70-0159443ED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4FD6D9-60DE-0BE0-D6BD-9C1C13950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1AFB10-DF17-D4B2-0457-2A5459B7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529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64BF-4F29-F324-01D0-A3E0A3CA8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EC89AC-BCEB-3352-2060-10306DC0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AAF1F-8DFA-E36C-951F-7CCFFE786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199DF-7224-4252-D9E2-3D49244B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9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682A08-2F98-D7A0-E566-F29E86DEA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DFFE86-4FA4-CA2D-1A16-FE353ECA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BE5BC-C4B7-BD11-B9D5-8DC39A5C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4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C0EEF-8F53-C214-C880-A0FF6A01C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9E8A5-6E6E-0EFD-36CD-9EA3D6145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F1AA2-EECF-0831-3040-5DAC57B30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EB552-E99D-6D51-850E-D47BDC0E3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64BAD-BD81-B272-8B71-FC1F32736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8B171-45DB-872F-2A8B-4501E66A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03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28AC-7B71-9E3E-6400-BDE2BF9F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DBDBE-C32E-A68F-D35A-E037A7CBC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F077D-2B4A-01E8-7059-8E45A6DCD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DE76E-F362-98C8-5C8C-51B846AAF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0F25E-C1FC-F6B1-BDD0-F2607AD3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1D9A7-05CC-78E9-BE51-D0A8A60D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61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0CA81-3081-E539-F68B-02BADDF0C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3C318-ADAE-05E0-0215-0BAD81DCC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3E612-9C1B-DA24-70E3-297227C6C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63201-D62D-AFE7-11E5-88229E95C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6B94-E6FE-9F95-5701-72837FC92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14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887AF-95E2-A2DA-4E8A-D8871E046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marL="0" marR="0">
              <a:spcAft>
                <a:spcPts val="800"/>
              </a:spcAft>
            </a:pPr>
            <a:r>
              <a:rPr lang="en-US" sz="4600" b="1" dirty="0">
                <a:effectLst/>
              </a:rPr>
              <a:t>IPC QUALITY IMPROVEMENT IN INTENSIVE CARE UNIT AT THIKA LEVEL 5 HOSPITAL. </a:t>
            </a:r>
            <a:br>
              <a:rPr lang="en-US" sz="4600" b="1" dirty="0">
                <a:effectLst/>
              </a:rPr>
            </a:br>
            <a:r>
              <a:rPr lang="en-US" sz="4600" b="1" dirty="0">
                <a:effectLst/>
              </a:rPr>
              <a:t> </a:t>
            </a:r>
            <a:endParaRPr lang="en-US" sz="4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8E5AB-DD6C-D6FE-6287-79E40F027E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b="1" dirty="0">
                <a:effectLst/>
              </a:rPr>
              <a:t>By Vivian Onyango</a:t>
            </a:r>
          </a:p>
          <a:p>
            <a:r>
              <a:rPr lang="en-US" b="1" dirty="0"/>
              <a:t>Thika level 5 Hospital</a:t>
            </a:r>
            <a:br>
              <a:rPr lang="en-US" sz="2400" b="1" dirty="0">
                <a:effectLst/>
              </a:rPr>
            </a:br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3384428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C17D4-98D2-16DD-5459-4D91B048D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b="1" dirty="0">
                <a:effectLst/>
              </a:rPr>
              <a:t>5. Sharps safety</a:t>
            </a:r>
            <a:br>
              <a:rPr lang="en-US" sz="40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633C7770-01DC-ECC9-DC00-D35C9BC78A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0563" r="2" b="11961"/>
          <a:stretch/>
        </p:blipFill>
        <p:spPr>
          <a:xfrm>
            <a:off x="767088" y="1615044"/>
            <a:ext cx="4966962" cy="46274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C561E9-FEB5-ED96-7A88-BFF655CBD691}"/>
              </a:ext>
            </a:extLst>
          </p:cNvPr>
          <p:cNvSpPr txBox="1"/>
          <p:nvPr/>
        </p:nvSpPr>
        <p:spPr>
          <a:xfrm>
            <a:off x="7543800" y="1929384"/>
            <a:ext cx="443864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Adequate safety boxes</a:t>
            </a:r>
          </a:p>
          <a:p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Exceeding the ¾ fill rule </a:t>
            </a:r>
            <a:endParaRPr lang="en-KE" sz="3200" dirty="0"/>
          </a:p>
        </p:txBody>
      </p:sp>
    </p:spTree>
    <p:extLst>
      <p:ext uri="{BB962C8B-B14F-4D97-AF65-F5344CB8AC3E}">
        <p14:creationId xmlns:p14="http://schemas.microsoft.com/office/powerpoint/2010/main" val="4184250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EE38F3-91B5-0339-1C07-DD2C58AA39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135"/>
          <a:stretch/>
        </p:blipFill>
        <p:spPr>
          <a:xfrm>
            <a:off x="8085650" y="-18"/>
            <a:ext cx="4106350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Picture 5" descr="A black trash can with a yellow bag&#10;&#10;Description automatically generated with medium confidence">
            <a:extLst>
              <a:ext uri="{FF2B5EF4-FFF2-40B4-BE49-F238E27FC236}">
                <a16:creationId xmlns:a16="http://schemas.microsoft.com/office/drawing/2014/main" id="{08EA5E7E-7BC8-DB59-96AE-DD33703EB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45"/>
          <a:stretch/>
        </p:blipFill>
        <p:spPr>
          <a:xfrm>
            <a:off x="3936670" y="1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CA2906-9D4D-D395-40E5-682A7795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681038"/>
            <a:ext cx="433308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6. W</a:t>
            </a:r>
            <a:r>
              <a:rPr lang="en-US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aste disposal</a:t>
            </a:r>
            <a:br>
              <a:rPr lang="en-US" sz="40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12298-9BA8-3786-DAA2-FC793BA1D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171"/>
            <a:ext cx="3497758" cy="3918792"/>
          </a:xfrm>
        </p:spPr>
        <p:txBody>
          <a:bodyPr vert="horz" lIns="91440" tIns="45720" rIns="91440" bIns="45720" rtlCol="0">
            <a:normAutofit/>
          </a:bodyPr>
          <a:lstStyle/>
          <a:p>
            <a:pPr marL="57150" marR="0">
              <a:spcBef>
                <a:spcPts val="0"/>
              </a:spcBef>
              <a:spcAft>
                <a:spcPts val="800"/>
              </a:spcAft>
              <a:tabLst>
                <a:tab pos="1900555" algn="l"/>
              </a:tabLst>
            </a:pPr>
            <a:r>
              <a:rPr lang="en-US" sz="3200" dirty="0">
                <a:effectLst/>
              </a:rPr>
              <a:t>Adequate color-coded pedal operated bins with liners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  <a:tabLst>
                <a:tab pos="1900555" algn="l"/>
              </a:tabLst>
            </a:pPr>
            <a:endParaRPr lang="en-US" sz="3200" dirty="0">
              <a:effectLst/>
            </a:endParaRPr>
          </a:p>
          <a:p>
            <a:pPr marL="57150" marR="0">
              <a:spcBef>
                <a:spcPts val="0"/>
              </a:spcBef>
              <a:spcAft>
                <a:spcPts val="800"/>
              </a:spcAft>
              <a:tabLst>
                <a:tab pos="1900555" algn="l"/>
              </a:tabLst>
            </a:pPr>
            <a:r>
              <a:rPr lang="en-US" sz="3200" dirty="0"/>
              <a:t>P</a:t>
            </a:r>
            <a:r>
              <a:rPr lang="en-US" sz="3200" dirty="0">
                <a:effectLst/>
              </a:rPr>
              <a:t>oor waste segregation</a:t>
            </a:r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7446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os plan la photo d’un microphone dans un concert extérieur">
            <a:extLst>
              <a:ext uri="{FF2B5EF4-FFF2-40B4-BE49-F238E27FC236}">
                <a16:creationId xmlns:a16="http://schemas.microsoft.com/office/drawing/2014/main" id="{35F7A2D3-5EC2-4E02-72E5-1E523A4F0D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E4972A2-9825-763E-FD8A-02BB7A5C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INTERVENTIONS 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B8A441-C13F-B21D-5CFF-70E13B0C9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65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FF6D8-4379-DE15-1209-D277AB150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Hand Hygiene</a:t>
            </a:r>
            <a:endParaRPr lang="en-K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65599-9187-736E-2B2E-D72D2CFA1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47800"/>
            <a:ext cx="10706100" cy="5045075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900555" algn="l"/>
              </a:tabLst>
            </a:pPr>
            <a:r>
              <a:rPr lang="en-US" sz="3000" b="1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000" b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Sensitization and training of staff on hand </a:t>
            </a:r>
            <a:r>
              <a:rPr lang="en-US" sz="3000" b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hygiene</a:t>
            </a:r>
            <a:r>
              <a:rPr lang="en-US" sz="30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practices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900555" algn="l"/>
              </a:tabLst>
            </a:pPr>
            <a:r>
              <a:rPr lang="en-US" sz="3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Visitors were guided on entrance and at exit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900555" algn="l"/>
              </a:tabLst>
            </a:pPr>
            <a:r>
              <a:rPr lang="en-US" sz="3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Students – IPC orientation by IPC champion</a:t>
            </a:r>
            <a:endParaRPr lang="en-US" sz="3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900555" algn="l"/>
              </a:tabLst>
            </a:pPr>
            <a:endParaRPr lang="en-US" sz="3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900555" algn="l"/>
              </a:tabLst>
            </a:pPr>
            <a:r>
              <a:rPr lang="en-US" sz="30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ii) </a:t>
            </a:r>
            <a:r>
              <a:rPr lang="en-US" sz="3000" b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Reminder p</a:t>
            </a:r>
            <a:r>
              <a:rPr lang="en-US" sz="30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osters on hand hygiene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900555" algn="l"/>
              </a:tabLst>
            </a:pPr>
            <a:endParaRPr lang="en-US" sz="3000" b="1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1900555" algn="l"/>
              </a:tabLst>
            </a:pPr>
            <a:r>
              <a:rPr lang="en-US" sz="30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iii) Commodities for hand hygiene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v"/>
              <a:tabLst>
                <a:tab pos="1900555" algn="l"/>
              </a:tabLst>
            </a:pPr>
            <a:r>
              <a:rPr lang="en-US" sz="32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Ensure availability at respective points</a:t>
            </a:r>
            <a:endParaRPr lang="en-US" sz="3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KE" dirty="0">
              <a:latin typeface="+mj-lt"/>
            </a:endParaRPr>
          </a:p>
        </p:txBody>
      </p:sp>
      <p:pic>
        <p:nvPicPr>
          <p:cNvPr id="2" name="Picture 4" descr="Hand Hygiene: Clean Hands Count - District Health Department 10">
            <a:extLst>
              <a:ext uri="{FF2B5EF4-FFF2-40B4-BE49-F238E27FC236}">
                <a16:creationId xmlns:a16="http://schemas.microsoft.com/office/drawing/2014/main" id="{5104A8B0-F86F-F579-E41A-82DEEBCEF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7574" b="543"/>
          <a:stretch/>
        </p:blipFill>
        <p:spPr bwMode="auto">
          <a:xfrm>
            <a:off x="7943851" y="2308773"/>
            <a:ext cx="4057650" cy="318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11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51864F-91C0-10C6-EC32-2D2C5F3F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KE" sz="4800" b="1">
                <a:solidFill>
                  <a:schemeClr val="bg1"/>
                </a:solidFill>
              </a:rPr>
              <a:t>2. PPE over use and disposal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FA7AC9-5173-9E3E-9CBF-8225A1DC37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763224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8039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B4CE-DC43-9AC8-22CA-B74BBC25C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58" y="365125"/>
            <a:ext cx="10927830" cy="1325563"/>
          </a:xfrm>
        </p:spPr>
        <p:txBody>
          <a:bodyPr>
            <a:normAutofit fontScale="90000"/>
          </a:bodyPr>
          <a:lstStyle/>
          <a:p>
            <a:r>
              <a:rPr lang="en-US" sz="4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Environmental cleaning and disinfection of medical equipment</a:t>
            </a:r>
            <a:b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K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AAEB06-6CCF-B85E-113B-5FE6B30F3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077" y="1291498"/>
            <a:ext cx="5838923" cy="1325563"/>
          </a:xfrm>
        </p:spPr>
        <p:txBody>
          <a:bodyPr>
            <a:normAutofit fontScale="70000" lnSpcReduction="20000"/>
          </a:bodyPr>
          <a:lstStyle/>
          <a:p>
            <a:r>
              <a:rPr lang="en-US" sz="3400" b="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400" b="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Introduced a daily monitoring tool for change of disinfectants with respective dilutions</a:t>
            </a:r>
          </a:p>
          <a:p>
            <a:endParaRPr lang="en-K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83E417-9012-E5F0-5B98-445336DA7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5986" y="1490569"/>
            <a:ext cx="6286500" cy="1552575"/>
          </a:xfrm>
        </p:spPr>
        <p:txBody>
          <a:bodyPr>
            <a:normAutofit fontScale="70000" lnSpcReduction="20000"/>
          </a:bodyPr>
          <a:lstStyle/>
          <a:p>
            <a:r>
              <a:rPr lang="en-US" sz="3200" b="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ii)</a:t>
            </a:r>
            <a:r>
              <a:rPr lang="en-US" sz="3200" b="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Developed a cleaning schedule for the Unit</a:t>
            </a:r>
          </a:p>
          <a:p>
            <a:pPr marL="2286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ü"/>
              <a:tabLst>
                <a:tab pos="1900555" algn="l"/>
              </a:tabLst>
            </a:pPr>
            <a:r>
              <a:rPr lang="en-US" sz="3200" b="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Dump dusting done every day</a:t>
            </a:r>
          </a:p>
          <a:p>
            <a:pPr marL="2286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ü"/>
              <a:tabLst>
                <a:tab pos="1900555" algn="l"/>
              </a:tabLst>
            </a:pPr>
            <a:r>
              <a:rPr lang="en-US" sz="3200" b="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cleaned x 3 per day </a:t>
            </a:r>
          </a:p>
          <a:p>
            <a:pPr marL="2286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ü"/>
              <a:tabLst>
                <a:tab pos="1900555" algn="l"/>
              </a:tabLst>
            </a:pPr>
            <a:r>
              <a:rPr lang="en-US" sz="3200" b="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Weekly scrubbing of the Unit</a:t>
            </a:r>
          </a:p>
          <a:p>
            <a:endParaRPr lang="en-K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5583D5-F6DB-0891-F788-6936CCBC803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00937" y="2948781"/>
            <a:ext cx="4125713" cy="3684588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DEA0BD-8F98-949D-EA4D-3CF8D80CAC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063" y="2808287"/>
            <a:ext cx="4471879" cy="39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82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637DAF-7595-97E0-BB4C-8AF35DEE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Environmental cleaning and disinfection of medical equipment cont..</a:t>
            </a:r>
            <a:br>
              <a:rPr lang="en-US" sz="4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dirty="0"/>
            </a:br>
            <a:endParaRPr lang="en-K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366C58-0E81-7644-3CDE-8C33E633F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148" y="1536547"/>
            <a:ext cx="4472327" cy="693135"/>
          </a:xfrm>
        </p:spPr>
        <p:txBody>
          <a:bodyPr>
            <a:normAutofit fontScale="85000" lnSpcReduction="10000"/>
          </a:bodyPr>
          <a:lstStyle/>
          <a:p>
            <a:r>
              <a:rPr lang="en-KE" sz="3200" b="0" dirty="0"/>
              <a:t>iii) Mounted Drying rack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F38E8D-ED4A-0BC2-1F2D-0411AD1BB3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9867" y="2280975"/>
            <a:ext cx="5045825" cy="42119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9C810A-D003-245F-46A8-2966E08A3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43582" y="1486314"/>
            <a:ext cx="5808630" cy="692076"/>
          </a:xfrm>
        </p:spPr>
        <p:txBody>
          <a:bodyPr>
            <a:normAutofit fontScale="85000" lnSpcReduction="10000"/>
          </a:bodyPr>
          <a:lstStyle/>
          <a:p>
            <a:r>
              <a:rPr lang="en-KE" sz="3200" b="0" dirty="0"/>
              <a:t>iv) </a:t>
            </a:r>
            <a:r>
              <a:rPr lang="en-US" sz="3200" b="0" dirty="0"/>
              <a:t>Improvised </a:t>
            </a:r>
            <a:r>
              <a:rPr lang="en-KE" sz="3200" b="0" dirty="0"/>
              <a:t>mobile dirty linen trolley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2F8ED7-06D5-EFE4-9B4B-24574F233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20153" y="2280975"/>
            <a:ext cx="4700059" cy="3236495"/>
          </a:xfrm>
        </p:spPr>
        <p:txBody>
          <a:bodyPr/>
          <a:lstStyle/>
          <a:p>
            <a:pPr marL="0" indent="0">
              <a:buNone/>
            </a:pPr>
            <a:endParaRPr lang="en-K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C1AB4-82E0-CB06-A6B4-1E6ECD0EC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53" y="2280975"/>
            <a:ext cx="5141536" cy="42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2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6E67CC-A133-8232-7917-0BC9F8E4C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80" y="807712"/>
            <a:ext cx="4279382" cy="11064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</a:t>
            </a:r>
            <a:r>
              <a:rPr lang="en-US" sz="40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Tracking of Invasive devices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124EE2-1809-2C03-E062-F6B7A6C00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2252870"/>
            <a:ext cx="3847710" cy="35602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>
                <a:effectLst/>
              </a:rPr>
              <a:t>Reinstated tracking tool for invasive devices</a:t>
            </a:r>
          </a:p>
          <a:p>
            <a:endParaRPr lang="en-US" sz="3600" dirty="0">
              <a:effectLst/>
            </a:endParaRPr>
          </a:p>
          <a:p>
            <a:r>
              <a:rPr lang="en-US" sz="3600" dirty="0"/>
              <a:t>Continuous sensitization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D76C2CC-34E9-5D9B-BFAF-BB53E3C755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9802" y="633619"/>
            <a:ext cx="4527539" cy="5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69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5AD6F-EA04-A9C4-8B34-53611BB1D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" y="109376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Sharps safety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40E8E-2E66-AD4C-3D09-335B37D2A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772" y="4593472"/>
            <a:ext cx="3933306" cy="2264527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Introduced a check list tool to ensure:</a:t>
            </a:r>
          </a:p>
          <a:p>
            <a:r>
              <a:rPr lang="en-US" sz="3600" dirty="0"/>
              <a:t>A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ppropriate positioning at point of use</a:t>
            </a:r>
          </a:p>
          <a:p>
            <a:r>
              <a:rPr lang="en-US" sz="3600" dirty="0"/>
              <a:t>Contents are below fill line 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04A0A6-F772-7A05-FABD-9463A78B50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3006" y="312842"/>
            <a:ext cx="4674237" cy="623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61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654DD-D5D2-875C-F6DF-66EC9C96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6. Waste disposal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lack container with a sign on it&#10;&#10;Description automatically generated with low confidence">
            <a:extLst>
              <a:ext uri="{FF2B5EF4-FFF2-40B4-BE49-F238E27FC236}">
                <a16:creationId xmlns:a16="http://schemas.microsoft.com/office/drawing/2014/main" id="{5539C2C9-0D4B-07E3-6CBC-08D13095D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1" r="4" b="4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5" name="Content Placeholder 4" descr="A yellow trash can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699919D2-A2FC-15AD-97FA-3E179D2296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882"/>
          <a:stretch/>
        </p:blipFill>
        <p:spPr>
          <a:xfrm>
            <a:off x="4226837" y="1721922"/>
            <a:ext cx="3420596" cy="452056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C1653-B9DF-7A1B-417F-65DACD57F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09348" y="2020824"/>
            <a:ext cx="2956060" cy="395935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Printed and laminated labels</a:t>
            </a:r>
          </a:p>
          <a:p>
            <a:endParaRPr lang="en-US" sz="3600" dirty="0"/>
          </a:p>
          <a:p>
            <a:r>
              <a:rPr lang="en-US" sz="3600" dirty="0"/>
              <a:t>Labelling the waste bins 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7714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5C830E-0293-16A4-65A6-FA02AB774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INTRODUCTION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3C4C2-9647-7AFD-65C6-D572C9741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endParaRPr lang="en-US" sz="2200" dirty="0"/>
          </a:p>
          <a:p>
            <a:pPr marL="0" indent="0" algn="just">
              <a:buNone/>
            </a:pPr>
            <a:r>
              <a:rPr lang="en-US" sz="3200" dirty="0"/>
              <a:t>Globally, 5-15% of hospitalized patients acquire infections often caused by antimicrobial  resistant microbes due to inadequate infection prevention and control (IPC) measures.</a:t>
            </a:r>
          </a:p>
        </p:txBody>
      </p:sp>
    </p:spTree>
    <p:extLst>
      <p:ext uri="{BB962C8B-B14F-4D97-AF65-F5344CB8AC3E}">
        <p14:creationId xmlns:p14="http://schemas.microsoft.com/office/powerpoint/2010/main" val="2526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29">
            <a:extLst>
              <a:ext uri="{FF2B5EF4-FFF2-40B4-BE49-F238E27FC236}">
                <a16:creationId xmlns:a16="http://schemas.microsoft.com/office/drawing/2014/main" id="{371D0049-BB1C-4E07-8045-AACF57123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7" name="Rectangle 3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4716089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B66C9-9B4B-6275-09DA-96AEB59A7D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8680" y="4816305"/>
            <a:ext cx="10088622" cy="136811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 and Recommendation: 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Simple Steps in Quality Improvement has Great impact on IPC</a:t>
            </a:r>
            <a:endParaRPr lang="en-US" sz="2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8F4C-D365-176C-EE10-24CA53954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131" b="3"/>
          <a:stretch/>
        </p:blipFill>
        <p:spPr>
          <a:xfrm>
            <a:off x="246888" y="301751"/>
            <a:ext cx="2834640" cy="4205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C3249C-C0BB-30F5-8F7D-4700F8652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" r="8027" b="3"/>
          <a:stretch/>
        </p:blipFill>
        <p:spPr>
          <a:xfrm>
            <a:off x="3200400" y="301751"/>
            <a:ext cx="2834640" cy="4205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4CB716-B3BE-3EA8-E00B-903402B7F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131" b="3"/>
          <a:stretch/>
        </p:blipFill>
        <p:spPr>
          <a:xfrm>
            <a:off x="6153912" y="301751"/>
            <a:ext cx="2834640" cy="4205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95B290-C38C-E4AB-DDF5-30311DA3CE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131" b="3"/>
          <a:stretch/>
        </p:blipFill>
        <p:spPr>
          <a:xfrm>
            <a:off x="9107424" y="301751"/>
            <a:ext cx="2834640" cy="4205471"/>
          </a:xfrm>
          <a:prstGeom prst="rect">
            <a:avLst/>
          </a:prstGeom>
        </p:spPr>
      </p:pic>
      <p:sp>
        <p:nvSpPr>
          <p:cNvPr id="58" name="Rectangle 33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35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0699" y="5478551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55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cu Icon Vector Art, Icons, and Graphics for Free Download">
            <a:extLst>
              <a:ext uri="{FF2B5EF4-FFF2-40B4-BE49-F238E27FC236}">
                <a16:creationId xmlns:a16="http://schemas.microsoft.com/office/drawing/2014/main" id="{ACC60723-9DCE-F5DB-8135-3E8E621C4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5" b="2752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AB1BE6-9525-6660-5BA5-623C8AB4B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ACKNOWLEDGMENT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DE483-842F-D108-258D-A8C1D9F01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04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IPNET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I-TECH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MOH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THIKA LEVEL 5 HOSPITAL ICU STAFF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KIAMBU COUNTY GOVERNMENT</a:t>
            </a:r>
            <a:endParaRPr lang="en-US" dirty="0">
              <a:solidFill>
                <a:srgbClr val="FFFFFF"/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Bradley Hand ITC" panose="03070402050302030203" pitchFamily="66" charset="0"/>
              </a:rPr>
              <a:t>    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Bradley Hand ITC" panose="03070402050302030203" pitchFamily="66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  <a:latin typeface="Bradley Hand ITC" panose="03070402050302030203" pitchFamily="66" charset="0"/>
              </a:rPr>
              <a:t>THANK  -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2FB6D0-CA2F-3130-4869-ACDB2E6DF1B6}"/>
              </a:ext>
            </a:extLst>
          </p:cNvPr>
          <p:cNvSpPr txBox="1"/>
          <p:nvPr/>
        </p:nvSpPr>
        <p:spPr>
          <a:xfrm>
            <a:off x="9906000" y="-742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K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4DF33B-035E-92C0-D91C-98ADC504840A}"/>
              </a:ext>
            </a:extLst>
          </p:cNvPr>
          <p:cNvSpPr txBox="1"/>
          <p:nvPr/>
        </p:nvSpPr>
        <p:spPr>
          <a:xfrm>
            <a:off x="11849100" y="-1123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2937615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50F01-F127-91B8-7ABA-2DBD23F79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800" b="1" kern="1200" dirty="0">
                <a:latin typeface="+mj-lt"/>
                <a:ea typeface="+mj-ea"/>
                <a:cs typeface="+mj-cs"/>
              </a:rPr>
              <a:t>Objective </a:t>
            </a:r>
            <a:endParaRPr lang="en-KE" sz="4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27E71-C04D-809E-59D2-5B2CBCA58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 marL="514350" indent="-514350" defTabSz="923544">
              <a:spcBef>
                <a:spcPts val="0"/>
              </a:spcBef>
              <a:spcAft>
                <a:spcPts val="808"/>
              </a:spcAft>
              <a:buAutoNum type="arabicPeriod"/>
              <a:tabLst>
                <a:tab pos="1919561" algn="l"/>
              </a:tabLst>
            </a:pPr>
            <a:r>
              <a:rPr lang="en-US" sz="3200" kern="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assess IPC practices in Thika Level 5 Hospital, ICU department</a:t>
            </a:r>
          </a:p>
          <a:p>
            <a:pPr marL="0" indent="0" defTabSz="923544">
              <a:spcBef>
                <a:spcPts val="0"/>
              </a:spcBef>
              <a:spcAft>
                <a:spcPts val="808"/>
              </a:spcAft>
              <a:buNone/>
              <a:tabLst>
                <a:tab pos="1919561" algn="l"/>
              </a:tabLst>
            </a:pPr>
            <a:endParaRPr lang="en-US" sz="3200" kern="1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defTabSz="923544">
              <a:spcBef>
                <a:spcPts val="0"/>
              </a:spcBef>
              <a:spcAft>
                <a:spcPts val="808"/>
              </a:spcAft>
              <a:buNone/>
              <a:tabLst>
                <a:tab pos="1919561" algn="l"/>
              </a:tabLst>
            </a:pP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Improve and s</a:t>
            </a:r>
            <a:r>
              <a:rPr lang="en-US" sz="3200" kern="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tandardize IPC practices in ICU</a:t>
            </a:r>
          </a:p>
          <a:p>
            <a:pPr marL="0" indent="-230886" defTabSz="923544">
              <a:spcBef>
                <a:spcPts val="0"/>
              </a:spcBef>
              <a:spcAft>
                <a:spcPts val="808"/>
              </a:spcAft>
              <a:tabLst>
                <a:tab pos="1919561" algn="l"/>
              </a:tabLst>
            </a:pPr>
            <a:endParaRPr lang="en-US" sz="2200" kern="1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2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F628C-11F8-A557-46AF-5C0D1BF50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KE" b="1" dirty="0"/>
              <a:t>Methodology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4E3F5-DF79-6C5E-62DB-5228E4E32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50" y="2221992"/>
            <a:ext cx="11095758" cy="4312158"/>
          </a:xfrm>
        </p:spPr>
        <p:txBody>
          <a:bodyPr>
            <a:normAutofit lnSpcReduction="10000"/>
          </a:bodyPr>
          <a:lstStyle/>
          <a:p>
            <a:r>
              <a:rPr lang="en-KE" dirty="0"/>
              <a:t>Study site: Thika level 5 Hospital, ICU department</a:t>
            </a:r>
          </a:p>
          <a:p>
            <a:r>
              <a:rPr lang="en-KE" dirty="0"/>
              <a:t>Study period: Sept 2022- February 2023</a:t>
            </a:r>
          </a:p>
          <a:p>
            <a:pPr marL="0" indent="0">
              <a:buNone/>
            </a:pPr>
            <a:r>
              <a:rPr lang="en-KE" dirty="0"/>
              <a:t>Assessment and interventions were done on: </a:t>
            </a:r>
          </a:p>
          <a:p>
            <a:r>
              <a:rPr lang="en-KE" dirty="0"/>
              <a:t>Hand hygiene compliance</a:t>
            </a:r>
          </a:p>
          <a:p>
            <a:r>
              <a:rPr lang="en-KE" dirty="0"/>
              <a:t>PPE usage</a:t>
            </a:r>
          </a:p>
          <a:p>
            <a:r>
              <a:rPr lang="en-KE" dirty="0"/>
              <a:t>Environmental cleaning and disinfection of reusable medical equipment</a:t>
            </a:r>
          </a:p>
          <a:p>
            <a:r>
              <a:rPr lang="en-US" dirty="0"/>
              <a:t>T</a:t>
            </a:r>
            <a:r>
              <a:rPr lang="en-KE" dirty="0"/>
              <a:t>racking of invasive devices</a:t>
            </a:r>
          </a:p>
          <a:p>
            <a:r>
              <a:rPr lang="en-KE" dirty="0"/>
              <a:t>Sharp safety </a:t>
            </a:r>
          </a:p>
          <a:p>
            <a:r>
              <a:rPr lang="en-KE" dirty="0"/>
              <a:t>Waste disposal </a:t>
            </a:r>
          </a:p>
          <a:p>
            <a:endParaRPr lang="en-KE" dirty="0"/>
          </a:p>
          <a:p>
            <a:endParaRPr lang="en-KE" sz="2200" dirty="0"/>
          </a:p>
          <a:p>
            <a:endParaRPr lang="en-KE" sz="2200" dirty="0"/>
          </a:p>
        </p:txBody>
      </p:sp>
    </p:spTree>
    <p:extLst>
      <p:ext uri="{BB962C8B-B14F-4D97-AF65-F5344CB8AC3E}">
        <p14:creationId xmlns:p14="http://schemas.microsoft.com/office/powerpoint/2010/main" val="2992620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en placed on top of a signature line">
            <a:extLst>
              <a:ext uri="{FF2B5EF4-FFF2-40B4-BE49-F238E27FC236}">
                <a16:creationId xmlns:a16="http://schemas.microsoft.com/office/drawing/2014/main" id="{CF5A23B7-5993-08D3-05B0-DA0BBCF8C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35" b="679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D45AAA-6922-4050-304D-9FFFAB97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ASSESSMENT AND FINDINGS</a:t>
            </a:r>
            <a:endParaRPr lang="en-US" sz="6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F2957D-956C-8B88-ED9B-C9BC6CCCB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47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20D79-3541-7CC8-9C0E-BA3CE8BDD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KE" b="1" dirty="0"/>
              <a:t>1. Hand Hygiene Compliance : Avg 26.5%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995E110-00FA-1742-7972-245F781637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045908"/>
              </p:ext>
            </p:extLst>
          </p:nvPr>
        </p:nvGraphicFramePr>
        <p:xfrm>
          <a:off x="838200" y="1926266"/>
          <a:ext cx="10515600" cy="4584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7565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FCEEF-49C3-945E-2B63-8000EE9988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Personal Protective Equipment Usage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A0D40543-266E-26D7-17CA-6D68725E7E5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33395884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91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6763212-22D8-72F9-3D85-8982C3AB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35298"/>
            <a:ext cx="11762232" cy="17219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3. Environmental cleaning and disinfection of medical equipment</a:t>
            </a:r>
            <a:br>
              <a:rPr lang="en-US" sz="40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le of clothes on the floor&#10;&#10;Description automatically generated with low confidence">
            <a:extLst>
              <a:ext uri="{FF2B5EF4-FFF2-40B4-BE49-F238E27FC236}">
                <a16:creationId xmlns:a16="http://schemas.microsoft.com/office/drawing/2014/main" id="{26D2B643-F3B7-454E-19C8-DE9282998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865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1DE931D-36B9-E8F0-D5AE-76CFA77872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3757" r="23680" b="-2"/>
          <a:stretch/>
        </p:blipFill>
        <p:spPr>
          <a:xfrm>
            <a:off x="4226837" y="1721922"/>
            <a:ext cx="3420596" cy="4520560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3886A4-F098-ABF5-5989-FADE4A905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4647" y="996259"/>
            <a:ext cx="3788979" cy="54826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effectLst/>
              </a:rPr>
              <a:t>a) No standard operating procedure for dilution of disinfectants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effectLst/>
              </a:rPr>
              <a:t>b)No cleaning schedule for the unit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/>
              <a:t>c</a:t>
            </a:r>
            <a:r>
              <a:rPr lang="en-US" dirty="0">
                <a:effectLst/>
              </a:rPr>
              <a:t>) Dirty linen on the floor at the sluice room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effectLst/>
              </a:rPr>
              <a:t>d)No designated clean area for drying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4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C17D4-98D2-16DD-5459-4D91B048D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</a:t>
            </a:r>
            <a:r>
              <a:rPr lang="en-US" sz="49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Tracking of Invasive devices</a:t>
            </a:r>
            <a:br>
              <a:rPr lang="en-US" sz="40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D4CBDA-19BF-4F1A-617B-91C86893C9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1520765" y="630925"/>
            <a:ext cx="4520558" cy="6702552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28463-8DD4-28F8-AEB5-CAEA6A3CD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02" y="1721921"/>
            <a:ext cx="4306328" cy="45205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/>
              <a:t>IPC chart for tracking </a:t>
            </a:r>
            <a:r>
              <a:rPr lang="en-US" sz="3000" dirty="0">
                <a:effectLst/>
              </a:rPr>
              <a:t>invasive devices e.g. catheters, IV cannulas, ETT, nasogastric tube, CVC available.</a:t>
            </a:r>
          </a:p>
          <a:p>
            <a:endParaRPr lang="en-US" sz="3000" dirty="0">
              <a:effectLst/>
            </a:endParaRPr>
          </a:p>
          <a:p>
            <a:r>
              <a:rPr lang="en-US" sz="3000" dirty="0">
                <a:effectLst/>
              </a:rPr>
              <a:t>Not </a:t>
            </a:r>
            <a:r>
              <a:rPr lang="en-US" sz="3000" dirty="0"/>
              <a:t>being utilized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44941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{0035EB7A-7FF2-1045-B5CF-E189C038D245}tf10001120</Template>
  <TotalTime>2308</TotalTime>
  <Words>496</Words>
  <Application>Microsoft Office PowerPoint</Application>
  <PresentationFormat>Widescreen</PresentationFormat>
  <Paragraphs>91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Bradley Hand ITC</vt:lpstr>
      <vt:lpstr>Calibri</vt:lpstr>
      <vt:lpstr>Calibri Light</vt:lpstr>
      <vt:lpstr>Times New Roman</vt:lpstr>
      <vt:lpstr>Wingdings</vt:lpstr>
      <vt:lpstr>Office Theme</vt:lpstr>
      <vt:lpstr>IPC QUALITY IMPROVEMENT IN INTENSIVE CARE UNIT AT THIKA LEVEL 5 HOSPITAL.   </vt:lpstr>
      <vt:lpstr>INTRODUCTION</vt:lpstr>
      <vt:lpstr>Objective </vt:lpstr>
      <vt:lpstr>Methodology</vt:lpstr>
      <vt:lpstr>ASSESSMENT AND FINDINGS</vt:lpstr>
      <vt:lpstr>1. Hand Hygiene Compliance : Avg 26.5%</vt:lpstr>
      <vt:lpstr>2. Personal Protective Equipment Usage</vt:lpstr>
      <vt:lpstr>3. Environmental cleaning and disinfection of medical equipment </vt:lpstr>
      <vt:lpstr>4. Tracking of Invasive devices </vt:lpstr>
      <vt:lpstr>5. Sharps safety </vt:lpstr>
      <vt:lpstr>6. Waste disposal  </vt:lpstr>
      <vt:lpstr>INTERVENTIONS  </vt:lpstr>
      <vt:lpstr>1. Hand Hygiene</vt:lpstr>
      <vt:lpstr>2. PPE over use and disposal </vt:lpstr>
      <vt:lpstr>3. Environmental cleaning and disinfection of medical equipment </vt:lpstr>
      <vt:lpstr>  3. Environmental cleaning and disinfection of medical equipment cont..  </vt:lpstr>
      <vt:lpstr>4. Tracking of Invasive devices</vt:lpstr>
      <vt:lpstr>5. Sharps safety</vt:lpstr>
      <vt:lpstr>6. Waste disposal</vt:lpstr>
      <vt:lpstr>Conclusion and Recommendation:   Simple Steps in Quality Improvement has Great impact on IPC</vt:lpstr>
      <vt:lpstr>ACKNOWLEDGMENT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IPC QUALITY IMPROVEMENT IN INTENSIVE CARE UNIT AT THIKA LEVEL 5 HOSPITAL.   ASSESSMENT</dc:title>
  <dc:subject/>
  <dc:creator>MUTUGI NJIRU - BSCNUP202179233</dc:creator>
  <cp:keywords/>
  <dc:description/>
  <cp:lastModifiedBy>joanne carrie</cp:lastModifiedBy>
  <cp:revision>36</cp:revision>
  <dcterms:created xsi:type="dcterms:W3CDTF">2023-05-01T09:17:11Z</dcterms:created>
  <dcterms:modified xsi:type="dcterms:W3CDTF">2023-05-12T08:06:42Z</dcterms:modified>
  <cp:category/>
</cp:coreProperties>
</file>