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00_1B56835D.xml" ContentType="application/vnd.ms-powerpoint.comments+xml"/>
  <Override PartName="/ppt/comments/modernComment_101_E9315C01.xml" ContentType="application/vnd.ms-powerpoint.comments+xml"/>
  <Override PartName="/ppt/comments/modernComment_102_528BF3A.xml" ContentType="application/vnd.ms-powerpoint.comments+xml"/>
  <Override PartName="/ppt/comments/modernComment_103_7CC1B5EB.xml" ContentType="application/vnd.ms-powerpoint.comments+xml"/>
  <Override PartName="/ppt/comments/modernComment_10C_3308D655.xml" ContentType="application/vnd.ms-powerpoint.comments+xml"/>
  <Override PartName="/ppt/comments/modernComment_10D_9E06CE59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ppt/changesInfos/changesInfo1.xml" ContentType="application/vnd.ms-powerpoint.changesinfo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7" r:id="rId5"/>
    <p:sldId id="259" r:id="rId6"/>
    <p:sldId id="268" r:id="rId7"/>
    <p:sldId id="272" r:id="rId8"/>
    <p:sldId id="274" r:id="rId9"/>
    <p:sldId id="270" r:id="rId10"/>
    <p:sldId id="264" r:id="rId11"/>
    <p:sldId id="271" r:id="rId12"/>
    <p:sldId id="269" r:id="rId13"/>
    <p:sldId id="261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E244E6D-C316-E153-27F5-9463EB4F5057}" name="USCDC" initials="DGHP" userId="USCDC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616EA-6A03-4C3E-84EF-FC0B41B38932}" v="73" dt="2023-05-01T19:42:31.7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963" autoAdjust="0"/>
  </p:normalViewPr>
  <p:slideViewPr>
    <p:cSldViewPr>
      <p:cViewPr>
        <p:scale>
          <a:sx n="67" d="100"/>
          <a:sy n="67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degwa, Linus (CDC/DDPHSIS/CGH/DGHP)" userId="90869ba8-2dd7-483d-909e-ecbb061f2b08" providerId="ADAL" clId="{E78616EA-6A03-4C3E-84EF-FC0B41B38932}"/>
    <pc:docChg chg="custSel addSld modSld sldOrd">
      <pc:chgData name="Ndegwa, Linus (CDC/DDPHSIS/CGH/DGHP)" userId="90869ba8-2dd7-483d-909e-ecbb061f2b08" providerId="ADAL" clId="{E78616EA-6A03-4C3E-84EF-FC0B41B38932}" dt="2023-05-01T19:43:48.040" v="651" actId="20577"/>
      <pc:docMkLst>
        <pc:docMk/>
      </pc:docMkLst>
      <pc:sldChg chg="addSp modSp mod addCm">
        <pc:chgData name="Ndegwa, Linus (CDC/DDPHSIS/CGH/DGHP)" userId="90869ba8-2dd7-483d-909e-ecbb061f2b08" providerId="ADAL" clId="{E78616EA-6A03-4C3E-84EF-FC0B41B38932}" dt="2023-05-01T18:52:01.208" v="112"/>
        <pc:sldMkLst>
          <pc:docMk/>
          <pc:sldMk cId="458654557" sldId="256"/>
        </pc:sldMkLst>
        <pc:spChg chg="mod">
          <ac:chgData name="Ndegwa, Linus (CDC/DDPHSIS/CGH/DGHP)" userId="90869ba8-2dd7-483d-909e-ecbb061f2b08" providerId="ADAL" clId="{E78616EA-6A03-4C3E-84EF-FC0B41B38932}" dt="2023-05-01T18:50:17.369" v="95" actId="404"/>
          <ac:spMkLst>
            <pc:docMk/>
            <pc:sldMk cId="458654557" sldId="256"/>
            <ac:spMk id="2" creationId="{00000000-0000-0000-0000-000000000000}"/>
          </ac:spMkLst>
        </pc:spChg>
        <pc:spChg chg="mod">
          <ac:chgData name="Ndegwa, Linus (CDC/DDPHSIS/CGH/DGHP)" userId="90869ba8-2dd7-483d-909e-ecbb061f2b08" providerId="ADAL" clId="{E78616EA-6A03-4C3E-84EF-FC0B41B38932}" dt="2023-05-01T18:51:30.692" v="111" actId="1076"/>
          <ac:spMkLst>
            <pc:docMk/>
            <pc:sldMk cId="458654557" sldId="256"/>
            <ac:spMk id="3" creationId="{00000000-0000-0000-0000-000000000000}"/>
          </ac:spMkLst>
        </pc:spChg>
        <pc:spChg chg="add mod">
          <ac:chgData name="Ndegwa, Linus (CDC/DDPHSIS/CGH/DGHP)" userId="90869ba8-2dd7-483d-909e-ecbb061f2b08" providerId="ADAL" clId="{E78616EA-6A03-4C3E-84EF-FC0B41B38932}" dt="2023-05-01T18:50:41.847" v="104" actId="1076"/>
          <ac:spMkLst>
            <pc:docMk/>
            <pc:sldMk cId="458654557" sldId="256"/>
            <ac:spMk id="4" creationId="{DD66C881-BA44-D4D6-60C2-A18B4FF10409}"/>
          </ac:spMkLst>
        </pc:spChg>
      </pc:sldChg>
      <pc:sldChg chg="modSp mod addCm modNotesTx">
        <pc:chgData name="Ndegwa, Linus (CDC/DDPHSIS/CGH/DGHP)" userId="90869ba8-2dd7-483d-909e-ecbb061f2b08" providerId="ADAL" clId="{E78616EA-6A03-4C3E-84EF-FC0B41B38932}" dt="2023-05-01T18:54:33.314" v="135" actId="20577"/>
        <pc:sldMkLst>
          <pc:docMk/>
          <pc:sldMk cId="3912326145" sldId="257"/>
        </pc:sldMkLst>
        <pc:spChg chg="mod">
          <ac:chgData name="Ndegwa, Linus (CDC/DDPHSIS/CGH/DGHP)" userId="90869ba8-2dd7-483d-909e-ecbb061f2b08" providerId="ADAL" clId="{E78616EA-6A03-4C3E-84EF-FC0B41B38932}" dt="2023-05-01T18:54:33.314" v="135" actId="20577"/>
          <ac:spMkLst>
            <pc:docMk/>
            <pc:sldMk cId="3912326145" sldId="257"/>
            <ac:spMk id="3" creationId="{00000000-0000-0000-0000-000000000000}"/>
          </ac:spMkLst>
        </pc:spChg>
      </pc:sldChg>
      <pc:sldChg chg="modSp mod addCm">
        <pc:chgData name="Ndegwa, Linus (CDC/DDPHSIS/CGH/DGHP)" userId="90869ba8-2dd7-483d-909e-ecbb061f2b08" providerId="ADAL" clId="{E78616EA-6A03-4C3E-84EF-FC0B41B38932}" dt="2023-05-01T18:56:07.375" v="141" actId="20577"/>
        <pc:sldMkLst>
          <pc:docMk/>
          <pc:sldMk cId="86556474" sldId="258"/>
        </pc:sldMkLst>
        <pc:spChg chg="mod">
          <ac:chgData name="Ndegwa, Linus (CDC/DDPHSIS/CGH/DGHP)" userId="90869ba8-2dd7-483d-909e-ecbb061f2b08" providerId="ADAL" clId="{E78616EA-6A03-4C3E-84EF-FC0B41B38932}" dt="2023-05-01T18:56:07.375" v="141" actId="20577"/>
          <ac:spMkLst>
            <pc:docMk/>
            <pc:sldMk cId="86556474" sldId="258"/>
            <ac:spMk id="3" creationId="{00000000-0000-0000-0000-000000000000}"/>
          </ac:spMkLst>
        </pc:spChg>
      </pc:sldChg>
      <pc:sldChg chg="addCm">
        <pc:chgData name="Ndegwa, Linus (CDC/DDPHSIS/CGH/DGHP)" userId="90869ba8-2dd7-483d-909e-ecbb061f2b08" providerId="ADAL" clId="{E78616EA-6A03-4C3E-84EF-FC0B41B38932}" dt="2023-05-01T18:58:13.994" v="149"/>
        <pc:sldMkLst>
          <pc:docMk/>
          <pc:sldMk cId="2093069803" sldId="259"/>
        </pc:sldMkLst>
      </pc:sldChg>
      <pc:sldChg chg="modSp mod ord addCm">
        <pc:chgData name="Ndegwa, Linus (CDC/DDPHSIS/CGH/DGHP)" userId="90869ba8-2dd7-483d-909e-ecbb061f2b08" providerId="ADAL" clId="{E78616EA-6A03-4C3E-84EF-FC0B41B38932}" dt="2023-05-01T19:10:57.464" v="243"/>
        <pc:sldMkLst>
          <pc:docMk/>
          <pc:sldMk cId="301886479" sldId="260"/>
        </pc:sldMkLst>
        <pc:spChg chg="mod">
          <ac:chgData name="Ndegwa, Linus (CDC/DDPHSIS/CGH/DGHP)" userId="90869ba8-2dd7-483d-909e-ecbb061f2b08" providerId="ADAL" clId="{E78616EA-6A03-4C3E-84EF-FC0B41B38932}" dt="2023-05-01T19:08:02.484" v="241" actId="403"/>
          <ac:spMkLst>
            <pc:docMk/>
            <pc:sldMk cId="301886479" sldId="260"/>
            <ac:spMk id="2" creationId="{00000000-0000-0000-0000-000000000000}"/>
          </ac:spMkLst>
        </pc:spChg>
      </pc:sldChg>
      <pc:sldChg chg="modSp mod">
        <pc:chgData name="Ndegwa, Linus (CDC/DDPHSIS/CGH/DGHP)" userId="90869ba8-2dd7-483d-909e-ecbb061f2b08" providerId="ADAL" clId="{E78616EA-6A03-4C3E-84EF-FC0B41B38932}" dt="2023-05-01T19:22:23.376" v="461" actId="20577"/>
        <pc:sldMkLst>
          <pc:docMk/>
          <pc:sldMk cId="2361766884" sldId="261"/>
        </pc:sldMkLst>
        <pc:spChg chg="mod">
          <ac:chgData name="Ndegwa, Linus (CDC/DDPHSIS/CGH/DGHP)" userId="90869ba8-2dd7-483d-909e-ecbb061f2b08" providerId="ADAL" clId="{E78616EA-6A03-4C3E-84EF-FC0B41B38932}" dt="2023-05-01T19:22:23.376" v="461" actId="20577"/>
          <ac:spMkLst>
            <pc:docMk/>
            <pc:sldMk cId="2361766884" sldId="261"/>
            <ac:spMk id="3" creationId="{00000000-0000-0000-0000-000000000000}"/>
          </ac:spMkLst>
        </pc:spChg>
      </pc:sldChg>
      <pc:sldChg chg="modSp mod addCm">
        <pc:chgData name="Ndegwa, Linus (CDC/DDPHSIS/CGH/DGHP)" userId="90869ba8-2dd7-483d-909e-ecbb061f2b08" providerId="ADAL" clId="{E78616EA-6A03-4C3E-84EF-FC0B41B38932}" dt="2023-05-01T19:03:01.315" v="214" actId="947"/>
        <pc:sldMkLst>
          <pc:docMk/>
          <pc:sldMk cId="1557124429" sldId="262"/>
        </pc:sldMkLst>
        <pc:spChg chg="mod">
          <ac:chgData name="Ndegwa, Linus (CDC/DDPHSIS/CGH/DGHP)" userId="90869ba8-2dd7-483d-909e-ecbb061f2b08" providerId="ADAL" clId="{E78616EA-6A03-4C3E-84EF-FC0B41B38932}" dt="2023-05-01T19:03:01.315" v="214" actId="947"/>
          <ac:spMkLst>
            <pc:docMk/>
            <pc:sldMk cId="1557124429" sldId="262"/>
            <ac:spMk id="3" creationId="{00000000-0000-0000-0000-000000000000}"/>
          </ac:spMkLst>
        </pc:spChg>
      </pc:sldChg>
      <pc:sldChg chg="modSp mod ord modNotesTx">
        <pc:chgData name="Ndegwa, Linus (CDC/DDPHSIS/CGH/DGHP)" userId="90869ba8-2dd7-483d-909e-ecbb061f2b08" providerId="ADAL" clId="{E78616EA-6A03-4C3E-84EF-FC0B41B38932}" dt="2023-05-01T19:00:27.085" v="208" actId="1076"/>
        <pc:sldMkLst>
          <pc:docMk/>
          <pc:sldMk cId="2400827466" sldId="263"/>
        </pc:sldMkLst>
        <pc:spChg chg="mod">
          <ac:chgData name="Ndegwa, Linus (CDC/DDPHSIS/CGH/DGHP)" userId="90869ba8-2dd7-483d-909e-ecbb061f2b08" providerId="ADAL" clId="{E78616EA-6A03-4C3E-84EF-FC0B41B38932}" dt="2023-05-01T19:00:27.085" v="208" actId="1076"/>
          <ac:spMkLst>
            <pc:docMk/>
            <pc:sldMk cId="2400827466" sldId="263"/>
            <ac:spMk id="2" creationId="{00000000-0000-0000-0000-000000000000}"/>
          </ac:spMkLst>
        </pc:spChg>
      </pc:sldChg>
      <pc:sldChg chg="modSp mod modNotesTx">
        <pc:chgData name="Ndegwa, Linus (CDC/DDPHSIS/CGH/DGHP)" userId="90869ba8-2dd7-483d-909e-ecbb061f2b08" providerId="ADAL" clId="{E78616EA-6A03-4C3E-84EF-FC0B41B38932}" dt="2023-05-01T19:12:21.097" v="251"/>
        <pc:sldMkLst>
          <pc:docMk/>
          <pc:sldMk cId="681762710" sldId="264"/>
        </pc:sldMkLst>
        <pc:graphicFrameChg chg="mod">
          <ac:chgData name="Ndegwa, Linus (CDC/DDPHSIS/CGH/DGHP)" userId="90869ba8-2dd7-483d-909e-ecbb061f2b08" providerId="ADAL" clId="{E78616EA-6A03-4C3E-84EF-FC0B41B38932}" dt="2023-05-01T19:11:47.930" v="246" actId="403"/>
          <ac:graphicFrameMkLst>
            <pc:docMk/>
            <pc:sldMk cId="681762710" sldId="264"/>
            <ac:graphicFrameMk id="5" creationId="{00000000-0000-0000-0000-000000000000}"/>
          </ac:graphicFrameMkLst>
        </pc:graphicFrameChg>
        <pc:graphicFrameChg chg="mod">
          <ac:chgData name="Ndegwa, Linus (CDC/DDPHSIS/CGH/DGHP)" userId="90869ba8-2dd7-483d-909e-ecbb061f2b08" providerId="ADAL" clId="{E78616EA-6A03-4C3E-84EF-FC0B41B38932}" dt="2023-05-01T19:12:21.097" v="251"/>
          <ac:graphicFrameMkLst>
            <pc:docMk/>
            <pc:sldMk cId="681762710" sldId="264"/>
            <ac:graphicFrameMk id="6" creationId="{00000000-0000-0000-0000-000000000000}"/>
          </ac:graphicFrameMkLst>
        </pc:graphicFrameChg>
      </pc:sldChg>
      <pc:sldChg chg="modSp mod">
        <pc:chgData name="Ndegwa, Linus (CDC/DDPHSIS/CGH/DGHP)" userId="90869ba8-2dd7-483d-909e-ecbb061f2b08" providerId="ADAL" clId="{E78616EA-6A03-4C3E-84EF-FC0B41B38932}" dt="2023-05-01T19:16:39.972" v="344" actId="20577"/>
        <pc:sldMkLst>
          <pc:docMk/>
          <pc:sldMk cId="1870349879" sldId="266"/>
        </pc:sldMkLst>
        <pc:spChg chg="mod">
          <ac:chgData name="Ndegwa, Linus (CDC/DDPHSIS/CGH/DGHP)" userId="90869ba8-2dd7-483d-909e-ecbb061f2b08" providerId="ADAL" clId="{E78616EA-6A03-4C3E-84EF-FC0B41B38932}" dt="2023-05-01T19:16:39.972" v="344" actId="20577"/>
          <ac:spMkLst>
            <pc:docMk/>
            <pc:sldMk cId="1870349879" sldId="266"/>
            <ac:spMk id="3" creationId="{00000000-0000-0000-0000-000000000000}"/>
          </ac:spMkLst>
        </pc:spChg>
      </pc:sldChg>
      <pc:sldChg chg="delSp modSp new mod">
        <pc:chgData name="Ndegwa, Linus (CDC/DDPHSIS/CGH/DGHP)" userId="90869ba8-2dd7-483d-909e-ecbb061f2b08" providerId="ADAL" clId="{E78616EA-6A03-4C3E-84EF-FC0B41B38932}" dt="2023-05-01T18:56:45.658" v="145" actId="1076"/>
        <pc:sldMkLst>
          <pc:docMk/>
          <pc:sldMk cId="705399961" sldId="267"/>
        </pc:sldMkLst>
        <pc:spChg chg="mod">
          <ac:chgData name="Ndegwa, Linus (CDC/DDPHSIS/CGH/DGHP)" userId="90869ba8-2dd7-483d-909e-ecbb061f2b08" providerId="ADAL" clId="{E78616EA-6A03-4C3E-84EF-FC0B41B38932}" dt="2023-05-01T18:56:45.658" v="145" actId="1076"/>
          <ac:spMkLst>
            <pc:docMk/>
            <pc:sldMk cId="705399961" sldId="267"/>
            <ac:spMk id="2" creationId="{AD8D2476-E577-919B-5897-A75669A75433}"/>
          </ac:spMkLst>
        </pc:spChg>
        <pc:spChg chg="del">
          <ac:chgData name="Ndegwa, Linus (CDC/DDPHSIS/CGH/DGHP)" userId="90869ba8-2dd7-483d-909e-ecbb061f2b08" providerId="ADAL" clId="{E78616EA-6A03-4C3E-84EF-FC0B41B38932}" dt="2023-05-01T18:56:41.549" v="144" actId="478"/>
          <ac:spMkLst>
            <pc:docMk/>
            <pc:sldMk cId="705399961" sldId="267"/>
            <ac:spMk id="3" creationId="{00149088-31D1-A009-6964-E0274AED1FEC}"/>
          </ac:spMkLst>
        </pc:spChg>
      </pc:sldChg>
      <pc:sldChg chg="modSp new mod addCm modNotesTx">
        <pc:chgData name="Ndegwa, Linus (CDC/DDPHSIS/CGH/DGHP)" userId="90869ba8-2dd7-483d-909e-ecbb061f2b08" providerId="ADAL" clId="{E78616EA-6A03-4C3E-84EF-FC0B41B38932}" dt="2023-05-01T19:08:15.832" v="242"/>
        <pc:sldMkLst>
          <pc:docMk/>
          <pc:sldMk cId="856217173" sldId="268"/>
        </pc:sldMkLst>
        <pc:spChg chg="mod">
          <ac:chgData name="Ndegwa, Linus (CDC/DDPHSIS/CGH/DGHP)" userId="90869ba8-2dd7-483d-909e-ecbb061f2b08" providerId="ADAL" clId="{E78616EA-6A03-4C3E-84EF-FC0B41B38932}" dt="2023-05-01T19:03:56.027" v="232" actId="20577"/>
          <ac:spMkLst>
            <pc:docMk/>
            <pc:sldMk cId="856217173" sldId="268"/>
            <ac:spMk id="2" creationId="{7578269F-7E65-91D6-3166-F256CA391BD3}"/>
          </ac:spMkLst>
        </pc:spChg>
      </pc:sldChg>
      <pc:sldChg chg="modSp new mod addCm">
        <pc:chgData name="Ndegwa, Linus (CDC/DDPHSIS/CGH/DGHP)" userId="90869ba8-2dd7-483d-909e-ecbb061f2b08" providerId="ADAL" clId="{E78616EA-6A03-4C3E-84EF-FC0B41B38932}" dt="2023-05-01T19:14:56.448" v="276"/>
        <pc:sldMkLst>
          <pc:docMk/>
          <pc:sldMk cId="2651246169" sldId="269"/>
        </pc:sldMkLst>
        <pc:spChg chg="mod">
          <ac:chgData name="Ndegwa, Linus (CDC/DDPHSIS/CGH/DGHP)" userId="90869ba8-2dd7-483d-909e-ecbb061f2b08" providerId="ADAL" clId="{E78616EA-6A03-4C3E-84EF-FC0B41B38932}" dt="2023-05-01T19:14:20.322" v="275" actId="20577"/>
          <ac:spMkLst>
            <pc:docMk/>
            <pc:sldMk cId="2651246169" sldId="269"/>
            <ac:spMk id="2" creationId="{BE1A379C-743A-FD8C-FA49-CDCE171E2EC5}"/>
          </ac:spMkLst>
        </pc:spChg>
      </pc:sldChg>
      <pc:sldChg chg="addSp delSp modSp new mod modNotesTx">
        <pc:chgData name="Ndegwa, Linus (CDC/DDPHSIS/CGH/DGHP)" userId="90869ba8-2dd7-483d-909e-ecbb061f2b08" providerId="ADAL" clId="{E78616EA-6A03-4C3E-84EF-FC0B41B38932}" dt="2023-05-01T19:43:48.040" v="651" actId="20577"/>
        <pc:sldMkLst>
          <pc:docMk/>
          <pc:sldMk cId="3111080384" sldId="270"/>
        </pc:sldMkLst>
        <pc:spChg chg="mod">
          <ac:chgData name="Ndegwa, Linus (CDC/DDPHSIS/CGH/DGHP)" userId="90869ba8-2dd7-483d-909e-ecbb061f2b08" providerId="ADAL" clId="{E78616EA-6A03-4C3E-84EF-FC0B41B38932}" dt="2023-05-01T19:40:06.707" v="549" actId="14100"/>
          <ac:spMkLst>
            <pc:docMk/>
            <pc:sldMk cId="3111080384" sldId="270"/>
            <ac:spMk id="2" creationId="{EA4B4807-D69E-5821-85A8-41CAF1D77E9D}"/>
          </ac:spMkLst>
        </pc:spChg>
        <pc:spChg chg="del">
          <ac:chgData name="Ndegwa, Linus (CDC/DDPHSIS/CGH/DGHP)" userId="90869ba8-2dd7-483d-909e-ecbb061f2b08" providerId="ADAL" clId="{E78616EA-6A03-4C3E-84EF-FC0B41B38932}" dt="2023-05-01T19:31:44.908" v="466" actId="1957"/>
          <ac:spMkLst>
            <pc:docMk/>
            <pc:sldMk cId="3111080384" sldId="270"/>
            <ac:spMk id="3" creationId="{E28CC5C0-E666-55DE-A2DF-4B22256A4D9D}"/>
          </ac:spMkLst>
        </pc:spChg>
        <pc:graphicFrameChg chg="add mod">
          <ac:chgData name="Ndegwa, Linus (CDC/DDPHSIS/CGH/DGHP)" userId="90869ba8-2dd7-483d-909e-ecbb061f2b08" providerId="ADAL" clId="{E78616EA-6A03-4C3E-84EF-FC0B41B38932}" dt="2023-05-01T19:42:36.141" v="560" actId="1076"/>
          <ac:graphicFrameMkLst>
            <pc:docMk/>
            <pc:sldMk cId="3111080384" sldId="270"/>
            <ac:graphicFrameMk id="6" creationId="{111C4904-3DD3-6231-E123-937ABF24B9D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AWARE OF HAI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Sheet1!$B$44</c:f>
              <c:strCache>
                <c:ptCount val="1"/>
                <c:pt idx="0">
                  <c:v>HEARD  OF HAI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Sheet1!$C$43:$D$43</c:f>
              <c:strCache>
                <c:ptCount val="2"/>
                <c:pt idx="0">
                  <c:v>NUMBER</c:v>
                </c:pt>
                <c:pt idx="1">
                  <c:v>PERCENTAGE</c:v>
                </c:pt>
              </c:strCache>
            </c:strRef>
          </c:cat>
          <c:val>
            <c:numRef>
              <c:f>Sheet1!$C$44:$D$44</c:f>
              <c:numCache>
                <c:formatCode>General</c:formatCode>
                <c:ptCount val="2"/>
                <c:pt idx="0">
                  <c:v>67</c:v>
                </c:pt>
                <c:pt idx="1">
                  <c:v>90.54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E5-49F6-AA41-D0D08064E70C}"/>
            </c:ext>
          </c:extLst>
        </c:ser>
        <c:ser>
          <c:idx val="1"/>
          <c:order val="1"/>
          <c:tx>
            <c:strRef>
              <c:f>Sheet1!$B$45</c:f>
              <c:strCache>
                <c:ptCount val="1"/>
                <c:pt idx="0">
                  <c:v>NEVER HEARD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1446540880503146E-3"/>
                  <c:y val="-6.07861796483974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E5-49F6-AA41-D0D08064E70C}"/>
                </c:ext>
              </c:extLst>
            </c:dLbl>
            <c:dLbl>
              <c:idx val="1"/>
              <c:layout>
                <c:manualLayout>
                  <c:x val="-3.1446540880503146E-3"/>
                  <c:y val="-6.6670673180492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EE5-49F6-AA41-D0D08064E7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rgbClr val="002060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Sheet1!$C$43:$D$43</c:f>
              <c:strCache>
                <c:ptCount val="2"/>
                <c:pt idx="0">
                  <c:v>NUMBER</c:v>
                </c:pt>
                <c:pt idx="1">
                  <c:v>PERCENTAGE</c:v>
                </c:pt>
              </c:strCache>
            </c:strRef>
          </c:cat>
          <c:val>
            <c:numRef>
              <c:f>Sheet1!$C$45:$D$45</c:f>
              <c:numCache>
                <c:formatCode>General</c:formatCode>
                <c:ptCount val="2"/>
                <c:pt idx="0">
                  <c:v>7</c:v>
                </c:pt>
                <c:pt idx="1">
                  <c:v>9.4600000000000009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EE5-49F6-AA41-D0D08064E70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2336640"/>
        <c:axId val="22338560"/>
      </c:barChart>
      <c:catAx>
        <c:axId val="22336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600">
                    <a:latin typeface="Times New Roman" pitchFamily="18" charset="0"/>
                    <a:cs typeface="Times New Roman" pitchFamily="18" charset="0"/>
                  </a:rPr>
                  <a:t>RESPONSE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22338560"/>
        <c:crosses val="autoZero"/>
        <c:auto val="1"/>
        <c:lblAlgn val="ctr"/>
        <c:lblOffset val="100"/>
        <c:noMultiLvlLbl val="0"/>
      </c:catAx>
      <c:valAx>
        <c:axId val="22338560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 sz="1400" b="0"/>
                </a:pPr>
                <a:r>
                  <a:rPr lang="en-US" sz="1400" b="0"/>
                  <a:t>NUMBER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23366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Sheet2!$C$4:$C$9</c:f>
              <c:strCache>
                <c:ptCount val="6"/>
                <c:pt idx="0">
                  <c:v>RADIO</c:v>
                </c:pt>
                <c:pt idx="1">
                  <c:v>T.V</c:v>
                </c:pt>
                <c:pt idx="2">
                  <c:v>SEMINAR</c:v>
                </c:pt>
                <c:pt idx="3">
                  <c:v>INERNET</c:v>
                </c:pt>
                <c:pt idx="4">
                  <c:v>CME</c:v>
                </c:pt>
                <c:pt idx="5">
                  <c:v>OTHERS</c:v>
                </c:pt>
              </c:strCache>
            </c:strRef>
          </c:cat>
          <c:val>
            <c:numRef>
              <c:f>Sheet2!$D$4:$D$9</c:f>
              <c:numCache>
                <c:formatCode>General</c:formatCode>
                <c:ptCount val="6"/>
                <c:pt idx="0">
                  <c:v>5</c:v>
                </c:pt>
                <c:pt idx="1">
                  <c:v>7</c:v>
                </c:pt>
                <c:pt idx="2">
                  <c:v>27</c:v>
                </c:pt>
                <c:pt idx="3">
                  <c:v>20</c:v>
                </c:pt>
                <c:pt idx="4">
                  <c:v>46</c:v>
                </c:pt>
                <c:pt idx="5">
                  <c:v>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675648"/>
        <c:axId val="23678976"/>
      </c:barChart>
      <c:catAx>
        <c:axId val="23675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en-US" sz="1600">
                    <a:latin typeface="Times New Roman" pitchFamily="18" charset="0"/>
                    <a:cs typeface="Times New Roman" pitchFamily="18" charset="0"/>
                  </a:rPr>
                  <a:t>SOURCE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3678976"/>
        <c:crosses val="autoZero"/>
        <c:auto val="1"/>
        <c:lblAlgn val="ctr"/>
        <c:lblOffset val="100"/>
        <c:noMultiLvlLbl val="0"/>
      </c:catAx>
      <c:valAx>
        <c:axId val="23678976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 sz="1400"/>
                </a:pPr>
                <a:r>
                  <a:rPr lang="en-US" sz="1400"/>
                  <a:t>NUMBER OF RESPONDENTS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36756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Strongly-Agree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Phone</c:v>
                </c:pt>
                <c:pt idx="1">
                  <c:v>Pen</c:v>
                </c:pt>
                <c:pt idx="2">
                  <c:v>Stethoscope</c:v>
                </c:pt>
                <c:pt idx="3">
                  <c:v>Fetoscope</c:v>
                </c:pt>
                <c:pt idx="4">
                  <c:v>BP Machine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54.1</c:v>
                </c:pt>
                <c:pt idx="1">
                  <c:v>51.4</c:v>
                </c:pt>
                <c:pt idx="2">
                  <c:v>55.4</c:v>
                </c:pt>
                <c:pt idx="3">
                  <c:v>50</c:v>
                </c:pt>
                <c:pt idx="4">
                  <c:v>48.7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1F-4044-9864-0F6AC3521B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Phone</c:v>
                </c:pt>
                <c:pt idx="1">
                  <c:v>Pen</c:v>
                </c:pt>
                <c:pt idx="2">
                  <c:v>Stethoscope</c:v>
                </c:pt>
                <c:pt idx="3">
                  <c:v>Fetoscope</c:v>
                </c:pt>
                <c:pt idx="4">
                  <c:v>BP Machine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39.200000000000003</c:v>
                </c:pt>
                <c:pt idx="1">
                  <c:v>37.799999999999997</c:v>
                </c:pt>
                <c:pt idx="2">
                  <c:v>31.1</c:v>
                </c:pt>
                <c:pt idx="3">
                  <c:v>31.1</c:v>
                </c:pt>
                <c:pt idx="4">
                  <c:v>37.799999999999997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41F-4044-9864-0F6AC3521B4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Phone</c:v>
                </c:pt>
                <c:pt idx="1">
                  <c:v>Pen</c:v>
                </c:pt>
                <c:pt idx="2">
                  <c:v>Stethoscope</c:v>
                </c:pt>
                <c:pt idx="3">
                  <c:v>Fetoscope</c:v>
                </c:pt>
                <c:pt idx="4">
                  <c:v>BP Machine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2.7</c:v>
                </c:pt>
                <c:pt idx="2">
                  <c:v>2.7</c:v>
                </c:pt>
                <c:pt idx="3">
                  <c:v>5.4</c:v>
                </c:pt>
                <c:pt idx="4">
                  <c:v>4.0999999999999996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41F-4044-9864-0F6AC3521B4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response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Phone</c:v>
                </c:pt>
                <c:pt idx="1">
                  <c:v>Pen</c:v>
                </c:pt>
                <c:pt idx="2">
                  <c:v>Stethoscope</c:v>
                </c:pt>
                <c:pt idx="3">
                  <c:v>Fetoscope</c:v>
                </c:pt>
                <c:pt idx="4">
                  <c:v>BP Machine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6.8</c:v>
                </c:pt>
                <c:pt idx="1">
                  <c:v>8.1</c:v>
                </c:pt>
                <c:pt idx="2">
                  <c:v>10.8</c:v>
                </c:pt>
                <c:pt idx="3">
                  <c:v>13.5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41F-4044-9864-0F6AC3521B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798464"/>
        <c:axId val="20812928"/>
      </c:barChart>
      <c:catAx>
        <c:axId val="207984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Hand held devices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12928"/>
        <c:crosses val="autoZero"/>
        <c:auto val="1"/>
        <c:lblAlgn val="ctr"/>
        <c:lblOffset val="100"/>
        <c:noMultiLvlLbl val="0"/>
      </c:catAx>
      <c:valAx>
        <c:axId val="208129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Percentages </a:t>
                </a:r>
              </a:p>
            </c:rich>
          </c:tx>
          <c:layout>
            <c:manualLayout>
              <c:xMode val="edge"/>
              <c:yMode val="edge"/>
              <c:x val="0.36366572006368064"/>
              <c:y val="0.8784194021201896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9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065682414698163"/>
          <c:y val="4.9662542182227201E-3"/>
          <c:w val="0.63346037175680914"/>
          <c:h val="6.00761836588608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BACTERIAL GROWTH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Sheet1!$P$18</c:f>
              <c:strCache>
                <c:ptCount val="1"/>
                <c:pt idx="0">
                  <c:v>PERCENTAGE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"/>
                  <c:y val="-0.1267605633802816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74-420B-95C1-EF0386EC0A28}"/>
                </c:ext>
              </c:extLst>
            </c:dLbl>
            <c:dLbl>
              <c:idx val="1"/>
              <c:layout>
                <c:manualLayout>
                  <c:x val="0"/>
                  <c:y val="0.1032863849765258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74-420B-95C1-EF0386EC0A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Sheet1!$O$19:$O$20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Sheet1!$P$19:$P$20</c:f>
              <c:numCache>
                <c:formatCode>0.00%</c:formatCode>
                <c:ptCount val="2"/>
                <c:pt idx="0">
                  <c:v>0.47299999999999998</c:v>
                </c:pt>
                <c:pt idx="1">
                  <c:v>0.52700000000000002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374-420B-95C1-EF0386EC0A2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BACTERIA ISOLATED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Sheet1!$G$29</c:f>
              <c:strCache>
                <c:ptCount val="1"/>
                <c:pt idx="0">
                  <c:v>PROPOTION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Sheet1!$F$30:$F$32</c:f>
              <c:strCache>
                <c:ptCount val="3"/>
                <c:pt idx="0">
                  <c:v>PROTEUS SPP</c:v>
                </c:pt>
                <c:pt idx="1">
                  <c:v>STAPHYLOCOCCUS SPP</c:v>
                </c:pt>
                <c:pt idx="2">
                  <c:v>STREPTOCOCCUS SPP</c:v>
                </c:pt>
              </c:strCache>
            </c:strRef>
          </c:cat>
          <c:val>
            <c:numRef>
              <c:f>Sheet1!$G$30:$G$32</c:f>
              <c:numCache>
                <c:formatCode>General</c:formatCode>
                <c:ptCount val="3"/>
                <c:pt idx="0">
                  <c:v>3</c:v>
                </c:pt>
                <c:pt idx="1">
                  <c:v>34.299999999999997</c:v>
                </c:pt>
                <c:pt idx="2">
                  <c:v>60.6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016-4BFB-9040-1FBA01C690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4.9961297210730019E-2"/>
          <c:y val="0.82110236220472443"/>
          <c:w val="0.94810000444859643"/>
          <c:h val="0.16556430446194226"/>
        </c:manualLayout>
      </c:layout>
      <c:overlay val="0"/>
      <c:txPr>
        <a:bodyPr/>
        <a:lstStyle/>
        <a:p>
          <a:pPr>
            <a:defRPr sz="16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PROPORTION ON TIME SPEND ON HAND WASHING</a:t>
            </a:r>
          </a:p>
        </c:rich>
      </c:tx>
      <c:layout>
        <c:manualLayout>
          <c:xMode val="edge"/>
          <c:yMode val="edge"/>
          <c:x val="6.1881889763779528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2188854041549891"/>
          <c:y val="0.22053441236512103"/>
          <c:w val="0.36643956581698467"/>
          <c:h val="0.60055373286672487"/>
        </c:manualLayout>
      </c:layout>
      <c:doughnutChart>
        <c:varyColors val="1"/>
        <c:ser>
          <c:idx val="0"/>
          <c:order val="0"/>
          <c:tx>
            <c:strRef>
              <c:f>'[Chart 2 in Microsoft PowerPoint]Sheet1'!$F$33</c:f>
              <c:strCache>
                <c:ptCount val="1"/>
                <c:pt idx="0">
                  <c:v>PROPOTION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8.0555555555555561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4C-4479-9311-C50C6B1554B9}"/>
                </c:ext>
              </c:extLst>
            </c:dLbl>
            <c:dLbl>
              <c:idx val="1"/>
              <c:layout>
                <c:manualLayout>
                  <c:x val="-7.7777777777777779E-2"/>
                  <c:y val="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4C-4479-9311-C50C6B1554B9}"/>
                </c:ext>
              </c:extLst>
            </c:dLbl>
            <c:dLbl>
              <c:idx val="2"/>
              <c:layout>
                <c:manualLayout>
                  <c:x val="-3.0555555555555555E-2"/>
                  <c:y val="-9.259259259259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4C-4479-9311-C50C6B1554B9}"/>
                </c:ext>
              </c:extLst>
            </c:dLbl>
            <c:dLbl>
              <c:idx val="3"/>
              <c:layout>
                <c:manualLayout>
                  <c:x val="0"/>
                  <c:y val="-0.14030163304472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4C-4479-9311-C50C6B1554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'[Chart 2 in Microsoft PowerPoint]Sheet1'!$E$34:$E$37</c:f>
              <c:strCache>
                <c:ptCount val="4"/>
                <c:pt idx="0">
                  <c:v>30 Seconds-1 minute</c:v>
                </c:pt>
                <c:pt idx="1">
                  <c:v>1 Minute-2 Minutes</c:v>
                </c:pt>
                <c:pt idx="2">
                  <c:v>Less than30Seconds</c:v>
                </c:pt>
                <c:pt idx="3">
                  <c:v>over 3 minutes</c:v>
                </c:pt>
              </c:strCache>
            </c:strRef>
          </c:cat>
          <c:val>
            <c:numRef>
              <c:f>'[Chart 2 in Microsoft PowerPoint]Sheet1'!$F$34:$F$37</c:f>
              <c:numCache>
                <c:formatCode>0.0%</c:formatCode>
                <c:ptCount val="4"/>
                <c:pt idx="0">
                  <c:v>0.32</c:v>
                </c:pt>
                <c:pt idx="1">
                  <c:v>0.5</c:v>
                </c:pt>
                <c:pt idx="2">
                  <c:v>0.13500000000000001</c:v>
                </c:pt>
                <c:pt idx="3">
                  <c:v>4.0999999999999995E-2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4C-4479-9311-C50C6B1554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2.3151356080489939E-2"/>
          <c:y val="0.86802274715660543"/>
          <c:w val="0.94814173228346454"/>
          <c:h val="0.1180883639545056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HAND HYGIENE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Sheet2!$E$54</c:f>
              <c:strCache>
                <c:ptCount val="1"/>
                <c:pt idx="0">
                  <c:v>YES</c:v>
                </c:pt>
              </c:strCache>
            </c:strRef>
          </c:tx>
          <c:dLbls>
            <c:dLbl>
              <c:idx val="0"/>
              <c:layout>
                <c:manualLayout>
                  <c:x val="7.0621468926553674E-2"/>
                  <c:y val="2.80603266089448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C4-43B8-B9D0-71E120700FDF}"/>
                </c:ext>
              </c:extLst>
            </c:dLbl>
            <c:dLbl>
              <c:idx val="1"/>
              <c:layout>
                <c:manualLayout>
                  <c:x val="-2.4761055811419798E-7"/>
                  <c:y val="0.1178533717575685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C4-43B8-B9D0-71E120700FDF}"/>
                </c:ext>
              </c:extLst>
            </c:dLbl>
            <c:dLbl>
              <c:idx val="2"/>
              <c:layout>
                <c:manualLayout>
                  <c:x val="0"/>
                  <c:y val="-0.1094352737748850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C4-43B8-B9D0-71E120700F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Sheet2!$C$55:$D$57</c:f>
              <c:strCache>
                <c:ptCount val="3"/>
                <c:pt idx="0">
                  <c:v>BEFORE CONTACT</c:v>
                </c:pt>
                <c:pt idx="1">
                  <c:v>AFTER CONTACT</c:v>
                </c:pt>
                <c:pt idx="2">
                  <c:v>BEFORE AND AFTER</c:v>
                </c:pt>
              </c:strCache>
            </c:strRef>
          </c:cat>
          <c:val>
            <c:numRef>
              <c:f>Sheet2!$E$55:$E$57</c:f>
              <c:numCache>
                <c:formatCode>0.00%</c:formatCode>
                <c:ptCount val="3"/>
                <c:pt idx="0">
                  <c:v>8.1000000000000003E-2</c:v>
                </c:pt>
                <c:pt idx="1">
                  <c:v>0.52700000000000002</c:v>
                </c:pt>
                <c:pt idx="2">
                  <c:v>0.55400000000000005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FC4-43B8-B9D0-71E120700F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0_1B56835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FF703D1-C622-4F24-84EF-231B463588D9}" authorId="{0E244E6D-C316-E153-27F5-9463EB4F5057}" created="2023-05-01T18:52:01.18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58654557" sldId="256"/>
      <ac:spMk id="3" creationId="{00000000-0000-0000-0000-000000000000}"/>
      <ac:txMk cp="86" len="12">
        <ac:context len="241" hash="2178605461"/>
      </ac:txMk>
    </ac:txMkLst>
    <p188:pos x="4255143" y="564266"/>
    <p188:txBody>
      <a:bodyPr/>
      <a:lstStyle/>
      <a:p>
        <a:r>
          <a:rPr lang="en-US"/>
          <a:t>Indicate the subcounty and county</a:t>
        </a:r>
      </a:p>
    </p188:txBody>
  </p188:cm>
</p188:cmLst>
</file>

<file path=ppt/comments/modernComment_101_E9315C0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AA4C644-5F52-479F-87BA-AF269B0D2169}" authorId="{0E244E6D-C316-E153-27F5-9463EB4F5057}" created="2023-05-01T18:54:26.03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912326145" sldId="257"/>
      <ac:spMk id="3" creationId="{00000000-0000-0000-0000-000000000000}"/>
    </ac:deMkLst>
    <p188:txBody>
      <a:bodyPr/>
      <a:lstStyle/>
      <a:p>
        <a:r>
          <a:rPr lang="en-US"/>
          <a:t>Your tittle is on mobile devices unless you only used mobile phones in which case you must be consistent </a:t>
        </a:r>
      </a:p>
    </p188:txBody>
  </p188:cm>
</p188:cmLst>
</file>

<file path=ppt/comments/modernComment_102_528BF3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5F77447-2C17-4F4A-80BD-D8B79982423C}" authorId="{0E244E6D-C316-E153-27F5-9463EB4F5057}" created="2023-05-01T18:56:02.67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86556474" sldId="258"/>
      <ac:spMk id="3" creationId="{00000000-0000-0000-0000-000000000000}"/>
    </ac:deMkLst>
    <p188:txBody>
      <a:bodyPr/>
      <a:lstStyle/>
      <a:p>
        <a:r>
          <a:rPr lang="en-US"/>
          <a:t>See my previous comment</a:t>
        </a:r>
      </a:p>
    </p188:txBody>
  </p188:cm>
</p188:cmLst>
</file>

<file path=ppt/comments/modernComment_103_7CC1B5E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B14E51F-661A-4D27-886D-9CCB1F315EB4}" authorId="{0E244E6D-C316-E153-27F5-9463EB4F5057}" created="2023-05-01T18:58:13.97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093069803" sldId="259"/>
      <ac:spMk id="3" creationId="{00000000-0000-0000-0000-000000000000}"/>
      <ac:txMk cp="0" len="185">
        <ac:context len="660" hash="2331279155"/>
      </ac:txMk>
    </ac:txMkLst>
    <p188:pos x="8235387" y="309623"/>
    <p188:txBody>
      <a:bodyPr/>
      <a:lstStyle/>
      <a:p>
        <a:r>
          <a:rPr lang="en-US"/>
          <a:t>Delete this , it repetition of slide 5. I have put this as the talking notes for you</a:t>
        </a:r>
      </a:p>
    </p188:txBody>
  </p188:cm>
  <p188:cm id="{C797F571-2BD8-4ECF-B175-663B8D84474F}" authorId="{0E244E6D-C316-E153-27F5-9463EB4F5057}" created="2023-05-07T13:04:39.05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093069803" sldId="259"/>
      <ac:spMk id="3" creationId="{00000000-0000-0000-0000-000000000000}"/>
      <ac:txMk cp="311" len="170">
        <ac:context len="660" hash="2331279155"/>
      </ac:txMk>
    </ac:txMkLst>
    <p188:pos x="7924800" y="3013364"/>
    <p188:txBody>
      <a:bodyPr/>
      <a:lstStyle/>
      <a:p>
        <a:r>
          <a:rPr lang="en-US"/>
          <a:t>As discussed this is a repetition of slide 8</a:t>
        </a:r>
      </a:p>
    </p188:txBody>
  </p188:cm>
  <p188:cm id="{116DFDFA-9444-4722-9183-B754FBB13B84}" authorId="{0E244E6D-C316-E153-27F5-9463EB4F5057}" created="2023-05-07T13:05:15.18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093069803" sldId="259"/>
      <ac:spMk id="3" creationId="{00000000-0000-0000-0000-000000000000}"/>
      <ac:txMk cp="483" len="176">
        <ac:context len="660" hash="2331279155"/>
      </ac:txMk>
    </ac:txMkLst>
    <p188:pos x="8132618" y="4177145"/>
    <p188:txBody>
      <a:bodyPr/>
      <a:lstStyle/>
      <a:p>
        <a:r>
          <a:rPr lang="en-US"/>
          <a:t>Repetition of slide 10</a:t>
        </a:r>
      </a:p>
    </p188:txBody>
  </p188:cm>
  <p188:cm id="{FA2F005E-6831-4426-92BE-C1C0FB04B0F8}" authorId="{0E244E6D-C316-E153-27F5-9463EB4F5057}" created="2023-05-07T13:05:40.95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093069803" sldId="259"/>
      <ac:spMk id="3" creationId="{00000000-0000-0000-0000-000000000000}"/>
      <ac:txMk cp="186" len="124">
        <ac:context len="660" hash="2331279155"/>
      </ac:txMk>
    </ac:txMkLst>
    <p188:pos x="7966364" y="1835727"/>
    <p188:txBody>
      <a:bodyPr/>
      <a:lstStyle/>
      <a:p>
        <a:r>
          <a:rPr lang="en-US"/>
          <a:t>Agraph would be better</a:t>
        </a:r>
      </a:p>
    </p188:txBody>
  </p188:cm>
</p188:cmLst>
</file>

<file path=ppt/comments/modernComment_10C_3308D65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3C4F24C-B194-49A5-93B0-43C33DBFC2F1}" authorId="{0E244E6D-C316-E153-27F5-9463EB4F5057}" created="2023-05-01T19:08:15.816">
    <pc:sldMkLst xmlns:pc="http://schemas.microsoft.com/office/powerpoint/2013/main/command">
      <pc:docMk/>
      <pc:sldMk cId="856217173" sldId="268"/>
    </pc:sldMkLst>
    <p188:txBody>
      <a:bodyPr/>
      <a:lstStyle/>
      <a:p>
        <a:r>
          <a:rPr lang="en-US"/>
          <a:t>Insert a graph on sources of information for HAIs</a:t>
        </a:r>
      </a:p>
    </p188:txBody>
  </p188:cm>
</p188:cmLst>
</file>

<file path=ppt/comments/modernComment_10D_9E06CE5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A073AA2-71CC-42C4-BEDC-7C1E7A36E4E7}" authorId="{0E244E6D-C316-E153-27F5-9463EB4F5057}" created="2023-05-01T19:14:56.43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51246169" sldId="269"/>
      <ac:spMk id="2" creationId="{BE1A379C-743A-FD8C-FA49-CDCE171E2EC5}"/>
      <ac:txMk cp="11" len="12">
        <ac:context len="24" hash="1455043369"/>
      </ac:txMk>
    </ac:txMkLst>
    <p188:pos x="7148945" y="570489"/>
    <p188:txBody>
      <a:bodyPr/>
      <a:lstStyle/>
      <a:p>
        <a:r>
          <a:rPr lang="en-US"/>
          <a:t>Add a table of moments of hand hygine.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8CF25-E4B6-4943-BCC7-90820A3CCE91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9831D-0EC7-40ED-B5AF-7269CF250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9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Hospital acquired infection (HAI) is a major global safety concern for both patients and health-care professionals. Studies have shown that mobile phones could be a health hazard</a:t>
            </a:r>
          </a:p>
          <a:p>
            <a:endParaRPr lang="en-US" dirty="0"/>
          </a:p>
          <a:p>
            <a:r>
              <a:rPr lang="en-US" dirty="0"/>
              <a:t>The study aimed to determine the prevalence of micro-organisms on the mobile phones of Health Care Workers (HCWs) and their knowledge as source of HAIs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40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Clinicians   37, Nurses 28 and others  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37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 Sixty-seven (90.5%) are aware of </a:t>
            </a:r>
            <a:r>
              <a:rPr lang="en-US" sz="1200" dirty="0" smtClean="0"/>
              <a:t>HAI</a:t>
            </a:r>
            <a:r>
              <a:rPr lang="en-US" sz="1200" baseline="0" dirty="0" smtClean="0"/>
              <a:t> while 7(9.5%) not aware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80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Most  respondents</a:t>
            </a:r>
            <a:r>
              <a:rPr lang="en-US" sz="1200" baseline="0" dirty="0" smtClean="0">
                <a:latin typeface="Times New Roman" pitchFamily="18" charset="0"/>
                <a:cs typeface="Times New Roman" pitchFamily="18" charset="0"/>
              </a:rPr>
              <a:t> got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information on HAI  through; CMEs 46(62.2%), and 2(2.7%) from all the six 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08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Those who disinfected used either  spirit or sanitizer.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92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of the participants strongly agreed hand held devices </a:t>
            </a:r>
            <a:r>
              <a:rPr lang="en-US"/>
              <a:t>are sources of HAIs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3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Bacterial growth occurred in 35 (47.3%) of phones. Bacteria isolated </a:t>
            </a:r>
            <a:r>
              <a:rPr lang="en-US" dirty="0" smtClean="0"/>
              <a:t>were </a:t>
            </a:r>
            <a:r>
              <a:rPr lang="en-US" dirty="0"/>
              <a:t>38% (13/34) Staphylococcus species 12(34.3 %) streptococcus 20(60.6%) and Proteus species 1(3.0</a:t>
            </a:r>
            <a:r>
              <a:rPr lang="en-US" dirty="0" smtClean="0"/>
              <a:t>%)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No difference between HCWs who disinfect their phones versus those who do not disinfect, (54.5% Vs41.5%, P&gt;0.05)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half of the staff use 1-2 minutes when hand washing 37(50.0%) ,24(32.0%) use 30 seconds to 1 minutes, 10(13.5) do less than 30 seconds while, 4( 4.1%) take more than 3 </a:t>
            </a:r>
            <a:r>
              <a:rPr lang="en-US" baseline="0" dirty="0" smtClean="0"/>
              <a:t>minutes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with mean time of 2.4minutes (SD,0.72)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5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Those</a:t>
            </a:r>
            <a:r>
              <a:rPr lang="en-US" baseline="0" dirty="0"/>
              <a:t> who washed their hands before contact with patient were 6(8.1%), after contact 39(52.7%) and before and after were 41(55.4%)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9831D-0EC7-40ED-B5AF-7269CF2507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0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4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0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64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6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8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3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89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0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3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8717D-BF4D-4AA9-AD98-95AF56DB37E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B4CFC-E93D-4FA5-9EEC-B7CC017A1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9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1B56835D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10D_9E06CE5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1_E9315C0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528BF3A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3_7CC1B5EB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10C_3308D65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52599"/>
            <a:ext cx="9144000" cy="2667001"/>
          </a:xfrm>
        </p:spPr>
        <p:txBody>
          <a:bodyPr>
            <a:normAutofit/>
          </a:bodyPr>
          <a:lstStyle/>
          <a:p>
            <a:r>
              <a:rPr lang="en-US" sz="3600" dirty="0"/>
              <a:t>Hand Held devices a source of hospital acquired infections (HAI) in Kajiado County Referral Hospital, Kenya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5257800"/>
            <a:ext cx="8001000" cy="1066800"/>
          </a:xfrm>
        </p:spPr>
        <p:txBody>
          <a:bodyPr>
            <a:normAutofit/>
          </a:bodyPr>
          <a:lstStyle/>
          <a:p>
            <a:pPr algn="l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AUTHORS: Aggrey Keya</a:t>
            </a:r>
            <a:r>
              <a:rPr lang="en-US" sz="1600" b="1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, Kelvin Oriki</a:t>
            </a:r>
            <a:r>
              <a:rPr lang="en-US" sz="16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, Rosalia Ngusye</a:t>
            </a:r>
            <a:r>
              <a:rPr lang="en-US" sz="16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1 Sub County Medical Laboratory Technologist</a:t>
            </a:r>
            <a:br>
              <a:rPr lang="en-US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 Laboratory Technologist Kajiado County Referral Hospital</a:t>
            </a:r>
            <a:br>
              <a:rPr lang="en-US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3 Laboratory Technologist, Blood Satellite Centre Kajiado County Referral Hospital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DD66C881-BA44-D4D6-60C2-A18B4FF10409}"/>
              </a:ext>
            </a:extLst>
          </p:cNvPr>
          <p:cNvSpPr txBox="1">
            <a:spLocks/>
          </p:cNvSpPr>
          <p:nvPr/>
        </p:nvSpPr>
        <p:spPr>
          <a:xfrm>
            <a:off x="457200" y="-30163"/>
            <a:ext cx="8229600" cy="1706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10</a:t>
            </a:r>
            <a:r>
              <a:rPr lang="en-US" sz="3200" b="1" baseline="30000" dirty="0"/>
              <a:t>th</a:t>
            </a:r>
            <a:r>
              <a:rPr lang="en-US" sz="3200" b="1" dirty="0"/>
              <a:t> IPNET-Kenya Annual conference</a:t>
            </a:r>
          </a:p>
          <a:p>
            <a:r>
              <a:rPr lang="en-US" sz="3200" b="1" dirty="0"/>
              <a:t>Sai Rock Hotel, Mombasa</a:t>
            </a:r>
          </a:p>
          <a:p>
            <a:r>
              <a:rPr lang="en-US" sz="3200" b="1" dirty="0"/>
              <a:t>9-12</a:t>
            </a:r>
            <a:r>
              <a:rPr lang="en-US" sz="3200" b="1" baseline="30000" dirty="0"/>
              <a:t>th</a:t>
            </a:r>
            <a:r>
              <a:rPr lang="en-US" sz="3200" b="1" dirty="0"/>
              <a:t> May 2023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865455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6950BFC3-D8DA-4A85-94F7-54DA5524770B}">
      <p188:commentRel xmlns:p188="http://schemas.microsoft.com/office/powerpoint/2018/8/main" xmlns="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BACTERIAL GROWTH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01994985"/>
              </p:ext>
            </p:extLst>
          </p:nvPr>
        </p:nvGraphicFramePr>
        <p:xfrm>
          <a:off x="0" y="990600"/>
          <a:ext cx="42672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3832313"/>
              </p:ext>
            </p:extLst>
          </p:nvPr>
        </p:nvGraphicFramePr>
        <p:xfrm>
          <a:off x="4648200" y="838200"/>
          <a:ext cx="44958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8176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HANDWASHING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939844"/>
              </p:ext>
            </p:extLst>
          </p:nvPr>
        </p:nvGraphicFramePr>
        <p:xfrm>
          <a:off x="0" y="1219200"/>
          <a:ext cx="8991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103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1A379C-743A-FD8C-FA49-CDCE171E2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Moments of hand hygiene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9590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124616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6950BFC3-D8DA-4A85-94F7-54DA5524770B}">
      <p188:commentRel xmlns:p188="http://schemas.microsoft.com/office/powerpoint/2018/8/main" xmlns="" r:id="rId4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HCWs are </a:t>
            </a:r>
          </a:p>
          <a:p>
            <a:pPr lvl="1"/>
            <a:r>
              <a:rPr lang="en-US" dirty="0"/>
              <a:t>Aware of the causes of HAIs</a:t>
            </a:r>
          </a:p>
          <a:p>
            <a:pPr lvl="1"/>
            <a:r>
              <a:rPr lang="en-US" dirty="0"/>
              <a:t>How HAIs are transmitted in the health facility</a:t>
            </a:r>
          </a:p>
          <a:p>
            <a:r>
              <a:rPr lang="en-US" dirty="0"/>
              <a:t>Few practices preventive measures correctly</a:t>
            </a:r>
          </a:p>
          <a:p>
            <a:r>
              <a:rPr lang="en-US" dirty="0"/>
              <a:t>CME is the main source of information for HAI and should be used to increase knowledge and practice to </a:t>
            </a:r>
            <a:r>
              <a:rPr lang="en-US"/>
              <a:t>prevent </a:t>
            </a:r>
            <a:r>
              <a:rPr lang="en-US" smtClean="0"/>
              <a:t>HAIs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76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CDH-Kajiado</a:t>
            </a:r>
          </a:p>
          <a:p>
            <a:r>
              <a:rPr lang="en-US" dirty="0"/>
              <a:t>Fahari Ya Jamii</a:t>
            </a:r>
          </a:p>
          <a:p>
            <a:r>
              <a:rPr lang="en-US" dirty="0"/>
              <a:t>Mentor, Dr. Linus Ndegwa, US CDC Kenya</a:t>
            </a:r>
          </a:p>
          <a:p>
            <a:r>
              <a:rPr lang="en-US" dirty="0"/>
              <a:t>Kajiado County Referral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34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638800"/>
          </a:xfrm>
          <a:noFill/>
        </p:spPr>
        <p:txBody>
          <a:bodyPr>
            <a:normAutofit/>
          </a:bodyPr>
          <a:lstStyle/>
          <a:p>
            <a:r>
              <a:rPr lang="en-US" dirty="0"/>
              <a:t>Hospital acquired infection (HAI) is a major global safety concern for both patients and health-care professionals</a:t>
            </a:r>
          </a:p>
          <a:p>
            <a:r>
              <a:rPr lang="en-US" dirty="0"/>
              <a:t>Studies have shown that mobile phones could be a health hazard</a:t>
            </a:r>
          </a:p>
          <a:p>
            <a:endParaRPr lang="en-US" dirty="0"/>
          </a:p>
          <a:p>
            <a:r>
              <a:rPr lang="en-US" dirty="0"/>
              <a:t>We aimed to determine the prevalence of micro-organisms on the mobile phones of Health Care Workers (HCWs) and their knowledge as source of HAIs</a:t>
            </a:r>
          </a:p>
        </p:txBody>
      </p:sp>
    </p:spTree>
    <p:extLst>
      <p:ext uri="{BB962C8B-B14F-4D97-AF65-F5344CB8AC3E}">
        <p14:creationId xmlns:p14="http://schemas.microsoft.com/office/powerpoint/2010/main" val="391232614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6950BFC3-D8DA-4A85-94F7-54DA5524770B}">
      <p188:commentRel xmlns:p188="http://schemas.microsoft.com/office/powerpoint/2018/8/main" xmlns="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800" dirty="0"/>
              <a:t>A self-administered structured questionnaire was used to collect </a:t>
            </a:r>
            <a:r>
              <a:rPr lang="en-US" sz="3800" dirty="0" smtClean="0"/>
              <a:t>data</a:t>
            </a:r>
          </a:p>
          <a:p>
            <a:pPr marL="0" indent="0">
              <a:buNone/>
            </a:pPr>
            <a:endParaRPr lang="en-US" sz="3800" dirty="0"/>
          </a:p>
          <a:p>
            <a:r>
              <a:rPr lang="en-US" sz="3800" dirty="0"/>
              <a:t>We assessed the knowledge perceptions, and practices of HCWs on HAI</a:t>
            </a:r>
          </a:p>
          <a:p>
            <a:pPr marL="0" indent="0">
              <a:buNone/>
            </a:pPr>
            <a:r>
              <a:rPr lang="en-US" sz="3800" dirty="0"/>
              <a:t> </a:t>
            </a:r>
          </a:p>
          <a:p>
            <a:r>
              <a:rPr lang="en-US" sz="3800" dirty="0"/>
              <a:t> Targeted : Doctors, Nurses, Laboratory Technologists, Dentists, Radiographers and Clinical Officers </a:t>
            </a:r>
          </a:p>
          <a:p>
            <a:endParaRPr lang="en-US" sz="3800" dirty="0"/>
          </a:p>
          <a:p>
            <a:endParaRPr lang="en-US" sz="3800" dirty="0"/>
          </a:p>
          <a:p>
            <a:r>
              <a:rPr lang="en-US" sz="3800" dirty="0" smtClean="0"/>
              <a:t>Mobile </a:t>
            </a:r>
            <a:r>
              <a:rPr lang="en-US" sz="3800" dirty="0"/>
              <a:t>phones </a:t>
            </a:r>
            <a:r>
              <a:rPr lang="en-US" sz="3800" dirty="0" smtClean="0"/>
              <a:t> were swabbed with </a:t>
            </a:r>
            <a:r>
              <a:rPr lang="en-US" sz="3800" dirty="0"/>
              <a:t>a moisten sterile swab</a:t>
            </a:r>
          </a:p>
          <a:p>
            <a:endParaRPr lang="en-US" sz="3800" dirty="0"/>
          </a:p>
          <a:p>
            <a:r>
              <a:rPr lang="en-US" sz="3800" dirty="0"/>
              <a:t> Inoculation done Mac Conkey agar and Blood agar same day</a:t>
            </a:r>
          </a:p>
          <a:p>
            <a:endParaRPr lang="en-US" sz="3800" dirty="0"/>
          </a:p>
          <a:p>
            <a:r>
              <a:rPr lang="en-US" sz="3800" dirty="0"/>
              <a:t> Identification of growth was done by colonial morphology, gram stain and biochemical testing. </a:t>
            </a:r>
          </a:p>
          <a:p>
            <a:endParaRPr lang="en-US" sz="3800" dirty="0"/>
          </a:p>
          <a:p>
            <a:r>
              <a:rPr lang="en-US" sz="3800" dirty="0"/>
              <a:t>Data analysed and presented as proportions</a:t>
            </a:r>
          </a:p>
        </p:txBody>
      </p:sp>
    </p:spTree>
    <p:extLst>
      <p:ext uri="{BB962C8B-B14F-4D97-AF65-F5344CB8AC3E}">
        <p14:creationId xmlns:p14="http://schemas.microsoft.com/office/powerpoint/2010/main" val="8655647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6950BFC3-D8DA-4A85-94F7-54DA5524770B}">
      <p188:commentRel xmlns:p188="http://schemas.microsoft.com/office/powerpoint/2018/8/main" xmlns="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8D2476-E577-919B-5897-A75669A75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667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/>
              <a:t>Results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0539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Health Care Workers who responded 59.2% (74/125)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Whom  </a:t>
            </a:r>
            <a:r>
              <a:rPr lang="en-US" sz="2800" dirty="0"/>
              <a:t>43 (58.1%) were </a:t>
            </a:r>
            <a:r>
              <a:rPr lang="en-US" sz="2800" dirty="0" smtClean="0"/>
              <a:t>females</a:t>
            </a:r>
          </a:p>
          <a:p>
            <a:endParaRPr lang="en-US" sz="2800" dirty="0"/>
          </a:p>
          <a:p>
            <a:r>
              <a:rPr lang="en-US" sz="2800" dirty="0"/>
              <a:t> working in wards 44(59.5%)</a:t>
            </a:r>
          </a:p>
          <a:p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Less than  </a:t>
            </a:r>
            <a:r>
              <a:rPr lang="en-US" sz="2800" dirty="0"/>
              <a:t>5years of experience 56(75.7%)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/>
              <a:t>T</a:t>
            </a:r>
            <a:r>
              <a:rPr lang="en-US" sz="2800" dirty="0" smtClean="0"/>
              <a:t>hirty -three(44.6</a:t>
            </a:r>
            <a:r>
              <a:rPr lang="en-US" sz="2800" dirty="0"/>
              <a:t>%) aged between 20 to 30 </a:t>
            </a:r>
            <a:r>
              <a:rPr lang="en-US" sz="2800" dirty="0" smtClean="0"/>
              <a:t>years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306980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6950BFC3-D8DA-4A85-94F7-54DA5524770B}">
      <p188:commentRel xmlns:p188="http://schemas.microsoft.com/office/powerpoint/2018/8/main" xmlns="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78269F-7E65-91D6-3166-F256CA39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of HAIs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4566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6217173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6950BFC3-D8DA-4A85-94F7-54DA5524770B}">
      <p188:commentRel xmlns:p188="http://schemas.microsoft.com/office/powerpoint/2018/8/main" xmlns="" r:id="rId4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INFORMATION ON HAI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9566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826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906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/>
              <a:t>Those entering workplace with </a:t>
            </a:r>
            <a:r>
              <a:rPr lang="en-US" sz="3200" dirty="0" smtClean="0"/>
              <a:t>Mobile phones </a:t>
            </a:r>
            <a:r>
              <a:rPr lang="en-US" sz="3200" dirty="0"/>
              <a:t>were 73(98.7%) </a:t>
            </a:r>
            <a:endParaRPr lang="en-US" sz="32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 Twenty Eight (37.8</a:t>
            </a:r>
            <a:r>
              <a:rPr lang="en-US" sz="3200" dirty="0"/>
              <a:t>%) strongly agreeing that they can be source of </a:t>
            </a:r>
            <a:r>
              <a:rPr lang="en-US" sz="3200" dirty="0" smtClean="0"/>
              <a:t>HAI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3200" dirty="0"/>
          </a:p>
          <a:p>
            <a:pPr marL="457200" indent="-457200">
              <a:buFont typeface="Arial" pitchFamily="34" charset="0"/>
              <a:buChar char="•"/>
            </a:pPr>
            <a:endParaRPr lang="en-US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While </a:t>
            </a:r>
            <a:r>
              <a:rPr lang="en-US" sz="3200" dirty="0"/>
              <a:t>33(44.6%) disinfecting them </a:t>
            </a:r>
            <a:r>
              <a:rPr lang="en-US" sz="3200" dirty="0" smtClean="0"/>
              <a:t>regularly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728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4B4807-D69E-5821-85A8-41CAF1D77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Sources of hospital acquired infections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111C4904-3DD3-6231-E123-937ABF24B9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741269"/>
              </p:ext>
            </p:extLst>
          </p:nvPr>
        </p:nvGraphicFramePr>
        <p:xfrm>
          <a:off x="-152400" y="990600"/>
          <a:ext cx="92964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108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634</Words>
  <Application>Microsoft Office PowerPoint</Application>
  <PresentationFormat>On-screen Show (4:3)</PresentationFormat>
  <Paragraphs>104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Hand Held devices a source of hospital acquired infections (HAI) in Kajiado County Referral Hospital, Kenya</vt:lpstr>
      <vt:lpstr>Introduction</vt:lpstr>
      <vt:lpstr>Methods</vt:lpstr>
      <vt:lpstr>Results</vt:lpstr>
      <vt:lpstr>Results</vt:lpstr>
      <vt:lpstr>Knowledge of HAIs</vt:lpstr>
      <vt:lpstr>SOURCES OF INFORMATION ON HAI</vt:lpstr>
      <vt:lpstr>PowerPoint Presentation</vt:lpstr>
      <vt:lpstr>Sources of hospital acquired infections</vt:lpstr>
      <vt:lpstr>BACTERIAL GROWTH</vt:lpstr>
      <vt:lpstr>HANDWASHING</vt:lpstr>
      <vt:lpstr>Moments of hand hygiene</vt:lpstr>
      <vt:lpstr>Conclusion</vt:lpstr>
      <vt:lpstr>ACKNOWLEDGEMENT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Held devices a source of hospital acquired infections (HAI) from healthcare workers in Kajiado County Referral Hospital, Kenya.</dc:title>
  <dc:creator>ADMIN</dc:creator>
  <cp:lastModifiedBy>ADMIN</cp:lastModifiedBy>
  <cp:revision>37</cp:revision>
  <dcterms:created xsi:type="dcterms:W3CDTF">2023-04-26T16:12:58Z</dcterms:created>
  <dcterms:modified xsi:type="dcterms:W3CDTF">2023-05-08T15:50:33Z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2023-05-01T18:44:41Z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89d70646-f4be-4cc0-bc31-240ec6e843c3</vt:lpwstr>
  </property>
  <property fmtid="{D5CDD505-2E9C-101B-9397-08002B2CF9AE}" pid="8" name="MSIP_Label_8af03ff0-41c5-4c41-b55e-fabb8fae94be_ContentBits">
    <vt:lpwstr>0</vt:lpwstr>
  </property>
</Properties>
</file>