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65" r:id="rId4"/>
    <p:sldId id="261" r:id="rId5"/>
    <p:sldId id="262" r:id="rId6"/>
    <p:sldId id="257" r:id="rId7"/>
    <p:sldId id="258" r:id="rId8"/>
    <p:sldId id="259" r:id="rId9"/>
    <p:sldId id="260" r:id="rId10"/>
    <p:sldId id="266" r:id="rId11"/>
    <p:sldId id="263" r:id="rId12"/>
    <p:sldId id="267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200" b="0" i="0" baseline="0">
                <a:effectLst/>
              </a:rPr>
              <a:t>National and County susceptibility profile for S. aureus </a:t>
            </a:r>
            <a:endParaRPr lang="en-US" sz="1200" baseline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2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S.AUREUS!$A$10</c:f>
              <c:strCache>
                <c:ptCount val="1"/>
                <c:pt idx="0">
                  <c:v>National susceptibility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S.AUREUS!$B$9:$F$9</c:f>
              <c:strCache>
                <c:ptCount val="5"/>
                <c:pt idx="0">
                  <c:v>Ampicillin</c:v>
                </c:pt>
                <c:pt idx="1">
                  <c:v>Cefoxitin</c:v>
                </c:pt>
                <c:pt idx="2">
                  <c:v>Clindamycin</c:v>
                </c:pt>
                <c:pt idx="3">
                  <c:v>Erythromycin</c:v>
                </c:pt>
                <c:pt idx="4">
                  <c:v>Gentamycin</c:v>
                </c:pt>
              </c:strCache>
            </c:strRef>
          </c:cat>
          <c:val>
            <c:numRef>
              <c:f>S.AUREUS!$B$10:$F$10</c:f>
              <c:numCache>
                <c:formatCode>General</c:formatCode>
                <c:ptCount val="5"/>
                <c:pt idx="0">
                  <c:v>24</c:v>
                </c:pt>
                <c:pt idx="1">
                  <c:v>61</c:v>
                </c:pt>
                <c:pt idx="2">
                  <c:v>68</c:v>
                </c:pt>
                <c:pt idx="3">
                  <c:v>53</c:v>
                </c:pt>
                <c:pt idx="4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A6-41A3-95E0-029A74B44B68}"/>
            </c:ext>
          </c:extLst>
        </c:ser>
        <c:ser>
          <c:idx val="1"/>
          <c:order val="1"/>
          <c:tx>
            <c:strRef>
              <c:f>S.AUREUS!$A$11</c:f>
              <c:strCache>
                <c:ptCount val="1"/>
                <c:pt idx="0">
                  <c:v>County susceptibility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S.AUREUS!$B$9:$F$9</c:f>
              <c:strCache>
                <c:ptCount val="5"/>
                <c:pt idx="0">
                  <c:v>Ampicillin</c:v>
                </c:pt>
                <c:pt idx="1">
                  <c:v>Cefoxitin</c:v>
                </c:pt>
                <c:pt idx="2">
                  <c:v>Clindamycin</c:v>
                </c:pt>
                <c:pt idx="3">
                  <c:v>Erythromycin</c:v>
                </c:pt>
                <c:pt idx="4">
                  <c:v>Gentamycin</c:v>
                </c:pt>
              </c:strCache>
            </c:strRef>
          </c:cat>
          <c:val>
            <c:numRef>
              <c:f>S.AUREUS!$B$11:$F$11</c:f>
              <c:numCache>
                <c:formatCode>General</c:formatCode>
                <c:ptCount val="5"/>
                <c:pt idx="0">
                  <c:v>23.1</c:v>
                </c:pt>
                <c:pt idx="1">
                  <c:v>85.7</c:v>
                </c:pt>
                <c:pt idx="2">
                  <c:v>71.099999999999994</c:v>
                </c:pt>
                <c:pt idx="3">
                  <c:v>60</c:v>
                </c:pt>
                <c:pt idx="4">
                  <c:v>83.3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A6-41A3-95E0-029A74B44B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55245919"/>
        <c:axId val="261646431"/>
        <c:axId val="0"/>
      </c:bar3DChart>
      <c:catAx>
        <c:axId val="255245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1646431"/>
        <c:crosses val="autoZero"/>
        <c:auto val="1"/>
        <c:lblAlgn val="ctr"/>
        <c:lblOffset val="100"/>
        <c:noMultiLvlLbl val="0"/>
      </c:catAx>
      <c:valAx>
        <c:axId val="2616464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52459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aseline="0"/>
              <a:t>National and County </a:t>
            </a:r>
            <a:r>
              <a:rPr lang="en-US" sz="1200" b="0" i="0" u="none" strike="noStrike" baseline="0">
                <a:effectLst/>
              </a:rPr>
              <a:t>resistance profile for </a:t>
            </a:r>
            <a:r>
              <a:rPr lang="en-US" sz="1200" baseline="0"/>
              <a:t>S. aureus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S.AUREUS!$A$3</c:f>
              <c:strCache>
                <c:ptCount val="1"/>
                <c:pt idx="0">
                  <c:v>National resistance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S.AUREUS!$B$2:$F$2</c:f>
              <c:strCache>
                <c:ptCount val="5"/>
                <c:pt idx="0">
                  <c:v>Ampicillin</c:v>
                </c:pt>
                <c:pt idx="1">
                  <c:v>Cefoxitin</c:v>
                </c:pt>
                <c:pt idx="2">
                  <c:v>Clindamycin</c:v>
                </c:pt>
                <c:pt idx="3">
                  <c:v>Erythromycin</c:v>
                </c:pt>
                <c:pt idx="4">
                  <c:v>Gentamycin</c:v>
                </c:pt>
              </c:strCache>
            </c:strRef>
          </c:cat>
          <c:val>
            <c:numRef>
              <c:f>S.AUREUS!$B$3:$F$3</c:f>
              <c:numCache>
                <c:formatCode>General</c:formatCode>
                <c:ptCount val="5"/>
                <c:pt idx="0">
                  <c:v>71</c:v>
                </c:pt>
                <c:pt idx="1">
                  <c:v>36</c:v>
                </c:pt>
                <c:pt idx="2">
                  <c:v>22</c:v>
                </c:pt>
                <c:pt idx="3">
                  <c:v>36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A3-4B23-997A-CBE9CD2899E4}"/>
            </c:ext>
          </c:extLst>
        </c:ser>
        <c:ser>
          <c:idx val="1"/>
          <c:order val="1"/>
          <c:tx>
            <c:strRef>
              <c:f>S.AUREUS!$A$4</c:f>
              <c:strCache>
                <c:ptCount val="1"/>
                <c:pt idx="0">
                  <c:v>County resistance 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strRef>
              <c:f>S.AUREUS!$B$2:$F$2</c:f>
              <c:strCache>
                <c:ptCount val="5"/>
                <c:pt idx="0">
                  <c:v>Ampicillin</c:v>
                </c:pt>
                <c:pt idx="1">
                  <c:v>Cefoxitin</c:v>
                </c:pt>
                <c:pt idx="2">
                  <c:v>Clindamycin</c:v>
                </c:pt>
                <c:pt idx="3">
                  <c:v>Erythromycin</c:v>
                </c:pt>
                <c:pt idx="4">
                  <c:v>Gentamycin</c:v>
                </c:pt>
              </c:strCache>
            </c:strRef>
          </c:cat>
          <c:val>
            <c:numRef>
              <c:f>S.AUREUS!$B$4:$F$4</c:f>
              <c:numCache>
                <c:formatCode>General</c:formatCode>
                <c:ptCount val="5"/>
                <c:pt idx="0">
                  <c:v>57.7</c:v>
                </c:pt>
                <c:pt idx="1">
                  <c:v>14.3</c:v>
                </c:pt>
                <c:pt idx="2">
                  <c:v>17.8</c:v>
                </c:pt>
                <c:pt idx="3">
                  <c:v>32.5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A3-4B23-997A-CBE9CD289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6024047"/>
        <c:axId val="195295503"/>
      </c:barChart>
      <c:catAx>
        <c:axId val="136024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295503"/>
        <c:crosses val="autoZero"/>
        <c:auto val="1"/>
        <c:lblAlgn val="ctr"/>
        <c:lblOffset val="100"/>
        <c:noMultiLvlLbl val="0"/>
      </c:catAx>
      <c:valAx>
        <c:axId val="1952955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024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200" b="0" i="0" baseline="0" dirty="0">
                <a:effectLst/>
              </a:rPr>
              <a:t>National and County susceptibility profile for E.coli </a:t>
            </a:r>
            <a:endParaRPr lang="en-US" sz="1200" dirty="0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Sheet2!$A$9</c:f>
              <c:strCache>
                <c:ptCount val="1"/>
                <c:pt idx="0">
                  <c:v>National susceptibility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Sheet2!$B$8:$H$8</c:f>
              <c:strCache>
                <c:ptCount val="7"/>
                <c:pt idx="0">
                  <c:v>Ampicillin</c:v>
                </c:pt>
                <c:pt idx="1">
                  <c:v>Amikacin</c:v>
                </c:pt>
                <c:pt idx="2">
                  <c:v>Ceftriaxone</c:v>
                </c:pt>
                <c:pt idx="3">
                  <c:v>Cefuroxime</c:v>
                </c:pt>
                <c:pt idx="4">
                  <c:v>Ciprofloxacin</c:v>
                </c:pt>
                <c:pt idx="5">
                  <c:v>Gentamycin</c:v>
                </c:pt>
                <c:pt idx="6">
                  <c:v>Meropenem</c:v>
                </c:pt>
              </c:strCache>
            </c:strRef>
          </c:cat>
          <c:val>
            <c:numRef>
              <c:f>Sheet2!$B$9:$H$9</c:f>
              <c:numCache>
                <c:formatCode>General</c:formatCode>
                <c:ptCount val="7"/>
                <c:pt idx="0">
                  <c:v>6</c:v>
                </c:pt>
                <c:pt idx="1">
                  <c:v>85</c:v>
                </c:pt>
                <c:pt idx="2">
                  <c:v>44</c:v>
                </c:pt>
                <c:pt idx="3">
                  <c:v>30</c:v>
                </c:pt>
                <c:pt idx="4">
                  <c:v>31</c:v>
                </c:pt>
                <c:pt idx="5">
                  <c:v>66</c:v>
                </c:pt>
                <c:pt idx="6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8B-43C4-A73C-C407913E157E}"/>
            </c:ext>
          </c:extLst>
        </c:ser>
        <c:ser>
          <c:idx val="1"/>
          <c:order val="1"/>
          <c:tx>
            <c:strRef>
              <c:f>Sheet2!$A$10</c:f>
              <c:strCache>
                <c:ptCount val="1"/>
                <c:pt idx="0">
                  <c:v>County susceptibility 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Sheet2!$B$8:$H$8</c:f>
              <c:strCache>
                <c:ptCount val="7"/>
                <c:pt idx="0">
                  <c:v>Ampicillin</c:v>
                </c:pt>
                <c:pt idx="1">
                  <c:v>Amikacin</c:v>
                </c:pt>
                <c:pt idx="2">
                  <c:v>Ceftriaxone</c:v>
                </c:pt>
                <c:pt idx="3">
                  <c:v>Cefuroxime</c:v>
                </c:pt>
                <c:pt idx="4">
                  <c:v>Ciprofloxacin</c:v>
                </c:pt>
                <c:pt idx="5">
                  <c:v>Gentamycin</c:v>
                </c:pt>
                <c:pt idx="6">
                  <c:v>Meropenem</c:v>
                </c:pt>
              </c:strCache>
            </c:strRef>
          </c:cat>
          <c:val>
            <c:numRef>
              <c:f>Sheet2!$B$10:$H$10</c:f>
              <c:numCache>
                <c:formatCode>General</c:formatCode>
                <c:ptCount val="7"/>
                <c:pt idx="0">
                  <c:v>13.6</c:v>
                </c:pt>
                <c:pt idx="1">
                  <c:v>70</c:v>
                </c:pt>
                <c:pt idx="2">
                  <c:v>50</c:v>
                </c:pt>
                <c:pt idx="3">
                  <c:v>20</c:v>
                </c:pt>
                <c:pt idx="4">
                  <c:v>35</c:v>
                </c:pt>
                <c:pt idx="5">
                  <c:v>65</c:v>
                </c:pt>
                <c:pt idx="6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8B-43C4-A73C-C407913E15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4621711"/>
        <c:axId val="261447167"/>
        <c:axId val="0"/>
      </c:bar3DChart>
      <c:catAx>
        <c:axId val="846217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1447167"/>
        <c:crosses val="autoZero"/>
        <c:auto val="1"/>
        <c:lblAlgn val="ctr"/>
        <c:lblOffset val="100"/>
        <c:noMultiLvlLbl val="0"/>
      </c:catAx>
      <c:valAx>
        <c:axId val="2614471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6217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200" b="0" i="0" baseline="0">
                <a:solidFill>
                  <a:sysClr val="windowText" lastClr="000000"/>
                </a:solidFill>
                <a:effectLst/>
              </a:rPr>
              <a:t>National and County resistance profile for E.coli </a:t>
            </a:r>
            <a:endParaRPr lang="en-US" sz="1200" baseline="0">
              <a:solidFill>
                <a:sysClr val="windowText" lastClr="000000"/>
              </a:solidFill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en-US" sz="1200" baseline="0">
              <a:solidFill>
                <a:sysClr val="windowText" lastClr="00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Sheet2!$A$3</c:f>
              <c:strCache>
                <c:ptCount val="1"/>
                <c:pt idx="0">
                  <c:v>National resistance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cat>
            <c:strRef>
              <c:f>Sheet2!$B$2:$H$2</c:f>
              <c:strCache>
                <c:ptCount val="7"/>
                <c:pt idx="0">
                  <c:v>Ampicillin</c:v>
                </c:pt>
                <c:pt idx="1">
                  <c:v>Amikacin</c:v>
                </c:pt>
                <c:pt idx="2">
                  <c:v>Ceftriaxone</c:v>
                </c:pt>
                <c:pt idx="3">
                  <c:v>Cefuroxime</c:v>
                </c:pt>
                <c:pt idx="4">
                  <c:v>Ciprofloxacin</c:v>
                </c:pt>
                <c:pt idx="5">
                  <c:v>Gentamycin</c:v>
                </c:pt>
                <c:pt idx="6">
                  <c:v>Meropenem</c:v>
                </c:pt>
              </c:strCache>
            </c:strRef>
          </c:cat>
          <c:val>
            <c:numRef>
              <c:f>Sheet2!$B$3:$H$3</c:f>
              <c:numCache>
                <c:formatCode>General</c:formatCode>
                <c:ptCount val="7"/>
                <c:pt idx="0">
                  <c:v>91</c:v>
                </c:pt>
                <c:pt idx="1">
                  <c:v>8</c:v>
                </c:pt>
                <c:pt idx="2">
                  <c:v>51</c:v>
                </c:pt>
                <c:pt idx="3">
                  <c:v>68</c:v>
                </c:pt>
                <c:pt idx="4">
                  <c:v>65</c:v>
                </c:pt>
                <c:pt idx="5">
                  <c:v>29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BD-4B9F-A87C-F552AD909ADF}"/>
            </c:ext>
          </c:extLst>
        </c:ser>
        <c:ser>
          <c:idx val="1"/>
          <c:order val="1"/>
          <c:tx>
            <c:strRef>
              <c:f>Sheet2!$A$4</c:f>
              <c:strCache>
                <c:ptCount val="1"/>
                <c:pt idx="0">
                  <c:v>County resistance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Sheet2!$B$2:$H$2</c:f>
              <c:strCache>
                <c:ptCount val="7"/>
                <c:pt idx="0">
                  <c:v>Ampicillin</c:v>
                </c:pt>
                <c:pt idx="1">
                  <c:v>Amikacin</c:v>
                </c:pt>
                <c:pt idx="2">
                  <c:v>Ceftriaxone</c:v>
                </c:pt>
                <c:pt idx="3">
                  <c:v>Cefuroxime</c:v>
                </c:pt>
                <c:pt idx="4">
                  <c:v>Ciprofloxacin</c:v>
                </c:pt>
                <c:pt idx="5">
                  <c:v>Gentamycin</c:v>
                </c:pt>
                <c:pt idx="6">
                  <c:v>Meropenem</c:v>
                </c:pt>
              </c:strCache>
            </c:strRef>
          </c:cat>
          <c:val>
            <c:numRef>
              <c:f>Sheet2!$B$4:$H$4</c:f>
              <c:numCache>
                <c:formatCode>General</c:formatCode>
                <c:ptCount val="7"/>
                <c:pt idx="0">
                  <c:v>72.7</c:v>
                </c:pt>
                <c:pt idx="1">
                  <c:v>30</c:v>
                </c:pt>
                <c:pt idx="2">
                  <c:v>42.9</c:v>
                </c:pt>
                <c:pt idx="3">
                  <c:v>73.3</c:v>
                </c:pt>
                <c:pt idx="4">
                  <c:v>65</c:v>
                </c:pt>
                <c:pt idx="5">
                  <c:v>30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BD-4B9F-A87C-F552AD909A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6030447"/>
        <c:axId val="261510399"/>
        <c:axId val="0"/>
      </c:bar3DChart>
      <c:catAx>
        <c:axId val="1360304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1510399"/>
        <c:crosses val="autoZero"/>
        <c:auto val="1"/>
        <c:lblAlgn val="ctr"/>
        <c:lblOffset val="100"/>
        <c:noMultiLvlLbl val="0"/>
      </c:catAx>
      <c:valAx>
        <c:axId val="2615103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0304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200" b="0" i="0" baseline="0">
                <a:effectLst/>
              </a:rPr>
              <a:t>National and County susceptibility profile </a:t>
            </a:r>
            <a:r>
              <a:rPr lang="en-US" sz="1200" b="0" i="1" baseline="0">
                <a:effectLst/>
              </a:rPr>
              <a:t>ps. aeruginosa </a:t>
            </a:r>
            <a:endParaRPr lang="en-US" sz="12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Sheet3!$A$8</c:f>
              <c:strCache>
                <c:ptCount val="1"/>
                <c:pt idx="0">
                  <c:v>National Resistance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Sheet3!$B$7:$H$7</c:f>
              <c:strCache>
                <c:ptCount val="7"/>
                <c:pt idx="0">
                  <c:v>Amikacin</c:v>
                </c:pt>
                <c:pt idx="1">
                  <c:v>Ceftazidime</c:v>
                </c:pt>
                <c:pt idx="2">
                  <c:v>Ciprofloxacin</c:v>
                </c:pt>
                <c:pt idx="3">
                  <c:v>Gentamicin</c:v>
                </c:pt>
                <c:pt idx="4">
                  <c:v>Meropenem</c:v>
                </c:pt>
                <c:pt idx="5">
                  <c:v>Piperacillin/Tazobactam</c:v>
                </c:pt>
                <c:pt idx="6">
                  <c:v>Tobramycin</c:v>
                </c:pt>
              </c:strCache>
            </c:strRef>
          </c:cat>
          <c:val>
            <c:numRef>
              <c:f>Sheet3!$B$8:$H$8</c:f>
              <c:numCache>
                <c:formatCode>General</c:formatCode>
                <c:ptCount val="7"/>
                <c:pt idx="0">
                  <c:v>8</c:v>
                </c:pt>
                <c:pt idx="1">
                  <c:v>33</c:v>
                </c:pt>
                <c:pt idx="2">
                  <c:v>14</c:v>
                </c:pt>
                <c:pt idx="3">
                  <c:v>15</c:v>
                </c:pt>
                <c:pt idx="4">
                  <c:v>20</c:v>
                </c:pt>
                <c:pt idx="5">
                  <c:v>20</c:v>
                </c:pt>
                <c:pt idx="6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8C-46DD-914D-31E60488348E}"/>
            </c:ext>
          </c:extLst>
        </c:ser>
        <c:ser>
          <c:idx val="1"/>
          <c:order val="1"/>
          <c:tx>
            <c:strRef>
              <c:f>Sheet3!$A$9</c:f>
              <c:strCache>
                <c:ptCount val="1"/>
                <c:pt idx="0">
                  <c:v>County Resistance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Sheet3!$B$7:$H$7</c:f>
              <c:strCache>
                <c:ptCount val="7"/>
                <c:pt idx="0">
                  <c:v>Amikacin</c:v>
                </c:pt>
                <c:pt idx="1">
                  <c:v>Ceftazidime</c:v>
                </c:pt>
                <c:pt idx="2">
                  <c:v>Ciprofloxacin</c:v>
                </c:pt>
                <c:pt idx="3">
                  <c:v>Gentamicin</c:v>
                </c:pt>
                <c:pt idx="4">
                  <c:v>Meropenem</c:v>
                </c:pt>
                <c:pt idx="5">
                  <c:v>Piperacillin/Tazobactam</c:v>
                </c:pt>
                <c:pt idx="6">
                  <c:v>Tobramycin</c:v>
                </c:pt>
              </c:strCache>
            </c:strRef>
          </c:cat>
          <c:val>
            <c:numRef>
              <c:f>Sheet3!$B$9:$H$9</c:f>
              <c:numCache>
                <c:formatCode>General</c:formatCode>
                <c:ptCount val="7"/>
                <c:pt idx="0">
                  <c:v>20</c:v>
                </c:pt>
                <c:pt idx="1">
                  <c:v>0</c:v>
                </c:pt>
                <c:pt idx="2">
                  <c:v>14.3</c:v>
                </c:pt>
                <c:pt idx="3">
                  <c:v>0</c:v>
                </c:pt>
                <c:pt idx="4">
                  <c:v>0</c:v>
                </c:pt>
                <c:pt idx="5">
                  <c:v>16.7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8C-46DD-914D-31E6048834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12686911"/>
        <c:axId val="1648331039"/>
        <c:axId val="0"/>
      </c:bar3DChart>
      <c:catAx>
        <c:axId val="17126869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8331039"/>
        <c:crosses val="autoZero"/>
        <c:auto val="1"/>
        <c:lblAlgn val="ctr"/>
        <c:lblOffset val="100"/>
        <c:noMultiLvlLbl val="0"/>
      </c:catAx>
      <c:valAx>
        <c:axId val="16483310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26869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200" b="0" i="0" baseline="0">
                <a:effectLst/>
              </a:rPr>
              <a:t>National and County susceptibility profile </a:t>
            </a:r>
            <a:r>
              <a:rPr lang="en-US" sz="1200" b="0" i="1" baseline="0">
                <a:effectLst/>
              </a:rPr>
              <a:t>ps. aeruginosa </a:t>
            </a:r>
            <a:endParaRPr lang="en-US" sz="1200" i="1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en-US" sz="12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Sheet3!$A$3</c:f>
              <c:strCache>
                <c:ptCount val="1"/>
                <c:pt idx="0">
                  <c:v>National susceptibility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Sheet3!$B$2:$H$2</c:f>
              <c:strCache>
                <c:ptCount val="7"/>
                <c:pt idx="0">
                  <c:v>Amikacin</c:v>
                </c:pt>
                <c:pt idx="1">
                  <c:v>Ceftazidime</c:v>
                </c:pt>
                <c:pt idx="2">
                  <c:v>Ciprofloxacin</c:v>
                </c:pt>
                <c:pt idx="3">
                  <c:v>Gentamicin</c:v>
                </c:pt>
                <c:pt idx="4">
                  <c:v>Meropenem</c:v>
                </c:pt>
                <c:pt idx="5">
                  <c:v>Piperacillin/Tazobactam</c:v>
                </c:pt>
                <c:pt idx="6">
                  <c:v>Tobramycin</c:v>
                </c:pt>
              </c:strCache>
            </c:strRef>
          </c:cat>
          <c:val>
            <c:numRef>
              <c:f>Sheet3!$B$3:$H$3</c:f>
              <c:numCache>
                <c:formatCode>General</c:formatCode>
                <c:ptCount val="7"/>
                <c:pt idx="0">
                  <c:v>88</c:v>
                </c:pt>
                <c:pt idx="1">
                  <c:v>61</c:v>
                </c:pt>
                <c:pt idx="2">
                  <c:v>83</c:v>
                </c:pt>
                <c:pt idx="3">
                  <c:v>83</c:v>
                </c:pt>
                <c:pt idx="4">
                  <c:v>79</c:v>
                </c:pt>
                <c:pt idx="5">
                  <c:v>67</c:v>
                </c:pt>
                <c:pt idx="6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1F-4F59-A060-E78075A2BDCE}"/>
            </c:ext>
          </c:extLst>
        </c:ser>
        <c:ser>
          <c:idx val="1"/>
          <c:order val="1"/>
          <c:tx>
            <c:strRef>
              <c:f>Sheet3!$A$4</c:f>
              <c:strCache>
                <c:ptCount val="1"/>
                <c:pt idx="0">
                  <c:v>County susceptibility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Sheet3!$B$2:$H$2</c:f>
              <c:strCache>
                <c:ptCount val="7"/>
                <c:pt idx="0">
                  <c:v>Amikacin</c:v>
                </c:pt>
                <c:pt idx="1">
                  <c:v>Ceftazidime</c:v>
                </c:pt>
                <c:pt idx="2">
                  <c:v>Ciprofloxacin</c:v>
                </c:pt>
                <c:pt idx="3">
                  <c:v>Gentamicin</c:v>
                </c:pt>
                <c:pt idx="4">
                  <c:v>Meropenem</c:v>
                </c:pt>
                <c:pt idx="5">
                  <c:v>Piperacillin/Tazobactam</c:v>
                </c:pt>
                <c:pt idx="6">
                  <c:v>Tobramycin</c:v>
                </c:pt>
              </c:strCache>
            </c:strRef>
          </c:cat>
          <c:val>
            <c:numRef>
              <c:f>Sheet3!$B$4:$H$4</c:f>
              <c:numCache>
                <c:formatCode>General</c:formatCode>
                <c:ptCount val="7"/>
                <c:pt idx="0">
                  <c:v>80</c:v>
                </c:pt>
                <c:pt idx="1">
                  <c:v>90.9</c:v>
                </c:pt>
                <c:pt idx="2">
                  <c:v>85.7</c:v>
                </c:pt>
                <c:pt idx="3">
                  <c:v>100</c:v>
                </c:pt>
                <c:pt idx="4">
                  <c:v>100</c:v>
                </c:pt>
                <c:pt idx="5">
                  <c:v>67</c:v>
                </c:pt>
                <c:pt idx="6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1F-4F59-A060-E78075A2BD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91208335"/>
        <c:axId val="1590912623"/>
      </c:barChart>
      <c:catAx>
        <c:axId val="15912083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0912623"/>
        <c:crosses val="autoZero"/>
        <c:auto val="1"/>
        <c:lblAlgn val="ctr"/>
        <c:lblOffset val="100"/>
        <c:noMultiLvlLbl val="0"/>
      </c:catAx>
      <c:valAx>
        <c:axId val="15909126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12083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200" b="0" i="0" baseline="0">
                <a:effectLst/>
              </a:rPr>
              <a:t>National and County susceptibility profile </a:t>
            </a:r>
            <a:r>
              <a:rPr lang="en-US" sz="1200" b="0" i="1" baseline="0">
                <a:effectLst/>
              </a:rPr>
              <a:t>Acinetobacter baumanii</a:t>
            </a:r>
            <a:endParaRPr lang="en-US" sz="12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Acinetobacter!$A$9</c:f>
              <c:strCache>
                <c:ptCount val="1"/>
                <c:pt idx="0">
                  <c:v>National resistance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Acinetobacter!$B$8:$F$8</c:f>
              <c:strCache>
                <c:ptCount val="5"/>
                <c:pt idx="0">
                  <c:v>Amikacin</c:v>
                </c:pt>
                <c:pt idx="1">
                  <c:v>Meropenem</c:v>
                </c:pt>
                <c:pt idx="2">
                  <c:v>Minocycline</c:v>
                </c:pt>
                <c:pt idx="3">
                  <c:v>Piperacillin/Tazobactam</c:v>
                </c:pt>
                <c:pt idx="4">
                  <c:v>Tobramycin</c:v>
                </c:pt>
              </c:strCache>
            </c:strRef>
          </c:cat>
          <c:val>
            <c:numRef>
              <c:f>Acinetobacter!$B$9:$F$9</c:f>
              <c:numCache>
                <c:formatCode>General</c:formatCode>
                <c:ptCount val="5"/>
                <c:pt idx="0">
                  <c:v>38</c:v>
                </c:pt>
                <c:pt idx="1">
                  <c:v>46</c:v>
                </c:pt>
                <c:pt idx="2">
                  <c:v>10</c:v>
                </c:pt>
                <c:pt idx="3">
                  <c:v>73</c:v>
                </c:pt>
                <c:pt idx="4">
                  <c:v>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7E3-4FEC-9BB2-48307FEA4799}"/>
            </c:ext>
          </c:extLst>
        </c:ser>
        <c:ser>
          <c:idx val="1"/>
          <c:order val="1"/>
          <c:tx>
            <c:strRef>
              <c:f>Acinetobacter!$A$10</c:f>
              <c:strCache>
                <c:ptCount val="1"/>
                <c:pt idx="0">
                  <c:v>County resistance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Acinetobacter!$B$8:$F$8</c:f>
              <c:strCache>
                <c:ptCount val="5"/>
                <c:pt idx="0">
                  <c:v>Amikacin</c:v>
                </c:pt>
                <c:pt idx="1">
                  <c:v>Meropenem</c:v>
                </c:pt>
                <c:pt idx="2">
                  <c:v>Minocycline</c:v>
                </c:pt>
                <c:pt idx="3">
                  <c:v>Piperacillin/Tazobactam</c:v>
                </c:pt>
                <c:pt idx="4">
                  <c:v>Tobramycin</c:v>
                </c:pt>
              </c:strCache>
            </c:strRef>
          </c:cat>
          <c:val>
            <c:numRef>
              <c:f>Acinetobacter!$B$10:$F$10</c:f>
              <c:numCache>
                <c:formatCode>General</c:formatCode>
                <c:ptCount val="5"/>
                <c:pt idx="0">
                  <c:v>33</c:v>
                </c:pt>
                <c:pt idx="1">
                  <c:v>40</c:v>
                </c:pt>
                <c:pt idx="2">
                  <c:v>20</c:v>
                </c:pt>
                <c:pt idx="3">
                  <c:v>100</c:v>
                </c:pt>
                <c:pt idx="4">
                  <c:v>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7E3-4FEC-9BB2-48307FEA47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43980703"/>
        <c:axId val="1766802095"/>
      </c:lineChart>
      <c:catAx>
        <c:axId val="16439807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6802095"/>
        <c:crosses val="autoZero"/>
        <c:auto val="1"/>
        <c:lblAlgn val="ctr"/>
        <c:lblOffset val="100"/>
        <c:noMultiLvlLbl val="0"/>
      </c:catAx>
      <c:valAx>
        <c:axId val="1766802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39807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200" b="0" i="0" baseline="0">
                <a:effectLst/>
              </a:rPr>
              <a:t>National and County susceptibility profile </a:t>
            </a:r>
            <a:r>
              <a:rPr lang="en-US" sz="1200" b="0" i="1" baseline="0">
                <a:effectLst/>
              </a:rPr>
              <a:t>Acinetobacter baumanii</a:t>
            </a:r>
            <a:endParaRPr lang="en-US" sz="12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Acinetobacter!$A$3</c:f>
              <c:strCache>
                <c:ptCount val="1"/>
                <c:pt idx="0">
                  <c:v>National susceptibility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Acinetobacter!$B$2:$F$2</c:f>
              <c:strCache>
                <c:ptCount val="5"/>
                <c:pt idx="0">
                  <c:v>Amikacin</c:v>
                </c:pt>
                <c:pt idx="1">
                  <c:v>Meropenem</c:v>
                </c:pt>
                <c:pt idx="2">
                  <c:v>Minocycline</c:v>
                </c:pt>
                <c:pt idx="3">
                  <c:v>Piperacillin/Tazobactam</c:v>
                </c:pt>
                <c:pt idx="4">
                  <c:v>Tobramycin</c:v>
                </c:pt>
              </c:strCache>
            </c:strRef>
          </c:cat>
          <c:val>
            <c:numRef>
              <c:f>Acinetobacter!$B$3:$F$3</c:f>
              <c:numCache>
                <c:formatCode>General</c:formatCode>
                <c:ptCount val="5"/>
                <c:pt idx="0">
                  <c:v>63</c:v>
                </c:pt>
                <c:pt idx="1">
                  <c:v>52</c:v>
                </c:pt>
                <c:pt idx="2">
                  <c:v>79</c:v>
                </c:pt>
                <c:pt idx="3">
                  <c:v>23</c:v>
                </c:pt>
                <c:pt idx="4">
                  <c:v>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1EB-4B72-AD67-59ACED2CDC7D}"/>
            </c:ext>
          </c:extLst>
        </c:ser>
        <c:ser>
          <c:idx val="1"/>
          <c:order val="1"/>
          <c:tx>
            <c:strRef>
              <c:f>Acinetobacter!$A$4</c:f>
              <c:strCache>
                <c:ptCount val="1"/>
                <c:pt idx="0">
                  <c:v>County susceptibility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Acinetobacter!$B$2:$F$2</c:f>
              <c:strCache>
                <c:ptCount val="5"/>
                <c:pt idx="0">
                  <c:v>Amikacin</c:v>
                </c:pt>
                <c:pt idx="1">
                  <c:v>Meropenem</c:v>
                </c:pt>
                <c:pt idx="2">
                  <c:v>Minocycline</c:v>
                </c:pt>
                <c:pt idx="3">
                  <c:v>Piperacillin/Tazobactam</c:v>
                </c:pt>
                <c:pt idx="4">
                  <c:v>Tobramycin</c:v>
                </c:pt>
              </c:strCache>
            </c:strRef>
          </c:cat>
          <c:val>
            <c:numRef>
              <c:f>Acinetobacter!$B$4:$F$4</c:f>
              <c:numCache>
                <c:formatCode>General</c:formatCode>
                <c:ptCount val="5"/>
                <c:pt idx="0">
                  <c:v>67</c:v>
                </c:pt>
                <c:pt idx="1">
                  <c:v>60</c:v>
                </c:pt>
                <c:pt idx="2">
                  <c:v>60</c:v>
                </c:pt>
                <c:pt idx="3">
                  <c:v>0</c:v>
                </c:pt>
                <c:pt idx="4">
                  <c:v>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1EB-4B72-AD67-59ACED2CDC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12648111"/>
        <c:axId val="1612632863"/>
      </c:lineChart>
      <c:catAx>
        <c:axId val="17126481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2632863"/>
        <c:crosses val="autoZero"/>
        <c:auto val="1"/>
        <c:lblAlgn val="ctr"/>
        <c:lblOffset val="100"/>
        <c:noMultiLvlLbl val="0"/>
      </c:catAx>
      <c:valAx>
        <c:axId val="16126328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26481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C3A2D-6B23-4D9C-BCB8-AB15071F69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Comparative analysis of national and hospital-based antibiograms for the year 2021: lessons learned and conclusions drawn.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1468A-90DC-4DB7-BEA7-06DB9C83D9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68081" y="3996266"/>
            <a:ext cx="6987645" cy="179493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dirty="0" err="1"/>
              <a:t>Jumba</a:t>
            </a:r>
            <a:r>
              <a:rPr lang="en-US" dirty="0"/>
              <a:t> Sande Godfrey</a:t>
            </a:r>
          </a:p>
          <a:p>
            <a:pPr lvl="0"/>
            <a:r>
              <a:rPr lang="en-US" dirty="0" err="1"/>
              <a:t>Warda</a:t>
            </a:r>
            <a:r>
              <a:rPr lang="en-US" dirty="0"/>
              <a:t> Mohammed</a:t>
            </a:r>
          </a:p>
          <a:p>
            <a:pPr lvl="0"/>
            <a:r>
              <a:rPr lang="en-US" dirty="0"/>
              <a:t>Henry M </a:t>
            </a:r>
            <a:r>
              <a:rPr lang="en-US" dirty="0" err="1"/>
              <a:t>Ogaro</a:t>
            </a:r>
            <a:endParaRPr lang="en-US" dirty="0"/>
          </a:p>
          <a:p>
            <a:pPr lvl="0"/>
            <a:r>
              <a:rPr lang="en-US" dirty="0"/>
              <a:t>KITALE COUNTY HOSPITAL, TRANS NZOIA COUNTY</a:t>
            </a:r>
          </a:p>
          <a:p>
            <a:pPr lvl="0"/>
            <a:r>
              <a:rPr lang="en-US" sz="2800" b="1" dirty="0"/>
              <a:t>10</a:t>
            </a:r>
            <a:r>
              <a:rPr lang="en-US" sz="2800" b="1" baseline="30000" dirty="0"/>
              <a:t>th</a:t>
            </a:r>
            <a:r>
              <a:rPr lang="en-US" sz="2800" b="1" dirty="0"/>
              <a:t> </a:t>
            </a:r>
            <a:r>
              <a:rPr lang="en-US" b="1" dirty="0"/>
              <a:t>IPNET KENYA CONFERENCE SAI ROCK HOTEL, MOMBASA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27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B4E83-339A-40E0-BB84-49012E0C2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Whether The National antibiogram can be used to predict the hospital-based (county) antibiogram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2977291-2F96-4F34-8025-A6C3E5110E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3814531"/>
              </p:ext>
            </p:extLst>
          </p:nvPr>
        </p:nvGraphicFramePr>
        <p:xfrm>
          <a:off x="1484313" y="2667000"/>
          <a:ext cx="10018713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9571">
                  <a:extLst>
                    <a:ext uri="{9D8B030D-6E8A-4147-A177-3AD203B41FA5}">
                      <a16:colId xmlns:a16="http://schemas.microsoft.com/office/drawing/2014/main" val="3542515537"/>
                    </a:ext>
                  </a:extLst>
                </a:gridCol>
                <a:gridCol w="3339571">
                  <a:extLst>
                    <a:ext uri="{9D8B030D-6E8A-4147-A177-3AD203B41FA5}">
                      <a16:colId xmlns:a16="http://schemas.microsoft.com/office/drawing/2014/main" val="3028101637"/>
                    </a:ext>
                  </a:extLst>
                </a:gridCol>
                <a:gridCol w="3339571">
                  <a:extLst>
                    <a:ext uri="{9D8B030D-6E8A-4147-A177-3AD203B41FA5}">
                      <a16:colId xmlns:a16="http://schemas.microsoft.com/office/drawing/2014/main" val="33073678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 VALUE (acceptable &lt;0.05)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INTERPRETATION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7014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Staphylococcus aureus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 significant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9630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Escherichia Coli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 </a:t>
                      </a:r>
                      <a:r>
                        <a:rPr lang="en-US" sz="2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sgnificant</a:t>
                      </a:r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801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Pseudomonas aeruginosa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 not significant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098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Acinetobacter baumanii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 significant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5565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7237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F732D-5039-4662-8B40-5665A93F6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510645"/>
          </a:xfrm>
        </p:spPr>
        <p:txBody>
          <a:bodyPr/>
          <a:lstStyle/>
          <a:p>
            <a:r>
              <a:rPr lang="en-US" b="1" dirty="0"/>
              <a:t>CONCLUSION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18FBE-5A0E-40CA-A883-027844415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923069"/>
            <a:ext cx="10018713" cy="3868132"/>
          </a:xfrm>
        </p:spPr>
        <p:txBody>
          <a:bodyPr>
            <a:noAutofit/>
          </a:bodyPr>
          <a:lstStyle/>
          <a:p>
            <a:r>
              <a:rPr lang="en-US" sz="3200" dirty="0"/>
              <a:t>There are significant variations in the antibiotic susceptibility profile of organisms circulating in different regions.</a:t>
            </a:r>
          </a:p>
          <a:p>
            <a:r>
              <a:rPr lang="en-US" sz="3200" dirty="0"/>
              <a:t>There is a need to also focus on creating localized county and hospital-based antibiograms to augment the steps so far achieved in creating a national antibiogram.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852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172BF-1574-4388-9122-1D2D1B47A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A56B9-0A4D-435A-BA67-8B336E7D3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3200" dirty="0"/>
          </a:p>
          <a:p>
            <a:r>
              <a:rPr lang="en-US" sz="3200" dirty="0"/>
              <a:t>About antibiograms - health.state.mn.us. (n.d.). https://www.health.state.mn.us/diseases/antibioticresistance/abx/antibiograms.pdf </a:t>
            </a:r>
          </a:p>
          <a:p>
            <a:r>
              <a:rPr lang="en-US" sz="3200" dirty="0"/>
              <a:t>Joshi, S. (2010). Hospital antibiogram: A necessity. </a:t>
            </a:r>
            <a:r>
              <a:rPr lang="en-US" sz="3200" i="1" dirty="0"/>
              <a:t>Indian Journal of Medical Microbiology</a:t>
            </a:r>
            <a:r>
              <a:rPr lang="en-US" sz="3200" dirty="0"/>
              <a:t>, </a:t>
            </a:r>
            <a:r>
              <a:rPr lang="en-US" sz="3200" i="1" dirty="0"/>
              <a:t>28</a:t>
            </a:r>
            <a:r>
              <a:rPr lang="en-US" sz="3200" dirty="0"/>
              <a:t>(4), 277–280. https://doi.org/10.4103/0255-0857.71802 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1250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64F21-622E-4183-8A91-DCC9633B5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Acknowledgement </a:t>
            </a:r>
          </a:p>
        </p:txBody>
      </p:sp>
      <p:pic>
        <p:nvPicPr>
          <p:cNvPr id="4" name="Google Shape;723;p22">
            <a:extLst>
              <a:ext uri="{FF2B5EF4-FFF2-40B4-BE49-F238E27FC236}">
                <a16:creationId xmlns:a16="http://schemas.microsoft.com/office/drawing/2014/main" id="{08097577-D3A5-43DA-9DDD-89E28E821F46}"/>
              </a:ext>
            </a:extLst>
          </p:cNvPr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484311" y="2265166"/>
            <a:ext cx="3587934" cy="1752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731;p22">
            <a:extLst>
              <a:ext uri="{FF2B5EF4-FFF2-40B4-BE49-F238E27FC236}">
                <a16:creationId xmlns:a16="http://schemas.microsoft.com/office/drawing/2014/main" id="{2E6D0399-D035-4113-BA38-3325ABC6B88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67251" y="2265166"/>
            <a:ext cx="4098593" cy="17662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Trans Nzoia County (Kenya)">
            <a:extLst>
              <a:ext uri="{FF2B5EF4-FFF2-40B4-BE49-F238E27FC236}">
                <a16:creationId xmlns:a16="http://schemas.microsoft.com/office/drawing/2014/main" id="{E61CD492-BD21-4A33-AE7A-1C85531895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711" y="4419602"/>
            <a:ext cx="2581275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ome - Infection Prevention Network">
            <a:extLst>
              <a:ext uri="{FF2B5EF4-FFF2-40B4-BE49-F238E27FC236}">
                <a16:creationId xmlns:a16="http://schemas.microsoft.com/office/drawing/2014/main" id="{EA5CA056-4182-47A9-9307-E422F259AC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265827"/>
            <a:ext cx="2581275" cy="22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6187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A researcher holds up two culture plates showing bacteria responses to antibiotics">
            <a:extLst>
              <a:ext uri="{FF2B5EF4-FFF2-40B4-BE49-F238E27FC236}">
                <a16:creationId xmlns:a16="http://schemas.microsoft.com/office/drawing/2014/main" id="{5E46F911-4F52-4E03-9215-C5B550F450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1403" y="142875"/>
            <a:ext cx="11918836" cy="66436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60636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3E9A3-1639-433A-910A-13B71119B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935610"/>
          </a:xfrm>
        </p:spPr>
        <p:txBody>
          <a:bodyPr/>
          <a:lstStyle/>
          <a:p>
            <a:r>
              <a:rPr lang="en-US" b="1" dirty="0">
                <a:cs typeface="Arial" panose="020B0604020202020204" pitchFamily="34" charset="0"/>
              </a:rPr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19531-ECC1-4E76-9E13-6E435CBD9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238081"/>
            <a:ext cx="10018713" cy="3124201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To compare the Kitale County hospital(County) antibiograms with the national antibiograms for specific organisms.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To determine whether the National antibiogram can be used to predict the Hospital (County) antibiogram, allowing for extrapolation.</a:t>
            </a:r>
          </a:p>
        </p:txBody>
      </p:sp>
    </p:spTree>
    <p:extLst>
      <p:ext uri="{BB962C8B-B14F-4D97-AF65-F5344CB8AC3E}">
        <p14:creationId xmlns:p14="http://schemas.microsoft.com/office/powerpoint/2010/main" val="1587521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D6F2F-CE56-4B5E-83CD-785CC440E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09" y="320041"/>
            <a:ext cx="10018713" cy="645160"/>
          </a:xfrm>
        </p:spPr>
        <p:txBody>
          <a:bodyPr>
            <a:noAutofit/>
          </a:bodyPr>
          <a:lstStyle/>
          <a:p>
            <a:r>
              <a:rPr lang="en-US" b="1" dirty="0">
                <a:latin typeface="+mn-lt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6B744-4DE8-413D-A7D4-772041ECB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09" y="1330123"/>
            <a:ext cx="10018713" cy="4602480"/>
          </a:xfrm>
        </p:spPr>
        <p:txBody>
          <a:bodyPr>
            <a:noAutofit/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vitro Antibiotic susceptibility testing (AST) assess the likelihood that a particular antimicrobial agent will treat an infection caused by a particular organism.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overall profile of antimicrobial susceptibility testing results of a specific microorganism against a battery of antimicrobial drugs is called an antibiogram.</a:t>
            </a:r>
            <a:r>
              <a:rPr lang="en-US" dirty="0">
                <a:solidFill>
                  <a:srgbClr val="C00000"/>
                </a:solidFill>
              </a:rPr>
              <a:t> (Joshi, 2010)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Antibiograms help guide the clinician and pharmacist in selecting the best empiric antimicrobial treatment in the event of pending microbiology culture and susceptibility results.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They are also useful tools for detecting and monitoring trends in antimicrobial resistance, allowing for their investigation</a:t>
            </a:r>
          </a:p>
        </p:txBody>
      </p:sp>
    </p:spTree>
    <p:extLst>
      <p:ext uri="{BB962C8B-B14F-4D97-AF65-F5344CB8AC3E}">
        <p14:creationId xmlns:p14="http://schemas.microsoft.com/office/powerpoint/2010/main" val="1176140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579DF-5732-4DC6-ACF7-B880C4C48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51308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METHOD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C9B35-33C7-463E-9C84-1FA305AA1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1198881"/>
            <a:ext cx="10018713" cy="5621518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retrospective analysis of available AST data was done to compare Cumulative AST data at Kitale County Hospital and National Antibiogram for the year 2021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(Courtesy of the MOH AMR Surveillance TWG)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for four organisms namely: </a:t>
            </a:r>
          </a:p>
          <a:p>
            <a:pPr lvl="1"/>
            <a:r>
              <a:rPr lang="en-US" sz="28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Staphylococcus aureus, </a:t>
            </a:r>
          </a:p>
          <a:p>
            <a:pPr lvl="1"/>
            <a:r>
              <a:rPr lang="en-US" sz="28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Acinetobacter baumanii, </a:t>
            </a:r>
          </a:p>
          <a:p>
            <a:pPr lvl="1"/>
            <a:r>
              <a:rPr lang="en-US" sz="28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Escherichia coli and </a:t>
            </a:r>
          </a:p>
          <a:p>
            <a:pPr lvl="1"/>
            <a:r>
              <a:rPr lang="en-US" sz="2800" i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Pseudomonas aeruginosa,</a:t>
            </a:r>
            <a:r>
              <a:rPr lang="en-US" sz="28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Data analysis done using Microsoft excel and Statistical Package for the Social Sciences (SPSS).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666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ADB75-D372-459F-8D5C-1C71A297E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16280"/>
          </a:xfrm>
        </p:spPr>
        <p:txBody>
          <a:bodyPr/>
          <a:lstStyle/>
          <a:p>
            <a:r>
              <a:rPr lang="en-US" i="1" dirty="0"/>
              <a:t>S. aureus </a:t>
            </a:r>
            <a:r>
              <a:rPr lang="en-US" dirty="0"/>
              <a:t>antibiogram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A550B14-4C76-4422-B9FD-AF8B83F423E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31130350"/>
              </p:ext>
            </p:extLst>
          </p:nvPr>
        </p:nvGraphicFramePr>
        <p:xfrm>
          <a:off x="1484313" y="1539240"/>
          <a:ext cx="4894262" cy="4251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804BD44-3438-4F17-BF1F-EE4D5421ACF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06593008"/>
              </p:ext>
            </p:extLst>
          </p:nvPr>
        </p:nvGraphicFramePr>
        <p:xfrm>
          <a:off x="6607175" y="1539240"/>
          <a:ext cx="4895850" cy="4251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91051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E88DC-9BFF-4662-A2AC-807A20FE4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07720"/>
          </a:xfrm>
        </p:spPr>
        <p:txBody>
          <a:bodyPr/>
          <a:lstStyle/>
          <a:p>
            <a:r>
              <a:rPr lang="en-US" i="1" dirty="0"/>
              <a:t>E.coli </a:t>
            </a:r>
            <a:r>
              <a:rPr lang="en-US" dirty="0"/>
              <a:t>antibiogram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1BACCCC-10A6-4559-BD0B-2A71687D556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09257586"/>
              </p:ext>
            </p:extLst>
          </p:nvPr>
        </p:nvGraphicFramePr>
        <p:xfrm>
          <a:off x="1484313" y="1493521"/>
          <a:ext cx="4894262" cy="4297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1651945-272C-475D-9568-7B0A38ABA5C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15158311"/>
              </p:ext>
            </p:extLst>
          </p:nvPr>
        </p:nvGraphicFramePr>
        <p:xfrm>
          <a:off x="6607175" y="1615440"/>
          <a:ext cx="4895850" cy="4175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67171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FFDBC-3D42-40FD-A5CD-14C5A7751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671660"/>
          </a:xfrm>
        </p:spPr>
        <p:txBody>
          <a:bodyPr>
            <a:normAutofit fontScale="90000"/>
          </a:bodyPr>
          <a:lstStyle/>
          <a:p>
            <a:r>
              <a:rPr lang="en-US" i="1" dirty="0"/>
              <a:t>Pseudomonas aeruginosa </a:t>
            </a:r>
            <a:r>
              <a:rPr lang="en-US" dirty="0"/>
              <a:t>antibiogram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7E25215-571F-4273-9BCE-92718B8EC6A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77570403"/>
              </p:ext>
            </p:extLst>
          </p:nvPr>
        </p:nvGraphicFramePr>
        <p:xfrm>
          <a:off x="1484313" y="1432874"/>
          <a:ext cx="4894262" cy="4358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D36DC39-B071-4047-A661-A44B1AAC571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44145468"/>
              </p:ext>
            </p:extLst>
          </p:nvPr>
        </p:nvGraphicFramePr>
        <p:xfrm>
          <a:off x="6608763" y="1432874"/>
          <a:ext cx="4895850" cy="4358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07316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4864E-F203-42BE-B71A-68159A383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635000"/>
          </a:xfrm>
        </p:spPr>
        <p:txBody>
          <a:bodyPr>
            <a:normAutofit fontScale="90000"/>
          </a:bodyPr>
          <a:lstStyle/>
          <a:p>
            <a:r>
              <a:rPr lang="en-US" dirty="0"/>
              <a:t>Acinetobacter baumanii antibiogram comparison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3757540-F938-43F5-A8C9-B6B9CE752F5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66920916"/>
              </p:ext>
            </p:extLst>
          </p:nvPr>
        </p:nvGraphicFramePr>
        <p:xfrm>
          <a:off x="1484313" y="1402080"/>
          <a:ext cx="4894262" cy="438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837A706-F8D3-46FD-822A-0D64EB73C01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67219398"/>
              </p:ext>
            </p:extLst>
          </p:nvPr>
        </p:nvGraphicFramePr>
        <p:xfrm>
          <a:off x="6607175" y="1402080"/>
          <a:ext cx="4895850" cy="438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466490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443</TotalTime>
  <Words>490</Words>
  <Application>Microsoft Office PowerPoint</Application>
  <PresentationFormat>Widescreen</PresentationFormat>
  <Paragraphs>59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Corbel</vt:lpstr>
      <vt:lpstr>Parallax</vt:lpstr>
      <vt:lpstr>Comparative analysis of national and hospital-based antibiograms for the year 2021: lessons learned and conclusions drawn. </vt:lpstr>
      <vt:lpstr>PowerPoint Presentation</vt:lpstr>
      <vt:lpstr>OBJECTIVES</vt:lpstr>
      <vt:lpstr>INTRODUCTION</vt:lpstr>
      <vt:lpstr>METHOD</vt:lpstr>
      <vt:lpstr>S. aureus antibiogram </vt:lpstr>
      <vt:lpstr>E.coli antibiogram</vt:lpstr>
      <vt:lpstr>Pseudomonas aeruginosa antibiogram</vt:lpstr>
      <vt:lpstr>Acinetobacter baumanii antibiogram comparison</vt:lpstr>
      <vt:lpstr>Whether The National antibiogram can be used to predict the hospital-based (county) antibiogram</vt:lpstr>
      <vt:lpstr>CONCLUSION </vt:lpstr>
      <vt:lpstr>REFERENCES</vt:lpstr>
      <vt:lpstr>Acknowledgement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27</cp:revision>
  <dcterms:created xsi:type="dcterms:W3CDTF">2023-05-02T16:25:06Z</dcterms:created>
  <dcterms:modified xsi:type="dcterms:W3CDTF">2023-05-09T09:37:45Z</dcterms:modified>
</cp:coreProperties>
</file>